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49" r:id="rId5"/>
  </p:sldMasterIdLst>
  <p:notesMasterIdLst>
    <p:notesMasterId r:id="rId18"/>
  </p:notesMasterIdLst>
  <p:sldIdLst>
    <p:sldId id="286" r:id="rId6"/>
    <p:sldId id="256" r:id="rId7"/>
    <p:sldId id="288" r:id="rId8"/>
    <p:sldId id="281" r:id="rId9"/>
    <p:sldId id="282" r:id="rId10"/>
    <p:sldId id="283" r:id="rId11"/>
    <p:sldId id="287" r:id="rId12"/>
    <p:sldId id="285" r:id="rId13"/>
    <p:sldId id="276" r:id="rId14"/>
    <p:sldId id="289" r:id="rId15"/>
    <p:sldId id="277" r:id="rId16"/>
    <p:sldId id="261" r:id="rId17"/>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5pPr>
    <a:lvl6pPr marL="22860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6pPr>
    <a:lvl7pPr marL="27432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7pPr>
    <a:lvl8pPr marL="32004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8pPr>
    <a:lvl9pPr marL="36576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el Baughman" initials="AB" lastIdx="1" clrIdx="0">
    <p:extLst>
      <p:ext uri="{19B8F6BF-5375-455C-9EA6-DF929625EA0E}">
        <p15:presenceInfo xmlns:p15="http://schemas.microsoft.com/office/powerpoint/2012/main" userId="S::u1088152@umail.utah.edu::df583f8a-ecfc-410a-aca0-59085d957824" providerId="AD"/>
      </p:ext>
    </p:extLst>
  </p:cmAuthor>
  <p:cmAuthor id="2" name="Cassandra Van Buren" initials="CVB" lastIdx="7" clrIdx="1">
    <p:extLst>
      <p:ext uri="{19B8F6BF-5375-455C-9EA6-DF929625EA0E}">
        <p15:presenceInfo xmlns:p15="http://schemas.microsoft.com/office/powerpoint/2012/main" userId="S-1-5-21-1599696121-1964574698-334091239-34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DBD"/>
    <a:srgbClr val="FF9F9F"/>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709"/>
  </p:normalViewPr>
  <p:slideViewPr>
    <p:cSldViewPr snapToGrid="0">
      <p:cViewPr varScale="1">
        <p:scale>
          <a:sx n="85" d="100"/>
          <a:sy n="85" d="100"/>
        </p:scale>
        <p:origin x="1158" y="1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ED8D96-69A1-EA46-95F2-75CFC056F6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05437AB4-592E-3E4D-BC1D-7F19EBF5D6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E740615-8A29-3A48-8487-1AA00425279E}" type="datetimeFigureOut">
              <a:rPr lang="en-US"/>
              <a:pPr>
                <a:defRPr/>
              </a:pPr>
              <a:t>3/6/2020</a:t>
            </a:fld>
            <a:endParaRPr lang="en-US" dirty="0"/>
          </a:p>
        </p:txBody>
      </p:sp>
      <p:sp>
        <p:nvSpPr>
          <p:cNvPr id="4" name="Slide Image Placeholder 3">
            <a:extLst>
              <a:ext uri="{FF2B5EF4-FFF2-40B4-BE49-F238E27FC236}">
                <a16:creationId xmlns:a16="http://schemas.microsoft.com/office/drawing/2014/main" id="{06FA0D05-0C7A-7746-B9AA-0DF91670E60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FEA6B5D-D023-DC43-BDBA-16E5A8DB1D8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8D6F5E-B614-2842-A8F4-3F017AC4B48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53A21298-F758-C04E-90C5-528EC075BB2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8D0E111-8535-3B46-A6A0-F64D028ECFA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1</a:t>
            </a:fld>
            <a:endParaRPr lang="en-US" altLang="en-US" sz="1200" dirty="0"/>
          </a:p>
        </p:txBody>
      </p:sp>
    </p:spTree>
    <p:extLst>
      <p:ext uri="{BB962C8B-B14F-4D97-AF65-F5344CB8AC3E}">
        <p14:creationId xmlns:p14="http://schemas.microsoft.com/office/powerpoint/2010/main" val="69535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11</a:t>
            </a:fld>
            <a:endParaRPr lang="en-US" altLang="en-US" sz="1200" dirty="0"/>
          </a:p>
        </p:txBody>
      </p:sp>
    </p:spTree>
    <p:extLst>
      <p:ext uri="{BB962C8B-B14F-4D97-AF65-F5344CB8AC3E}">
        <p14:creationId xmlns:p14="http://schemas.microsoft.com/office/powerpoint/2010/main" val="198808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3</a:t>
            </a:fld>
            <a:endParaRPr lang="en-US" altLang="en-US" sz="1200" dirty="0"/>
          </a:p>
        </p:txBody>
      </p:sp>
    </p:spTree>
    <p:extLst>
      <p:ext uri="{BB962C8B-B14F-4D97-AF65-F5344CB8AC3E}">
        <p14:creationId xmlns:p14="http://schemas.microsoft.com/office/powerpoint/2010/main" val="61672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4</a:t>
            </a:fld>
            <a:endParaRPr lang="en-US" altLang="en-US" sz="1200" dirty="0"/>
          </a:p>
        </p:txBody>
      </p:sp>
    </p:spTree>
    <p:extLst>
      <p:ext uri="{BB962C8B-B14F-4D97-AF65-F5344CB8AC3E}">
        <p14:creationId xmlns:p14="http://schemas.microsoft.com/office/powerpoint/2010/main" val="326117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5</a:t>
            </a:fld>
            <a:endParaRPr lang="en-US" altLang="en-US" sz="1200" dirty="0"/>
          </a:p>
        </p:txBody>
      </p:sp>
    </p:spTree>
    <p:extLst>
      <p:ext uri="{BB962C8B-B14F-4D97-AF65-F5344CB8AC3E}">
        <p14:creationId xmlns:p14="http://schemas.microsoft.com/office/powerpoint/2010/main" val="134739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6</a:t>
            </a:fld>
            <a:endParaRPr lang="en-US" altLang="en-US" sz="1200" dirty="0"/>
          </a:p>
        </p:txBody>
      </p:sp>
    </p:spTree>
    <p:extLst>
      <p:ext uri="{BB962C8B-B14F-4D97-AF65-F5344CB8AC3E}">
        <p14:creationId xmlns:p14="http://schemas.microsoft.com/office/powerpoint/2010/main" val="158952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7</a:t>
            </a:fld>
            <a:endParaRPr lang="en-US" altLang="en-US" sz="1200" dirty="0"/>
          </a:p>
        </p:txBody>
      </p:sp>
    </p:spTree>
    <p:extLst>
      <p:ext uri="{BB962C8B-B14F-4D97-AF65-F5344CB8AC3E}">
        <p14:creationId xmlns:p14="http://schemas.microsoft.com/office/powerpoint/2010/main" val="102194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8</a:t>
            </a:fld>
            <a:endParaRPr lang="en-US" altLang="en-US" sz="1200" dirty="0"/>
          </a:p>
        </p:txBody>
      </p:sp>
    </p:spTree>
    <p:extLst>
      <p:ext uri="{BB962C8B-B14F-4D97-AF65-F5344CB8AC3E}">
        <p14:creationId xmlns:p14="http://schemas.microsoft.com/office/powerpoint/2010/main" val="165380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9</a:t>
            </a:fld>
            <a:endParaRPr lang="en-US" altLang="en-US" sz="1200" dirty="0"/>
          </a:p>
        </p:txBody>
      </p:sp>
    </p:spTree>
    <p:extLst>
      <p:ext uri="{BB962C8B-B14F-4D97-AF65-F5344CB8AC3E}">
        <p14:creationId xmlns:p14="http://schemas.microsoft.com/office/powerpoint/2010/main" val="248679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5C7EA6E-C05C-C64E-B9A1-2EC60703F6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40983D-3D57-324F-8F22-BF31A7C52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8DDAD42A-4AE6-364E-9A6B-8477686DF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FFA085EB-D9E8-CD46-8C84-D08029EE76BE}" type="slidenum">
              <a:rPr lang="en-US" altLang="en-US" sz="1200"/>
              <a:pPr/>
              <a:t>10</a:t>
            </a:fld>
            <a:endParaRPr lang="en-US" altLang="en-US" sz="1200" dirty="0"/>
          </a:p>
        </p:txBody>
      </p:sp>
    </p:spTree>
    <p:extLst>
      <p:ext uri="{BB962C8B-B14F-4D97-AF65-F5344CB8AC3E}">
        <p14:creationId xmlns:p14="http://schemas.microsoft.com/office/powerpoint/2010/main" val="97770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E9E8-48B5-5846-A898-53078E119C0E}"/>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43EDF-8C7D-414D-BE74-FC4FFC3BE3F0}"/>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837135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B7B9-F07C-4A49-ACA0-19937937A1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56AEF4-8048-4547-9E77-E69EA1DDE8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2313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2A7F4-EF6D-9043-BFCD-50D3AE2E5F4C}"/>
              </a:ext>
            </a:extLst>
          </p:cNvPr>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61D2B9-8036-974B-B91E-B7136F89D753}"/>
              </a:ext>
            </a:extLst>
          </p:cNvPr>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1494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CD17-82F5-4F4A-BF03-35C8C3D3E4C2}"/>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038DAC-4D75-C84E-B725-ABC671D24D90}"/>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68002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9357-6A98-B141-82F5-CDD9B9FC2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A3455-7235-244E-A3AA-12A5572A7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9166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C35D-B6E3-414F-8AD0-140991150A4B}"/>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D1D96D-6504-714E-91B5-ADDB9BCF96E7}"/>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2659961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479C-9DBF-9647-B13F-9110ACFBEE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CBEE2-403C-D748-A595-A2BE9FF5A20A}"/>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1A504B-5E28-3447-BED8-81948A3DA643}"/>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60322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561E-C1A0-8040-8977-D9923E4A76A2}"/>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C3C40-E243-CF41-891A-DDB7886C18F6}"/>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2F1D91-8BA1-A846-9C20-5A59352AF823}"/>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2E248-3F85-7E4E-821E-53369DC5ED9B}"/>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78FBC1-C34E-DC4D-AE06-A42CB6DDDBFF}"/>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3749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BA66-FF7B-E840-86BE-0FF7359B33B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33508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0385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D14B-8769-E24B-851E-3E96B700506A}"/>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0E07A0-D6B1-0F45-A61F-DDDC9C77D55D}"/>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CF80D-3680-D340-9646-A820ECA905EE}"/>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699995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FB59-2E43-DA40-A98D-E9472468D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F3841-9460-DA48-8401-43C522F2D2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3493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3451-9D6C-4642-9592-7372708E875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BE332C-0991-FA43-B419-86724BF65BF4}"/>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panose="020B0502020104020203" pitchFamily="34" charset="-79"/>
            </a:endParaRPr>
          </a:p>
        </p:txBody>
      </p:sp>
      <p:sp>
        <p:nvSpPr>
          <p:cNvPr id="4" name="Text Placeholder 3">
            <a:extLst>
              <a:ext uri="{FF2B5EF4-FFF2-40B4-BE49-F238E27FC236}">
                <a16:creationId xmlns:a16="http://schemas.microsoft.com/office/drawing/2014/main" id="{F5BCCB2B-4CD0-DE49-9D49-197E35FDF85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050027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DA63-A427-9041-A226-DE8C5A6BDF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CBEB9D-6740-E743-894B-5A3A84B4F4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7058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C2506-E122-1543-BA2A-199BF10A35DF}"/>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138C82-83D1-FF43-A9C4-13A59A3EF8BE}"/>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87710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CCF5-C071-1D4A-B885-691CDB85AB64}"/>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E5C76-8A7E-034F-A182-74DD1AA8B12D}"/>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267471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7C1D-7A60-F54C-B6D9-49E2BB1835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1EBBA-279C-0A4D-BC03-486F56584CA9}"/>
              </a:ext>
            </a:extLst>
          </p:cNvPr>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4E6575-AFED-894D-9857-5E13E7B1EE28}"/>
              </a:ext>
            </a:extLst>
          </p:cNvPr>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721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2019-BA6C-8941-9E6C-12C3BDB19BBD}"/>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B921C6-2579-6749-A7D2-E5DE950C0333}"/>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CAD1C-9329-6C47-81CC-F703EFB2CA9F}"/>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158D-4899-3D47-B4E2-550F6453697A}"/>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3A90B0-67A3-2443-A70B-9D55309710C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5473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C342-CC52-F249-8DEC-E7540E38B06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1182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60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8FD0-3407-9D4B-9648-DBA7425DDC9E}"/>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517449-F992-D24D-8339-D73F1B41D894}"/>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C4ED3-5718-924B-BE0F-87A156E50896}"/>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030285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BF8C-3012-BC41-87E6-B962E9EE41E1}"/>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B71B9A-EAD1-CD40-A9C2-CFD5ACD2504F}"/>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panose="020B0502020104020203" pitchFamily="34" charset="-79"/>
            </a:endParaRPr>
          </a:p>
        </p:txBody>
      </p:sp>
      <p:sp>
        <p:nvSpPr>
          <p:cNvPr id="4" name="Text Placeholder 3">
            <a:extLst>
              <a:ext uri="{FF2B5EF4-FFF2-40B4-BE49-F238E27FC236}">
                <a16:creationId xmlns:a16="http://schemas.microsoft.com/office/drawing/2014/main" id="{C2811316-F953-CD40-B932-ABEF25EA848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190973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5BA24D2-6657-B04C-A20B-0872521F78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a:extLst>
              <a:ext uri="{FF2B5EF4-FFF2-40B4-BE49-F238E27FC236}">
                <a16:creationId xmlns:a16="http://schemas.microsoft.com/office/drawing/2014/main" id="{F857702C-AFDC-354D-A6BA-4F85FD388780}"/>
              </a:ext>
            </a:extLst>
          </p:cNvPr>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8" name="Rectangle 3">
            <a:extLst>
              <a:ext uri="{FF2B5EF4-FFF2-40B4-BE49-F238E27FC236}">
                <a16:creationId xmlns:a16="http://schemas.microsoft.com/office/drawing/2014/main" id="{4CE47658-0522-884B-950C-49E628C8C794}"/>
              </a:ext>
            </a:extLst>
          </p:cNvPr>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B145DE0E-A8B2-4747-9552-74DFF494FB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2">
            <a:extLst>
              <a:ext uri="{FF2B5EF4-FFF2-40B4-BE49-F238E27FC236}">
                <a16:creationId xmlns:a16="http://schemas.microsoft.com/office/drawing/2014/main" id="{DD557BE2-8A78-A64D-81CD-F78A4ACF7E72}"/>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2" name="Rectangle 3">
            <a:extLst>
              <a:ext uri="{FF2B5EF4-FFF2-40B4-BE49-F238E27FC236}">
                <a16:creationId xmlns:a16="http://schemas.microsoft.com/office/drawing/2014/main" id="{3B657116-CB4C-4045-B9AA-F7E47910F437}"/>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318909" y="513654"/>
            <a:ext cx="12366982" cy="2057399"/>
          </a:xfrm>
        </p:spPr>
        <p:txBody>
          <a:bodyPr anchor="t"/>
          <a:lstStyle/>
          <a:p>
            <a:pPr marL="317500" indent="0" algn="ctr" eaLnBrk="1" hangingPunct="1">
              <a:buNone/>
            </a:pPr>
            <a:r>
              <a:rPr lang="en-US" sz="6000" dirty="0" smtClean="0"/>
              <a:t>Policy 4-001: Data Management Policy, Summary Slide</a:t>
            </a:r>
          </a:p>
          <a:p>
            <a:pPr marL="317500" indent="0" algn="ctr" eaLnBrk="1" hangingPunct="1">
              <a:buNone/>
            </a:pPr>
            <a:endParaRPr lang="en-US" sz="4800" b="1" i="1" dirty="0">
              <a:solidFill>
                <a:srgbClr val="FFBDBD"/>
              </a:solidFill>
            </a:endParaRPr>
          </a:p>
          <a:p>
            <a:pPr marL="317500" indent="0" algn="ctr" eaLnBrk="1" hangingPunct="1">
              <a:buNone/>
            </a:pPr>
            <a:endParaRPr lang="en-US" sz="3300" b="1" i="1" dirty="0">
              <a:solidFill>
                <a:srgbClr val="FFBDBD"/>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58905428"/>
              </p:ext>
            </p:extLst>
          </p:nvPr>
        </p:nvGraphicFramePr>
        <p:xfrm>
          <a:off x="7955279" y="2864567"/>
          <a:ext cx="4889501" cy="6644640"/>
        </p:xfrm>
        <a:graphic>
          <a:graphicData uri="http://schemas.openxmlformats.org/drawingml/2006/table">
            <a:tbl>
              <a:tblPr firstRow="1" bandRow="1">
                <a:tableStyleId>{D7AC3CCA-C797-4891-BE02-D94E43425B78}</a:tableStyleId>
              </a:tblPr>
              <a:tblGrid>
                <a:gridCol w="1120141">
                  <a:extLst>
                    <a:ext uri="{9D8B030D-6E8A-4147-A177-3AD203B41FA5}">
                      <a16:colId xmlns:a16="http://schemas.microsoft.com/office/drawing/2014/main" val="3712521082"/>
                    </a:ext>
                  </a:extLst>
                </a:gridCol>
                <a:gridCol w="1074420">
                  <a:extLst>
                    <a:ext uri="{9D8B030D-6E8A-4147-A177-3AD203B41FA5}">
                      <a16:colId xmlns:a16="http://schemas.microsoft.com/office/drawing/2014/main" val="429533810"/>
                    </a:ext>
                  </a:extLst>
                </a:gridCol>
                <a:gridCol w="2293642">
                  <a:extLst>
                    <a:ext uri="{9D8B030D-6E8A-4147-A177-3AD203B41FA5}">
                      <a16:colId xmlns:a16="http://schemas.microsoft.com/office/drawing/2014/main" val="163376442"/>
                    </a:ext>
                  </a:extLst>
                </a:gridCol>
                <a:gridCol w="401298">
                  <a:extLst>
                    <a:ext uri="{9D8B030D-6E8A-4147-A177-3AD203B41FA5}">
                      <a16:colId xmlns:a16="http://schemas.microsoft.com/office/drawing/2014/main" val="3896394698"/>
                    </a:ext>
                  </a:extLst>
                </a:gridCol>
              </a:tblGrid>
              <a:tr h="371828">
                <a:tc gridSpan="2">
                  <a:txBody>
                    <a:bodyPr/>
                    <a:lstStyle/>
                    <a:p>
                      <a:pPr algn="ctr"/>
                      <a:r>
                        <a:rPr lang="en-US" sz="2000" dirty="0" smtClean="0"/>
                        <a:t>Functional Areas</a:t>
                      </a:r>
                      <a:endParaRPr lang="en-US" sz="2000" dirty="0">
                        <a:solidFill>
                          <a:schemeClr val="bg1"/>
                        </a:solidFill>
                      </a:endParaRPr>
                    </a:p>
                  </a:txBody>
                  <a:tcPr anchor="ctr"/>
                </a:tc>
                <a:tc hMerge="1">
                  <a:txBody>
                    <a:bodyPr/>
                    <a:lstStyle/>
                    <a:p>
                      <a:endParaRPr lang="en-US" dirty="0"/>
                    </a:p>
                  </a:txBody>
                  <a:tcPr/>
                </a:tc>
                <a:tc gridSpan="2">
                  <a:txBody>
                    <a:bodyPr/>
                    <a:lstStyle/>
                    <a:p>
                      <a:pPr algn="ctr"/>
                      <a:r>
                        <a:rPr lang="en-US" sz="2000" dirty="0" smtClean="0"/>
                        <a:t>Inputted</a:t>
                      </a:r>
                      <a:r>
                        <a:rPr lang="en-US" sz="2000" baseline="0" dirty="0" smtClean="0"/>
                        <a:t> Data Stewards</a:t>
                      </a:r>
                      <a:endParaRPr lang="en-US" sz="2000"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2296431798"/>
                  </a:ext>
                </a:extLst>
              </a:tr>
              <a:tr h="371828">
                <a:tc rowSpan="10">
                  <a:txBody>
                    <a:bodyPr/>
                    <a:lstStyle/>
                    <a:p>
                      <a:r>
                        <a:rPr lang="en-US" sz="2000" dirty="0" smtClean="0"/>
                        <a:t>Financial Areas</a:t>
                      </a:r>
                      <a:endParaRPr lang="en-US" sz="2000" dirty="0">
                        <a:solidFill>
                          <a:schemeClr val="bg1"/>
                        </a:solidFill>
                      </a:endParaRPr>
                    </a:p>
                  </a:txBody>
                  <a:tcPr/>
                </a:tc>
                <a:tc rowSpan="4">
                  <a:txBody>
                    <a:bodyPr/>
                    <a:lstStyle/>
                    <a:p>
                      <a:r>
                        <a:rPr lang="en-US" sz="2000" dirty="0" smtClean="0"/>
                        <a:t>Budget</a:t>
                      </a:r>
                      <a:endParaRPr lang="en-US" sz="2000" dirty="0">
                        <a:solidFill>
                          <a:schemeClr val="bg1"/>
                        </a:solidFill>
                      </a:endParaRPr>
                    </a:p>
                  </a:txBody>
                  <a:tcPr/>
                </a:tc>
                <a:tc>
                  <a:txBody>
                    <a:bodyPr/>
                    <a:lstStyle/>
                    <a:p>
                      <a:r>
                        <a:rPr lang="en-US" sz="2000" dirty="0" smtClean="0"/>
                        <a:t>Sandy Hughes</a:t>
                      </a:r>
                      <a:endParaRPr lang="en-US" sz="2000" dirty="0">
                        <a:solidFill>
                          <a:schemeClr val="bg1"/>
                        </a:solidFill>
                      </a:endParaRPr>
                    </a:p>
                  </a:txBody>
                  <a:tcPr/>
                </a:tc>
                <a:tc>
                  <a:txBody>
                    <a:bodyPr/>
                    <a:lstStyle/>
                    <a:p>
                      <a:r>
                        <a:rPr lang="en-US" sz="2000" dirty="0" smtClean="0"/>
                        <a:t>4</a:t>
                      </a:r>
                      <a:endParaRPr lang="en-US" sz="2000" dirty="0">
                        <a:solidFill>
                          <a:schemeClr val="bg1"/>
                        </a:solidFill>
                      </a:endParaRPr>
                    </a:p>
                  </a:txBody>
                  <a:tcPr/>
                </a:tc>
                <a:extLst>
                  <a:ext uri="{0D108BD9-81ED-4DB2-BD59-A6C34878D82A}">
                    <a16:rowId xmlns:a16="http://schemas.microsoft.com/office/drawing/2014/main" val="4155507135"/>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Cathy Anderson</a:t>
                      </a:r>
                      <a:endParaRPr lang="en-US" sz="2000" dirty="0">
                        <a:solidFill>
                          <a:schemeClr val="bg1"/>
                        </a:solidFill>
                      </a:endParaRPr>
                    </a:p>
                  </a:txBody>
                  <a:tcPr/>
                </a:tc>
                <a:tc>
                  <a:txBody>
                    <a:bodyPr/>
                    <a:lstStyle/>
                    <a:p>
                      <a:r>
                        <a:rPr lang="en-US" sz="2000" dirty="0" smtClean="0"/>
                        <a:t>3</a:t>
                      </a:r>
                      <a:endParaRPr lang="en-US" sz="2000" dirty="0">
                        <a:solidFill>
                          <a:schemeClr val="bg1"/>
                        </a:solidFill>
                      </a:endParaRPr>
                    </a:p>
                  </a:txBody>
                  <a:tcPr/>
                </a:tc>
                <a:extLst>
                  <a:ext uri="{0D108BD9-81ED-4DB2-BD59-A6C34878D82A}">
                    <a16:rowId xmlns:a16="http://schemas.microsoft.com/office/drawing/2014/main" val="2873775016"/>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Mark Winter</a:t>
                      </a:r>
                      <a:endParaRPr lang="en-US" sz="2000" dirty="0">
                        <a:solidFill>
                          <a:schemeClr val="bg1"/>
                        </a:solidFill>
                      </a:endParaRPr>
                    </a:p>
                  </a:txBody>
                  <a:tcPr/>
                </a:tc>
                <a:tc>
                  <a:txBody>
                    <a:bodyPr/>
                    <a:lstStyle/>
                    <a:p>
                      <a:r>
                        <a:rPr lang="en-US" sz="2000" dirty="0" smtClean="0"/>
                        <a:t>2</a:t>
                      </a:r>
                      <a:endParaRPr lang="en-US" sz="2000" dirty="0">
                        <a:solidFill>
                          <a:schemeClr val="bg1"/>
                        </a:solidFill>
                      </a:endParaRPr>
                    </a:p>
                  </a:txBody>
                  <a:tcPr/>
                </a:tc>
                <a:extLst>
                  <a:ext uri="{0D108BD9-81ED-4DB2-BD59-A6C34878D82A}">
                    <a16:rowId xmlns:a16="http://schemas.microsoft.com/office/drawing/2014/main" val="4163700654"/>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Unknown/No</a:t>
                      </a:r>
                      <a:r>
                        <a:rPr lang="en-US" sz="2000" baseline="0" dirty="0" smtClean="0"/>
                        <a:t> Input</a:t>
                      </a:r>
                      <a:endParaRPr lang="en-US" sz="2000" dirty="0">
                        <a:solidFill>
                          <a:schemeClr val="bg1"/>
                        </a:solidFill>
                      </a:endParaRPr>
                    </a:p>
                  </a:txBody>
                  <a:tcPr/>
                </a:tc>
                <a:tc>
                  <a:txBody>
                    <a:bodyPr/>
                    <a:lstStyle/>
                    <a:p>
                      <a:r>
                        <a:rPr lang="en-US" sz="2000" dirty="0" smtClean="0"/>
                        <a:t>4</a:t>
                      </a:r>
                      <a:endParaRPr lang="en-US" sz="2000" dirty="0">
                        <a:solidFill>
                          <a:schemeClr val="bg1"/>
                        </a:solidFill>
                      </a:endParaRPr>
                    </a:p>
                  </a:txBody>
                  <a:tcPr/>
                </a:tc>
                <a:extLst>
                  <a:ext uri="{0D108BD9-81ED-4DB2-BD59-A6C34878D82A}">
                    <a16:rowId xmlns:a16="http://schemas.microsoft.com/office/drawing/2014/main" val="2276773116"/>
                  </a:ext>
                </a:extLst>
              </a:tr>
              <a:tr h="371828">
                <a:tc vMerge="1">
                  <a:txBody>
                    <a:bodyPr/>
                    <a:lstStyle/>
                    <a:p>
                      <a:endParaRPr lang="en-US" dirty="0">
                        <a:solidFill>
                          <a:schemeClr val="bg1"/>
                        </a:solidFill>
                      </a:endParaRPr>
                    </a:p>
                  </a:txBody>
                  <a:tcPr/>
                </a:tc>
                <a:tc rowSpan="6">
                  <a:txBody>
                    <a:bodyPr/>
                    <a:lstStyle/>
                    <a:p>
                      <a:r>
                        <a:rPr lang="en-US" sz="2000" dirty="0" smtClean="0"/>
                        <a:t>General Ledger</a:t>
                      </a:r>
                      <a:endParaRPr lang="en-US" sz="2000" dirty="0">
                        <a:solidFill>
                          <a:schemeClr val="bg1"/>
                        </a:solidFill>
                      </a:endParaRPr>
                    </a:p>
                  </a:txBody>
                  <a:tcPr/>
                </a:tc>
                <a:tc>
                  <a:txBody>
                    <a:bodyPr/>
                    <a:lstStyle/>
                    <a:p>
                      <a:r>
                        <a:rPr lang="en-US" sz="2000" dirty="0" smtClean="0"/>
                        <a:t>Cathy Anderson</a:t>
                      </a:r>
                      <a:endParaRPr lang="en-US" sz="2000" dirty="0">
                        <a:solidFill>
                          <a:schemeClr val="bg1"/>
                        </a:solidFill>
                      </a:endParaRPr>
                    </a:p>
                  </a:txBody>
                  <a:tcPr/>
                </a:tc>
                <a:tc>
                  <a:txBody>
                    <a:bodyPr/>
                    <a:lstStyle/>
                    <a:p>
                      <a:r>
                        <a:rPr lang="en-US" sz="2000" dirty="0" smtClean="0"/>
                        <a:t>2</a:t>
                      </a:r>
                      <a:endParaRPr lang="en-US" sz="2000" dirty="0">
                        <a:solidFill>
                          <a:schemeClr val="bg1"/>
                        </a:solidFill>
                      </a:endParaRPr>
                    </a:p>
                  </a:txBody>
                  <a:tcPr/>
                </a:tc>
                <a:extLst>
                  <a:ext uri="{0D108BD9-81ED-4DB2-BD59-A6C34878D82A}">
                    <a16:rowId xmlns:a16="http://schemas.microsoft.com/office/drawing/2014/main" val="1316301594"/>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Todd Kapos</a:t>
                      </a:r>
                      <a:endParaRPr lang="en-US" sz="2000" dirty="0">
                        <a:solidFill>
                          <a:schemeClr val="bg1"/>
                        </a:solidFill>
                      </a:endParaRPr>
                    </a:p>
                  </a:txBody>
                  <a:tcPr/>
                </a:tc>
                <a:tc>
                  <a:txBody>
                    <a:bodyPr/>
                    <a:lstStyle/>
                    <a:p>
                      <a:r>
                        <a:rPr lang="en-US" sz="2000" dirty="0" smtClean="0"/>
                        <a:t>2</a:t>
                      </a:r>
                      <a:endParaRPr lang="en-US" sz="2000" dirty="0">
                        <a:solidFill>
                          <a:schemeClr val="bg1"/>
                        </a:solidFill>
                      </a:endParaRPr>
                    </a:p>
                  </a:txBody>
                  <a:tcPr/>
                </a:tc>
                <a:extLst>
                  <a:ext uri="{0D108BD9-81ED-4DB2-BD59-A6C34878D82A}">
                    <a16:rowId xmlns:a16="http://schemas.microsoft.com/office/drawing/2014/main" val="2642174190"/>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Laura Howat</a:t>
                      </a:r>
                      <a:endParaRPr lang="en-US" sz="2000" dirty="0">
                        <a:solidFill>
                          <a:schemeClr val="bg1"/>
                        </a:solidFill>
                      </a:endParaRPr>
                    </a:p>
                  </a:txBody>
                  <a:tcPr/>
                </a:tc>
                <a:tc>
                  <a:txBody>
                    <a:bodyPr/>
                    <a:lstStyle/>
                    <a:p>
                      <a:r>
                        <a:rPr lang="en-US" sz="2000" dirty="0" smtClean="0"/>
                        <a:t>1</a:t>
                      </a:r>
                      <a:endParaRPr lang="en-US" sz="2000" dirty="0">
                        <a:solidFill>
                          <a:schemeClr val="bg1"/>
                        </a:solidFill>
                      </a:endParaRPr>
                    </a:p>
                  </a:txBody>
                  <a:tcPr/>
                </a:tc>
                <a:extLst>
                  <a:ext uri="{0D108BD9-81ED-4DB2-BD59-A6C34878D82A}">
                    <a16:rowId xmlns:a16="http://schemas.microsoft.com/office/drawing/2014/main" val="4197330024"/>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Lisa Zaelit</a:t>
                      </a:r>
                      <a:endParaRPr lang="en-US" sz="2000" dirty="0">
                        <a:solidFill>
                          <a:schemeClr val="bg1"/>
                        </a:solidFill>
                      </a:endParaRPr>
                    </a:p>
                  </a:txBody>
                  <a:tcPr/>
                </a:tc>
                <a:tc>
                  <a:txBody>
                    <a:bodyPr/>
                    <a:lstStyle/>
                    <a:p>
                      <a:r>
                        <a:rPr lang="en-US" sz="2000" dirty="0" smtClean="0"/>
                        <a:t>1</a:t>
                      </a:r>
                      <a:endParaRPr lang="en-US" sz="2000" dirty="0">
                        <a:solidFill>
                          <a:schemeClr val="bg1"/>
                        </a:solidFill>
                      </a:endParaRPr>
                    </a:p>
                  </a:txBody>
                  <a:tcPr/>
                </a:tc>
                <a:extLst>
                  <a:ext uri="{0D108BD9-81ED-4DB2-BD59-A6C34878D82A}">
                    <a16:rowId xmlns:a16="http://schemas.microsoft.com/office/drawing/2014/main" val="306285872"/>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Sandy Hughes</a:t>
                      </a:r>
                      <a:endParaRPr lang="en-US" sz="2000" dirty="0">
                        <a:solidFill>
                          <a:schemeClr val="bg1"/>
                        </a:solidFill>
                      </a:endParaRPr>
                    </a:p>
                  </a:txBody>
                  <a:tcPr/>
                </a:tc>
                <a:tc>
                  <a:txBody>
                    <a:bodyPr/>
                    <a:lstStyle/>
                    <a:p>
                      <a:r>
                        <a:rPr lang="en-US" sz="2000" dirty="0" smtClean="0"/>
                        <a:t>1</a:t>
                      </a:r>
                      <a:endParaRPr lang="en-US" sz="2000" dirty="0">
                        <a:solidFill>
                          <a:schemeClr val="bg1"/>
                        </a:solidFill>
                      </a:endParaRPr>
                    </a:p>
                  </a:txBody>
                  <a:tcPr/>
                </a:tc>
                <a:extLst>
                  <a:ext uri="{0D108BD9-81ED-4DB2-BD59-A6C34878D82A}">
                    <a16:rowId xmlns:a16="http://schemas.microsoft.com/office/drawing/2014/main" val="1937414030"/>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Unknown/No Input</a:t>
                      </a:r>
                      <a:endParaRPr lang="en-US" sz="2000" dirty="0">
                        <a:solidFill>
                          <a:schemeClr val="bg1"/>
                        </a:solidFill>
                      </a:endParaRPr>
                    </a:p>
                  </a:txBody>
                  <a:tcPr/>
                </a:tc>
                <a:tc>
                  <a:txBody>
                    <a:bodyPr/>
                    <a:lstStyle/>
                    <a:p>
                      <a:r>
                        <a:rPr lang="en-US" sz="2000" dirty="0" smtClean="0"/>
                        <a:t>6</a:t>
                      </a:r>
                      <a:endParaRPr lang="en-US" sz="2000" dirty="0">
                        <a:solidFill>
                          <a:schemeClr val="bg1"/>
                        </a:solidFill>
                      </a:endParaRPr>
                    </a:p>
                  </a:txBody>
                  <a:tcPr/>
                </a:tc>
                <a:extLst>
                  <a:ext uri="{0D108BD9-81ED-4DB2-BD59-A6C34878D82A}">
                    <a16:rowId xmlns:a16="http://schemas.microsoft.com/office/drawing/2014/main" val="3576639223"/>
                  </a:ext>
                </a:extLst>
              </a:tr>
              <a:tr h="371828">
                <a:tc rowSpan="5">
                  <a:txBody>
                    <a:bodyPr/>
                    <a:lstStyle/>
                    <a:p>
                      <a:r>
                        <a:rPr lang="en-US" sz="2000" dirty="0" smtClean="0"/>
                        <a:t>HR Area</a:t>
                      </a:r>
                      <a:endParaRPr lang="en-US" sz="2000" dirty="0">
                        <a:solidFill>
                          <a:schemeClr val="bg1"/>
                        </a:solidFill>
                      </a:endParaRPr>
                    </a:p>
                  </a:txBody>
                  <a:tcPr/>
                </a:tc>
                <a:tc rowSpan="5">
                  <a:txBody>
                    <a:bodyPr/>
                    <a:lstStyle/>
                    <a:p>
                      <a:r>
                        <a:rPr lang="en-US" sz="2000" dirty="0" smtClean="0"/>
                        <a:t>HR</a:t>
                      </a:r>
                      <a:endParaRPr lang="en-US" sz="2000" dirty="0">
                        <a:solidFill>
                          <a:schemeClr val="bg1"/>
                        </a:solidFill>
                      </a:endParaRPr>
                    </a:p>
                  </a:txBody>
                  <a:tcPr/>
                </a:tc>
                <a:tc>
                  <a:txBody>
                    <a:bodyPr/>
                    <a:lstStyle/>
                    <a:p>
                      <a:r>
                        <a:rPr lang="en-US" sz="2000" dirty="0" smtClean="0"/>
                        <a:t>Jeff Herring</a:t>
                      </a:r>
                      <a:endParaRPr lang="en-US" sz="2000" dirty="0">
                        <a:solidFill>
                          <a:schemeClr val="bg1"/>
                        </a:solidFill>
                      </a:endParaRPr>
                    </a:p>
                  </a:txBody>
                  <a:tcPr/>
                </a:tc>
                <a:tc>
                  <a:txBody>
                    <a:bodyPr/>
                    <a:lstStyle/>
                    <a:p>
                      <a:r>
                        <a:rPr lang="en-US" sz="2000" dirty="0" smtClean="0"/>
                        <a:t>4</a:t>
                      </a:r>
                      <a:endParaRPr lang="en-US" sz="2000" dirty="0">
                        <a:solidFill>
                          <a:schemeClr val="bg1"/>
                        </a:solidFill>
                      </a:endParaRPr>
                    </a:p>
                  </a:txBody>
                  <a:tcPr/>
                </a:tc>
                <a:extLst>
                  <a:ext uri="{0D108BD9-81ED-4DB2-BD59-A6C34878D82A}">
                    <a16:rowId xmlns:a16="http://schemas.microsoft.com/office/drawing/2014/main" val="2771863829"/>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Josna</a:t>
                      </a:r>
                      <a:r>
                        <a:rPr lang="en-US" sz="2000" baseline="0" dirty="0" smtClean="0"/>
                        <a:t> Kotturappa</a:t>
                      </a:r>
                      <a:endParaRPr lang="en-US" sz="2000" dirty="0">
                        <a:solidFill>
                          <a:schemeClr val="bg1"/>
                        </a:solidFill>
                      </a:endParaRPr>
                    </a:p>
                  </a:txBody>
                  <a:tcPr/>
                </a:tc>
                <a:tc>
                  <a:txBody>
                    <a:bodyPr/>
                    <a:lstStyle/>
                    <a:p>
                      <a:r>
                        <a:rPr lang="en-US" sz="2000" dirty="0" smtClean="0"/>
                        <a:t>3</a:t>
                      </a:r>
                      <a:endParaRPr lang="en-US" sz="2000" dirty="0">
                        <a:solidFill>
                          <a:schemeClr val="bg1"/>
                        </a:solidFill>
                      </a:endParaRPr>
                    </a:p>
                  </a:txBody>
                  <a:tcPr/>
                </a:tc>
                <a:extLst>
                  <a:ext uri="{0D108BD9-81ED-4DB2-BD59-A6C34878D82A}">
                    <a16:rowId xmlns:a16="http://schemas.microsoft.com/office/drawing/2014/main" val="1873300029"/>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Mary Anne Berzins</a:t>
                      </a:r>
                      <a:endParaRPr lang="en-US" sz="2000" dirty="0">
                        <a:solidFill>
                          <a:schemeClr val="bg1"/>
                        </a:solidFill>
                      </a:endParaRPr>
                    </a:p>
                  </a:txBody>
                  <a:tcPr/>
                </a:tc>
                <a:tc>
                  <a:txBody>
                    <a:bodyPr/>
                    <a:lstStyle/>
                    <a:p>
                      <a:r>
                        <a:rPr lang="en-US" sz="2000" dirty="0" smtClean="0"/>
                        <a:t>1</a:t>
                      </a:r>
                      <a:endParaRPr lang="en-US" sz="2000" dirty="0">
                        <a:solidFill>
                          <a:schemeClr val="bg1"/>
                        </a:solidFill>
                      </a:endParaRPr>
                    </a:p>
                  </a:txBody>
                  <a:tcPr/>
                </a:tc>
                <a:extLst>
                  <a:ext uri="{0D108BD9-81ED-4DB2-BD59-A6C34878D82A}">
                    <a16:rowId xmlns:a16="http://schemas.microsoft.com/office/drawing/2014/main" val="111603452"/>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My HR Rep</a:t>
                      </a:r>
                      <a:endParaRPr lang="en-US" sz="2000" dirty="0">
                        <a:solidFill>
                          <a:schemeClr val="bg1"/>
                        </a:solidFill>
                      </a:endParaRPr>
                    </a:p>
                  </a:txBody>
                  <a:tcPr/>
                </a:tc>
                <a:tc>
                  <a:txBody>
                    <a:bodyPr/>
                    <a:lstStyle/>
                    <a:p>
                      <a:r>
                        <a:rPr lang="en-US" sz="2000" dirty="0" smtClean="0"/>
                        <a:t>1</a:t>
                      </a:r>
                      <a:endParaRPr lang="en-US" sz="2000" dirty="0">
                        <a:solidFill>
                          <a:schemeClr val="bg1"/>
                        </a:solidFill>
                      </a:endParaRPr>
                    </a:p>
                  </a:txBody>
                  <a:tcPr/>
                </a:tc>
                <a:extLst>
                  <a:ext uri="{0D108BD9-81ED-4DB2-BD59-A6C34878D82A}">
                    <a16:rowId xmlns:a16="http://schemas.microsoft.com/office/drawing/2014/main" val="3863442889"/>
                  </a:ext>
                </a:extLst>
              </a:tr>
              <a:tr h="371828">
                <a:tc vMerge="1">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sz="2000" dirty="0" smtClean="0"/>
                        <a:t>Unknown/No Input</a:t>
                      </a:r>
                      <a:endParaRPr lang="en-US" sz="2000" dirty="0">
                        <a:solidFill>
                          <a:schemeClr val="bg1"/>
                        </a:solidFill>
                      </a:endParaRPr>
                    </a:p>
                  </a:txBody>
                  <a:tcPr/>
                </a:tc>
                <a:tc>
                  <a:txBody>
                    <a:bodyPr/>
                    <a:lstStyle/>
                    <a:p>
                      <a:r>
                        <a:rPr lang="en-US" sz="2000" dirty="0" smtClean="0"/>
                        <a:t>3</a:t>
                      </a:r>
                      <a:endParaRPr lang="en-US" sz="2000" dirty="0">
                        <a:solidFill>
                          <a:schemeClr val="bg1"/>
                        </a:solidFill>
                      </a:endParaRPr>
                    </a:p>
                  </a:txBody>
                  <a:tcPr/>
                </a:tc>
                <a:extLst>
                  <a:ext uri="{0D108BD9-81ED-4DB2-BD59-A6C34878D82A}">
                    <a16:rowId xmlns:a16="http://schemas.microsoft.com/office/drawing/2014/main" val="1141350078"/>
                  </a:ext>
                </a:extLst>
              </a:tr>
            </a:tbl>
          </a:graphicData>
        </a:graphic>
      </p:graphicFrame>
      <p:sp>
        <p:nvSpPr>
          <p:cNvPr id="7" name="Rectangle 2">
            <a:extLst>
              <a:ext uri="{FF2B5EF4-FFF2-40B4-BE49-F238E27FC236}">
                <a16:creationId xmlns:a16="http://schemas.microsoft.com/office/drawing/2014/main" id="{C9E25495-B0D2-A34D-909F-E0B9C9E8E79E}"/>
              </a:ext>
            </a:extLst>
          </p:cNvPr>
          <p:cNvSpPr txBox="1">
            <a:spLocks noChangeArrowheads="1"/>
          </p:cNvSpPr>
          <p:nvPr/>
        </p:nvSpPr>
        <p:spPr bwMode="auto">
          <a:xfrm>
            <a:off x="124598" y="3559917"/>
            <a:ext cx="7698601" cy="5253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indent="0" algn="ctr" eaLnBrk="1" hangingPunct="1">
              <a:buFont typeface="Gill Sans" panose="020B0502020104020203" pitchFamily="34" charset="-79"/>
              <a:buNone/>
            </a:pPr>
            <a:r>
              <a:rPr lang="en-US" sz="4400" b="1" i="1" dirty="0" smtClean="0"/>
              <a:t>Formalizing Data Accountability and Processes</a:t>
            </a:r>
          </a:p>
          <a:p>
            <a:pPr marL="400050" indent="-400050" eaLnBrk="1" hangingPunct="1">
              <a:spcBef>
                <a:spcPts val="600"/>
              </a:spcBef>
            </a:pPr>
            <a:endParaRPr lang="en-US" sz="4000" b="1" i="1" dirty="0" smtClean="0"/>
          </a:p>
          <a:p>
            <a:pPr marL="400050" indent="-400050" eaLnBrk="1" hangingPunct="1">
              <a:spcBef>
                <a:spcPts val="0"/>
              </a:spcBef>
            </a:pPr>
            <a:r>
              <a:rPr lang="en-US" sz="4000" b="1" i="1" dirty="0" smtClean="0"/>
              <a:t>Clarify role responsibilities</a:t>
            </a:r>
          </a:p>
          <a:p>
            <a:pPr marL="400050" indent="-400050" eaLnBrk="1" hangingPunct="1"/>
            <a:r>
              <a:rPr lang="en-US" sz="4000" b="1" i="1" dirty="0" smtClean="0"/>
              <a:t>Who’s accountable</a:t>
            </a:r>
          </a:p>
          <a:p>
            <a:pPr marL="400050" indent="-400050" eaLnBrk="1" hangingPunct="1"/>
            <a:r>
              <a:rPr lang="en-US" sz="4000" b="1" i="1" dirty="0" smtClean="0"/>
              <a:t>Centralized location for current individuals accountable for data</a:t>
            </a:r>
          </a:p>
        </p:txBody>
      </p:sp>
    </p:spTree>
    <p:extLst>
      <p:ext uri="{BB962C8B-B14F-4D97-AF65-F5344CB8AC3E}">
        <p14:creationId xmlns:p14="http://schemas.microsoft.com/office/powerpoint/2010/main" val="7385957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1648690"/>
            <a:ext cx="12039600" cy="7571509"/>
          </a:xfrm>
        </p:spPr>
        <p:txBody>
          <a:bodyPr/>
          <a:lstStyle/>
          <a:p>
            <a:pPr marL="317500" indent="0" algn="l" eaLnBrk="1" hangingPunct="1">
              <a:buNone/>
            </a:pPr>
            <a:r>
              <a:rPr lang="en-US" altLang="en-US" sz="4400" dirty="0"/>
              <a:t>Reasons for the proposed </a:t>
            </a:r>
            <a:r>
              <a:rPr lang="en-US" altLang="en-US" sz="4400" dirty="0" smtClean="0"/>
              <a:t>changes</a:t>
            </a:r>
          </a:p>
          <a:p>
            <a:pPr marL="317500" indent="0" algn="l" eaLnBrk="1" hangingPunct="1">
              <a:buNone/>
            </a:pPr>
            <a:endParaRPr lang="en-US" altLang="en-US" sz="4400" dirty="0"/>
          </a:p>
          <a:p>
            <a:pPr marL="395288" indent="-395288" algn="l" eaLnBrk="1" hangingPunct="1">
              <a:buFont typeface="Arial" panose="020B0604020202020204" pitchFamily="34" charset="0"/>
              <a:buChar char="•"/>
            </a:pPr>
            <a:r>
              <a:rPr lang="en-US" altLang="en-US" sz="4000" dirty="0" smtClean="0"/>
              <a:t>Decrease confusion for data users around access or use</a:t>
            </a:r>
          </a:p>
          <a:p>
            <a:pPr marL="395288" indent="-395288" algn="l" eaLnBrk="1" hangingPunct="1">
              <a:buFont typeface="Arial" panose="020B0604020202020204" pitchFamily="34" charset="0"/>
              <a:buChar char="•"/>
            </a:pPr>
            <a:r>
              <a:rPr lang="en-US" altLang="en-US" sz="4000" dirty="0" smtClean="0"/>
              <a:t>Reduces reports mismatch by indicating current data stewards that are approving definitions and calculation standards</a:t>
            </a:r>
          </a:p>
          <a:p>
            <a:pPr marL="395288" indent="-395288" algn="l" eaLnBrk="1" hangingPunct="1">
              <a:buFont typeface="Arial" panose="020B0604020202020204" pitchFamily="34" charset="0"/>
              <a:buChar char="•"/>
            </a:pPr>
            <a:r>
              <a:rPr lang="en-US" altLang="en-US" sz="4000" dirty="0" smtClean="0"/>
              <a:t>Better data transparency to better understand needs and uses</a:t>
            </a:r>
          </a:p>
          <a:p>
            <a:pPr marL="395288" indent="-395288" algn="l" eaLnBrk="1" hangingPunct="1">
              <a:buFont typeface="Arial" panose="020B0604020202020204" pitchFamily="34" charset="0"/>
              <a:buChar char="•"/>
            </a:pPr>
            <a:r>
              <a:rPr lang="en-US" altLang="en-US" sz="4000" dirty="0"/>
              <a:t>To protect the privacy and data of students, patients, staff, and faculty.</a:t>
            </a:r>
          </a:p>
          <a:p>
            <a:pPr marL="1333500" lvl="1" indent="-571500" algn="l" eaLnBrk="1" hangingPunct="1">
              <a:buFont typeface="Arial" panose="020B0604020202020204" pitchFamily="34" charset="0"/>
              <a:buChar char="•"/>
            </a:pPr>
            <a:endParaRPr lang="en-US" altLang="en-US" sz="4000" dirty="0" smtClean="0"/>
          </a:p>
          <a:p>
            <a:pPr marL="762000" lvl="1" algn="l" eaLnBrk="1" hangingPunct="1"/>
            <a:endParaRPr lang="en-US" altLang="en-US" sz="4000" dirty="0"/>
          </a:p>
        </p:txBody>
      </p:sp>
    </p:spTree>
    <p:extLst>
      <p:ext uri="{BB962C8B-B14F-4D97-AF65-F5344CB8AC3E}">
        <p14:creationId xmlns:p14="http://schemas.microsoft.com/office/powerpoint/2010/main" val="20667607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1648690"/>
            <a:ext cx="12039600" cy="7571509"/>
          </a:xfrm>
        </p:spPr>
        <p:txBody>
          <a:bodyPr/>
          <a:lstStyle/>
          <a:p>
            <a:pPr marL="317500" indent="0" algn="l" eaLnBrk="1" hangingPunct="1">
              <a:buNone/>
            </a:pPr>
            <a:r>
              <a:rPr lang="en-US" altLang="en-US" sz="4400" dirty="0"/>
              <a:t>Potential </a:t>
            </a:r>
            <a:r>
              <a:rPr lang="en-US" altLang="en-US" sz="4400" dirty="0" smtClean="0"/>
              <a:t>Impact</a:t>
            </a:r>
          </a:p>
          <a:p>
            <a:pPr marL="317500" indent="0" algn="l" eaLnBrk="1" hangingPunct="1">
              <a:buNone/>
            </a:pPr>
            <a:endParaRPr lang="en-US" altLang="en-US" sz="4400" dirty="0"/>
          </a:p>
          <a:p>
            <a:pPr marL="571500" lvl="1" indent="-571500" algn="l" eaLnBrk="1" hangingPunct="1">
              <a:buFont typeface="Arial" panose="020B0604020202020204" pitchFamily="34" charset="0"/>
              <a:buChar char="•"/>
            </a:pPr>
            <a:r>
              <a:rPr lang="en-US" altLang="en-US" sz="4000" dirty="0"/>
              <a:t>Negligible for patients, students, staff and </a:t>
            </a:r>
            <a:r>
              <a:rPr lang="en-US" altLang="en-US" sz="4000" dirty="0" smtClean="0"/>
              <a:t>faculty</a:t>
            </a:r>
          </a:p>
          <a:p>
            <a:pPr marL="571500" lvl="1" indent="-571500" algn="l" eaLnBrk="1" hangingPunct="1">
              <a:buFont typeface="Arial" panose="020B0604020202020204" pitchFamily="34" charset="0"/>
              <a:buChar char="•"/>
            </a:pPr>
            <a:r>
              <a:rPr lang="en-US" altLang="en-US" sz="4000" dirty="0" smtClean="0"/>
              <a:t>The additions added to the definition is to help clarify how and who to contact for data. No changes are made to how policy defines data usage. </a:t>
            </a:r>
            <a:endParaRPr lang="en-US" altLang="en-US" sz="4800" dirty="0"/>
          </a:p>
          <a:p>
            <a:pPr marL="762000" lvl="1" algn="l" eaLnBrk="1" hangingPunct="1"/>
            <a:endParaRPr lang="en-US" altLang="en-US" sz="4000" dirty="0" smtClean="0"/>
          </a:p>
          <a:p>
            <a:pPr marL="762000" lvl="1" algn="l" eaLnBrk="1" hangingPunct="1"/>
            <a:endParaRPr lang="en-US" altLang="en-US" sz="4000" dirty="0"/>
          </a:p>
        </p:txBody>
      </p:sp>
    </p:spTree>
    <p:extLst>
      <p:ext uri="{BB962C8B-B14F-4D97-AF65-F5344CB8AC3E}">
        <p14:creationId xmlns:p14="http://schemas.microsoft.com/office/powerpoint/2010/main" val="39284994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7060CF4-EF4B-8E40-8F68-37AEFD7F2603}"/>
              </a:ext>
            </a:extLst>
          </p:cNvPr>
          <p:cNvSpPr>
            <a:spLocks noGrp="1" noChangeArrowheads="1"/>
          </p:cNvSpPr>
          <p:nvPr>
            <p:ph type="title"/>
          </p:nvPr>
        </p:nvSpPr>
        <p:spPr>
          <a:xfrm>
            <a:off x="1325418" y="4209737"/>
            <a:ext cx="10353964" cy="1334125"/>
          </a:xfrm>
        </p:spPr>
        <p:txBody>
          <a:bodyPr/>
          <a:lstStyle/>
          <a:p>
            <a:pPr eaLnBrk="1" hangingPunct="1"/>
            <a:r>
              <a:rPr lang="en-US" altLang="en-US" dirty="0"/>
              <a:t>Q &amp; A</a:t>
            </a:r>
          </a:p>
        </p:txBody>
      </p:sp>
    </p:spTree>
    <p:extLst>
      <p:ext uri="{BB962C8B-B14F-4D97-AF65-F5344CB8AC3E}">
        <p14:creationId xmlns:p14="http://schemas.microsoft.com/office/powerpoint/2010/main" val="37100931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7060CF4-EF4B-8E40-8F68-37AEFD7F2603}"/>
              </a:ext>
            </a:extLst>
          </p:cNvPr>
          <p:cNvSpPr>
            <a:spLocks noGrp="1" noChangeArrowheads="1"/>
          </p:cNvSpPr>
          <p:nvPr>
            <p:ph type="title"/>
          </p:nvPr>
        </p:nvSpPr>
        <p:spPr>
          <a:xfrm>
            <a:off x="1124527" y="2605790"/>
            <a:ext cx="10755745" cy="4542019"/>
          </a:xfrm>
        </p:spPr>
        <p:txBody>
          <a:bodyPr/>
          <a:lstStyle/>
          <a:p>
            <a:pPr eaLnBrk="1" hangingPunct="1"/>
            <a:r>
              <a:rPr lang="en-US" altLang="en-US" sz="7200" dirty="0" smtClean="0"/>
              <a:t>Updates 4-001</a:t>
            </a:r>
            <a:r>
              <a:rPr lang="en-US" altLang="en-US" sz="7200" dirty="0"/>
              <a:t>, Institutional Data Management </a:t>
            </a:r>
            <a:r>
              <a:rPr lang="en-US" altLang="en-US" sz="7200" dirty="0" smtClean="0"/>
              <a:t>Policy</a:t>
            </a:r>
            <a:br>
              <a:rPr lang="en-US" altLang="en-US" sz="7200" dirty="0" smtClean="0"/>
            </a:br>
            <a:endParaRPr lang="en-US" altLang="en-US" sz="7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914400"/>
            <a:ext cx="12039600" cy="8305800"/>
          </a:xfrm>
        </p:spPr>
        <p:txBody>
          <a:bodyPr/>
          <a:lstStyle/>
          <a:p>
            <a:pPr marL="317500" indent="0" eaLnBrk="1" hangingPunct="1">
              <a:buNone/>
            </a:pPr>
            <a:r>
              <a:rPr lang="en-US" altLang="en-US" sz="4800" dirty="0"/>
              <a:t>4-001, </a:t>
            </a:r>
            <a:r>
              <a:rPr lang="en-US" sz="4800" dirty="0" smtClean="0">
                <a:effectLst/>
              </a:rPr>
              <a:t>Definitions</a:t>
            </a:r>
          </a:p>
          <a:p>
            <a:pPr marL="317500" indent="0" eaLnBrk="1" hangingPunct="1">
              <a:buNone/>
            </a:pPr>
            <a:r>
              <a:rPr lang="en-US" sz="3300" dirty="0" smtClean="0"/>
              <a:t>Replaces employee with functional areas and adds a general sentence of excluding data from being classified as Institutional if there is policy prohibiting it</a:t>
            </a:r>
          </a:p>
          <a:p>
            <a:r>
              <a:rPr lang="en-US" sz="3300" dirty="0" smtClean="0"/>
              <a:t>A</a:t>
            </a:r>
            <a:r>
              <a:rPr lang="en-US" sz="3300" dirty="0"/>
              <a:t>. </a:t>
            </a:r>
            <a:r>
              <a:rPr lang="en-US" sz="3300" dirty="0" smtClean="0"/>
              <a:t>Institutional Data – Data that are acquired or maintained by University </a:t>
            </a:r>
            <a:r>
              <a:rPr lang="en-US" sz="3300" b="1" i="1" dirty="0" smtClean="0">
                <a:solidFill>
                  <a:srgbClr val="FFBDBD"/>
                </a:solidFill>
              </a:rPr>
              <a:t>functional areas </a:t>
            </a:r>
            <a:r>
              <a:rPr lang="en-US" sz="3300" dirty="0" smtClean="0"/>
              <a:t>in the performance of official administrative job duties.  Specifically excluded from the definition of Institutional Data are: personal medical, psychiatric, or psychological data for both employees and patients seen at University Hospitals or Clinics; notes and records that are the personal property of individuals in the University community; research notes, data and materials;</a:t>
            </a:r>
            <a:r>
              <a:rPr lang="en-US" sz="3300" b="1" dirty="0" smtClean="0"/>
              <a:t> </a:t>
            </a:r>
            <a:r>
              <a:rPr lang="en-US" sz="3300" b="1" i="1" dirty="0">
                <a:solidFill>
                  <a:srgbClr val="FFBDBD"/>
                </a:solidFill>
              </a:rPr>
              <a:t>and data otherwise restricted by institutional policy or State or Federal guidelines.</a:t>
            </a:r>
          </a:p>
        </p:txBody>
      </p:sp>
    </p:spTree>
    <p:extLst>
      <p:ext uri="{BB962C8B-B14F-4D97-AF65-F5344CB8AC3E}">
        <p14:creationId xmlns:p14="http://schemas.microsoft.com/office/powerpoint/2010/main" val="24453946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914400"/>
            <a:ext cx="12039600" cy="8305800"/>
          </a:xfrm>
        </p:spPr>
        <p:txBody>
          <a:bodyPr/>
          <a:lstStyle/>
          <a:p>
            <a:pPr marL="317500" indent="0" eaLnBrk="1" hangingPunct="1">
              <a:buNone/>
            </a:pPr>
            <a:r>
              <a:rPr lang="en-US" altLang="en-US" sz="4800" dirty="0"/>
              <a:t>4-001, </a:t>
            </a:r>
            <a:r>
              <a:rPr lang="en-US" sz="4800" dirty="0" smtClean="0">
                <a:effectLst/>
              </a:rPr>
              <a:t>Definitions continued</a:t>
            </a:r>
          </a:p>
          <a:p>
            <a:pPr marL="317500" indent="0" eaLnBrk="1" hangingPunct="1">
              <a:buNone/>
            </a:pPr>
            <a:r>
              <a:rPr lang="en-US" sz="3300" dirty="0" smtClean="0"/>
              <a:t>Adding reference to new guideline which stores data stewards’ contact information.  </a:t>
            </a:r>
            <a:endParaRPr lang="en-US" sz="3300" dirty="0" smtClean="0">
              <a:effectLst/>
            </a:endParaRPr>
          </a:p>
          <a:p>
            <a:r>
              <a:rPr lang="en-US" sz="3300" dirty="0" smtClean="0"/>
              <a:t>F</a:t>
            </a:r>
            <a:r>
              <a:rPr lang="en-US" sz="3300" dirty="0"/>
              <a:t>. Data Steward </a:t>
            </a:r>
            <a:r>
              <a:rPr lang="en-US" sz="3300" dirty="0" smtClean="0"/>
              <a:t>– A University official who has planning and policy-level responsibilities for access and management of Institutional Data in his or her functional areas.  A Data Steward is appointed by the Vice President who is responsible for the Data Steward’s functional area. For example, the Vice President for Enrollment Management appoints the Registrar as the Data Steward over student data. </a:t>
            </a:r>
            <a:r>
              <a:rPr lang="en-US" sz="3300" b="1" i="1" dirty="0">
                <a:solidFill>
                  <a:srgbClr val="FFBDBD"/>
                </a:solidFill>
              </a:rPr>
              <a:t>Current appointments are posted to section IV.A Guideline - Data Management Roles by functional areas</a:t>
            </a:r>
          </a:p>
        </p:txBody>
      </p:sp>
    </p:spTree>
    <p:extLst>
      <p:ext uri="{BB962C8B-B14F-4D97-AF65-F5344CB8AC3E}">
        <p14:creationId xmlns:p14="http://schemas.microsoft.com/office/powerpoint/2010/main" val="16215012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914400"/>
            <a:ext cx="12039600" cy="8305800"/>
          </a:xfrm>
        </p:spPr>
        <p:txBody>
          <a:bodyPr/>
          <a:lstStyle/>
          <a:p>
            <a:pPr marL="317500" indent="0" eaLnBrk="1" hangingPunct="1">
              <a:buNone/>
            </a:pPr>
            <a:r>
              <a:rPr lang="en-US" altLang="en-US" sz="4800" dirty="0"/>
              <a:t>4-001, </a:t>
            </a:r>
            <a:r>
              <a:rPr lang="en-US" sz="4800" dirty="0" smtClean="0">
                <a:effectLst/>
              </a:rPr>
              <a:t>Definitions continued</a:t>
            </a:r>
          </a:p>
          <a:p>
            <a:pPr marL="317500" indent="0" eaLnBrk="1" hangingPunct="1">
              <a:buNone/>
            </a:pPr>
            <a:r>
              <a:rPr lang="en-US" sz="3300" dirty="0" smtClean="0"/>
              <a:t>Again adding reference to new guideline, but also expands on a data custodian’s role as initial contact and subject matter expert.</a:t>
            </a:r>
            <a:endParaRPr lang="en-US" sz="3300" dirty="0" smtClean="0">
              <a:effectLst/>
            </a:endParaRPr>
          </a:p>
          <a:p>
            <a:r>
              <a:rPr lang="en-US" sz="3300" dirty="0" smtClean="0"/>
              <a:t>G</a:t>
            </a:r>
            <a:r>
              <a:rPr lang="en-US" sz="3300" dirty="0"/>
              <a:t>. Data Custodian </a:t>
            </a:r>
            <a:r>
              <a:rPr lang="en-US" sz="3300" dirty="0" smtClean="0"/>
              <a:t>- </a:t>
            </a:r>
            <a:r>
              <a:rPr lang="en-US" sz="3300" b="1" i="1" dirty="0">
                <a:solidFill>
                  <a:srgbClr val="FFBDBD"/>
                </a:solidFill>
              </a:rPr>
              <a:t>The subject matter expert that is the initial source of contact for data within their functional area. </a:t>
            </a:r>
            <a:r>
              <a:rPr lang="en-US" sz="3300" dirty="0" smtClean="0"/>
              <a:t>The Data Custodian implements the policy, procedures, and best practices defined by the Data Steward, and has responsibility for IT systems that create, receive, store, process or transmit Institutional Data. </a:t>
            </a:r>
            <a:r>
              <a:rPr lang="en-US" sz="3300" b="1" i="1" dirty="0">
                <a:solidFill>
                  <a:srgbClr val="FFBDBD"/>
                </a:solidFill>
              </a:rPr>
              <a:t>Data Custodians suggests prioritizations, modifications, or clarifications to Data Stewards for data within their functional area. Current appointments are posted to section IV.A Guideline - Data Management Roles by functional areas</a:t>
            </a:r>
          </a:p>
        </p:txBody>
      </p:sp>
    </p:spTree>
    <p:extLst>
      <p:ext uri="{BB962C8B-B14F-4D97-AF65-F5344CB8AC3E}">
        <p14:creationId xmlns:p14="http://schemas.microsoft.com/office/powerpoint/2010/main" val="8736741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914400"/>
            <a:ext cx="12039600" cy="8305800"/>
          </a:xfrm>
        </p:spPr>
        <p:txBody>
          <a:bodyPr/>
          <a:lstStyle/>
          <a:p>
            <a:pPr marL="266700" indent="0">
              <a:buNone/>
            </a:pPr>
            <a:r>
              <a:rPr lang="en-US" altLang="en-US" sz="4800" dirty="0"/>
              <a:t>4-001, </a:t>
            </a:r>
            <a:r>
              <a:rPr lang="en-US" sz="4800" dirty="0">
                <a:effectLst/>
              </a:rPr>
              <a:t>Definitions </a:t>
            </a:r>
            <a:r>
              <a:rPr lang="en-US" sz="4800" dirty="0" smtClean="0">
                <a:effectLst/>
              </a:rPr>
              <a:t>continued</a:t>
            </a:r>
          </a:p>
          <a:p>
            <a:pPr marL="266700" indent="0">
              <a:buNone/>
            </a:pPr>
            <a:r>
              <a:rPr lang="en-US" sz="3300" dirty="0" smtClean="0"/>
              <a:t>Addition indicates that data users should be communicating with or following procedures created by data stewards when utilizing data within a stewards functional area</a:t>
            </a:r>
            <a:endParaRPr lang="en-US" sz="3300" dirty="0">
              <a:effectLst/>
            </a:endParaRPr>
          </a:p>
          <a:p>
            <a:r>
              <a:rPr lang="en-US" sz="3300" dirty="0"/>
              <a:t>I. Data Users </a:t>
            </a:r>
            <a:r>
              <a:rPr lang="en-US" sz="3300" dirty="0" smtClean="0"/>
              <a:t>– Individuals and organizations that access Institutional Data and Information, </a:t>
            </a:r>
            <a:r>
              <a:rPr lang="en-US" sz="3300" b="1" i="1" dirty="0">
                <a:solidFill>
                  <a:srgbClr val="FFBDBD"/>
                </a:solidFill>
              </a:rPr>
              <a:t>in coordination with data stewards and custodians</a:t>
            </a:r>
            <a:r>
              <a:rPr lang="en-US" sz="3300" dirty="0" smtClean="0"/>
              <a:t>, in order to perform their assigned duties or to fulfill their role in the university community.</a:t>
            </a:r>
            <a:endParaRPr lang="en-US" sz="3300" dirty="0"/>
          </a:p>
        </p:txBody>
      </p:sp>
    </p:spTree>
    <p:extLst>
      <p:ext uri="{BB962C8B-B14F-4D97-AF65-F5344CB8AC3E}">
        <p14:creationId xmlns:p14="http://schemas.microsoft.com/office/powerpoint/2010/main" val="32474561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914400"/>
            <a:ext cx="12039600" cy="8305800"/>
          </a:xfrm>
        </p:spPr>
        <p:txBody>
          <a:bodyPr/>
          <a:lstStyle/>
          <a:p>
            <a:pPr marL="266700" indent="0">
              <a:buNone/>
            </a:pPr>
            <a:r>
              <a:rPr lang="en-US" altLang="en-US" sz="4800" dirty="0"/>
              <a:t>4-001, </a:t>
            </a:r>
            <a:r>
              <a:rPr lang="en-US" sz="4800" dirty="0">
                <a:effectLst/>
              </a:rPr>
              <a:t>Definitions continued</a:t>
            </a:r>
          </a:p>
          <a:p>
            <a:pPr marL="266700" indent="0">
              <a:buNone/>
            </a:pPr>
            <a:r>
              <a:rPr lang="en-US" sz="3300" dirty="0"/>
              <a:t>Adding reference to new guideline</a:t>
            </a:r>
            <a:endParaRPr lang="en-US" sz="3300" dirty="0" smtClean="0"/>
          </a:p>
          <a:p>
            <a:r>
              <a:rPr lang="en-US" sz="3300" dirty="0" smtClean="0"/>
              <a:t>J</a:t>
            </a:r>
            <a:r>
              <a:rPr lang="en-US" sz="3300" dirty="0"/>
              <a:t>. Best Practices </a:t>
            </a:r>
            <a:r>
              <a:rPr lang="en-US" sz="3300" dirty="0" smtClean="0"/>
              <a:t>– Accepted management and access procedures that Data Custodians, Data Administrators and Data Users follow to ensure security, accessibility, and integrity of Institutional Data. The Data Steward is responsible for specifying Best Practices and identifying adequate resources that enable Data Custodians and Data Administrators to implement Best Practices. Best Practices change as technology, procedural improvements, and the nature of the data change. Because Best Practices are subject to change, they will be described in documented procedures that reference policy. </a:t>
            </a:r>
            <a:r>
              <a:rPr lang="en-US" sz="3300" b="1" i="1" dirty="0">
                <a:solidFill>
                  <a:srgbClr val="FFBDBD"/>
                </a:solidFill>
              </a:rPr>
              <a:t>Delegations given to data custodians to implement best practices will be referenced in the IV.A Guideline - Data Management Roles</a:t>
            </a:r>
          </a:p>
        </p:txBody>
      </p:sp>
    </p:spTree>
    <p:extLst>
      <p:ext uri="{BB962C8B-B14F-4D97-AF65-F5344CB8AC3E}">
        <p14:creationId xmlns:p14="http://schemas.microsoft.com/office/powerpoint/2010/main" val="29207593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914400"/>
            <a:ext cx="12039600" cy="8305800"/>
          </a:xfrm>
        </p:spPr>
        <p:txBody>
          <a:bodyPr/>
          <a:lstStyle/>
          <a:p>
            <a:pPr marL="266700" indent="0">
              <a:buNone/>
            </a:pPr>
            <a:r>
              <a:rPr lang="en-US" altLang="en-US" sz="4800" dirty="0"/>
              <a:t>4-001, </a:t>
            </a:r>
            <a:r>
              <a:rPr lang="en-US" sz="4800" dirty="0">
                <a:effectLst/>
              </a:rPr>
              <a:t>Definitions continued</a:t>
            </a:r>
          </a:p>
          <a:p>
            <a:pPr marL="266700" indent="0">
              <a:buNone/>
            </a:pPr>
            <a:r>
              <a:rPr lang="en-US" sz="3300" dirty="0"/>
              <a:t>Adding reference to new guideline</a:t>
            </a:r>
            <a:endParaRPr lang="en-US" sz="3300" dirty="0" smtClean="0"/>
          </a:p>
          <a:p>
            <a:r>
              <a:rPr lang="en-US" sz="3300" b="1" i="1" dirty="0">
                <a:solidFill>
                  <a:srgbClr val="FFBDBD"/>
                </a:solidFill>
              </a:rPr>
              <a:t>K. Guideline - Data Management Roles - indicates current individuals filling the Data Steward and Data Custodian roles and the functional area they are appointed to. The guideline will be periodically updated by the CIO's office as necessary.</a:t>
            </a:r>
          </a:p>
        </p:txBody>
      </p:sp>
    </p:spTree>
    <p:extLst>
      <p:ext uri="{BB962C8B-B14F-4D97-AF65-F5344CB8AC3E}">
        <p14:creationId xmlns:p14="http://schemas.microsoft.com/office/powerpoint/2010/main" val="34431580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E25495-B0D2-A34D-909F-E0B9C9E8E79E}"/>
              </a:ext>
            </a:extLst>
          </p:cNvPr>
          <p:cNvSpPr>
            <a:spLocks noGrp="1" noChangeArrowheads="1"/>
          </p:cNvSpPr>
          <p:nvPr>
            <p:ph type="body" idx="1"/>
          </p:nvPr>
        </p:nvSpPr>
        <p:spPr>
          <a:xfrm>
            <a:off x="482600" y="1648690"/>
            <a:ext cx="12039600" cy="7571509"/>
          </a:xfrm>
        </p:spPr>
        <p:txBody>
          <a:bodyPr/>
          <a:lstStyle/>
          <a:p>
            <a:pPr marL="762000" lvl="1" algn="l" eaLnBrk="1" hangingPunct="1"/>
            <a:endParaRPr lang="en-US" altLang="en-US" sz="4000" dirty="0" smtClean="0"/>
          </a:p>
          <a:p>
            <a:pPr marL="762000" lvl="1" algn="l" eaLnBrk="1" hangingPunct="1"/>
            <a:endParaRPr lang="en-US" altLang="en-US" sz="4000" dirty="0"/>
          </a:p>
        </p:txBody>
      </p:sp>
      <p:pic>
        <p:nvPicPr>
          <p:cNvPr id="5" name="Picture 4"/>
          <p:cNvPicPr>
            <a:picLocks noChangeAspect="1"/>
          </p:cNvPicPr>
          <p:nvPr/>
        </p:nvPicPr>
        <p:blipFill>
          <a:blip r:embed="rId3"/>
          <a:stretch>
            <a:fillRect/>
          </a:stretch>
        </p:blipFill>
        <p:spPr>
          <a:xfrm>
            <a:off x="1235163" y="1270240"/>
            <a:ext cx="10534473" cy="8328407"/>
          </a:xfrm>
          <a:prstGeom prst="rect">
            <a:avLst/>
          </a:prstGeom>
        </p:spPr>
      </p:pic>
    </p:spTree>
    <p:extLst>
      <p:ext uri="{BB962C8B-B14F-4D97-AF65-F5344CB8AC3E}">
        <p14:creationId xmlns:p14="http://schemas.microsoft.com/office/powerpoint/2010/main" val="4216222599"/>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030E7033A22F40A81B58AF9F2605FD" ma:contentTypeVersion="12" ma:contentTypeDescription="Create a new document." ma:contentTypeScope="" ma:versionID="603c8e7759863712cf15fa85c0a24933">
  <xsd:schema xmlns:xsd="http://www.w3.org/2001/XMLSchema" xmlns:xs="http://www.w3.org/2001/XMLSchema" xmlns:p="http://schemas.microsoft.com/office/2006/metadata/properties" xmlns:ns2="cc998abc-d815-4a94-b5be-3839d8b654a9" xmlns:ns3="3fa867a9-2683-452d-bf49-5c94f33fd8b5" targetNamespace="http://schemas.microsoft.com/office/2006/metadata/properties" ma:root="true" ma:fieldsID="7aed34161724708d36a5988a8bc3c9fb" ns2:_="" ns3:_="">
    <xsd:import namespace="cc998abc-d815-4a94-b5be-3839d8b654a9"/>
    <xsd:import namespace="3fa867a9-2683-452d-bf49-5c94f33fd8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98abc-d815-4a94-b5be-3839d8b65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a867a9-2683-452d-bf49-5c94f33fd8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89C24-8260-45E8-BA64-A44F22AE1F70}">
  <ds:schemaRefs>
    <ds:schemaRef ds:uri="http://schemas.microsoft.com/sharepoint/v3/contenttype/forms"/>
  </ds:schemaRefs>
</ds:datastoreItem>
</file>

<file path=customXml/itemProps2.xml><?xml version="1.0" encoding="utf-8"?>
<ds:datastoreItem xmlns:ds="http://schemas.openxmlformats.org/officeDocument/2006/customXml" ds:itemID="{39BB66D8-455E-44CF-B8E5-D839A4E4BA64}">
  <ds:schemaRefs>
    <ds:schemaRef ds:uri="cc998abc-d815-4a94-b5be-3839d8b654a9"/>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3fa867a9-2683-452d-bf49-5c94f33fd8b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10BC9D1-58C5-4DD5-83A2-464157DF7F57}">
  <ds:schemaRefs>
    <ds:schemaRef ds:uri="3fa867a9-2683-452d-bf49-5c94f33fd8b5"/>
    <ds:schemaRef ds:uri="cc998abc-d815-4a94-b5be-3839d8b654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4535</TotalTime>
  <Words>762</Words>
  <Application>Microsoft Office PowerPoint</Application>
  <PresentationFormat>Custom</PresentationFormat>
  <Paragraphs>83</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Gill Sans</vt:lpstr>
      <vt:lpstr>ヒラギノ角ゴ ProN W3</vt:lpstr>
      <vt:lpstr>Title &amp; Subtitle</vt:lpstr>
      <vt:lpstr>Title &amp; Bullets</vt:lpstr>
      <vt:lpstr>PowerPoint Presentation</vt:lpstr>
      <vt:lpstr>Updates 4-001, Institutional Data Management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University of Utah Policy 4-004 to align with USHE Policy R345</dc:title>
  <dc:subject/>
  <dc:creator>Cassandra Van Buren</dc:creator>
  <cp:keywords/>
  <dc:description/>
  <cp:lastModifiedBy>SUSAN DEBORAH SCHAEFER</cp:lastModifiedBy>
  <cp:revision>53</cp:revision>
  <dcterms:modified xsi:type="dcterms:W3CDTF">2020-03-06T19:44:50Z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0x01010010030E7033A22F40A81B58AF9F2605FD</vt:lpwstr>
  </property>
</Properties>
</file>