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363" r:id="rId2"/>
    <p:sldId id="275" r:id="rId3"/>
    <p:sldId id="361" r:id="rId4"/>
    <p:sldId id="270" r:id="rId5"/>
    <p:sldId id="271" r:id="rId6"/>
    <p:sldId id="262" r:id="rId7"/>
    <p:sldId id="258" r:id="rId8"/>
    <p:sldId id="323" r:id="rId9"/>
    <p:sldId id="360" r:id="rId10"/>
    <p:sldId id="264" r:id="rId11"/>
    <p:sldId id="265" r:id="rId12"/>
    <p:sldId id="257" r:id="rId13"/>
    <p:sldId id="269" r:id="rId14"/>
    <p:sldId id="362" r:id="rId15"/>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0000"/>
    <a:srgbClr val="8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9"/>
    <p:restoredTop sz="77926" autoAdjust="0"/>
  </p:normalViewPr>
  <p:slideViewPr>
    <p:cSldViewPr snapToGrid="0" snapToObjects="1">
      <p:cViewPr varScale="1">
        <p:scale>
          <a:sx n="89" d="100"/>
          <a:sy n="89" d="100"/>
        </p:scale>
        <p:origin x="1290" y="66"/>
      </p:cViewPr>
      <p:guideLst/>
    </p:cSldViewPr>
  </p:slideViewPr>
  <p:notesTextViewPr>
    <p:cViewPr>
      <p:scale>
        <a:sx n="3" d="2"/>
        <a:sy n="3" d="2"/>
      </p:scale>
      <p:origin x="0" y="0"/>
    </p:cViewPr>
  </p:notesTextViewPr>
  <p:notesViewPr>
    <p:cSldViewPr snapToGrid="0" snapToObjects="1">
      <p:cViewPr varScale="1">
        <p:scale>
          <a:sx n="113" d="100"/>
          <a:sy n="113" d="100"/>
        </p:scale>
        <p:origin x="241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2D39CED4-ACFB-4794-9BD9-ECF67DE39A84}" type="datetimeFigureOut">
              <a:rPr lang="en-US" smtClean="0"/>
              <a:t>2/26/2020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3ADA24B-E5D4-483A-BF19-D5913F8658F1}" type="slidenum">
              <a:rPr lang="en-US" smtClean="0"/>
              <a:t>‹#›</a:t>
            </a:fld>
            <a:endParaRPr lang="en-US"/>
          </a:p>
        </p:txBody>
      </p:sp>
    </p:spTree>
    <p:extLst>
      <p:ext uri="{BB962C8B-B14F-4D97-AF65-F5344CB8AC3E}">
        <p14:creationId xmlns:p14="http://schemas.microsoft.com/office/powerpoint/2010/main" val="3019099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1</a:t>
            </a:fld>
            <a:endParaRPr lang="en-US"/>
          </a:p>
        </p:txBody>
      </p:sp>
    </p:spTree>
    <p:extLst>
      <p:ext uri="{BB962C8B-B14F-4D97-AF65-F5344CB8AC3E}">
        <p14:creationId xmlns:p14="http://schemas.microsoft.com/office/powerpoint/2010/main" val="4077849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10</a:t>
            </a:fld>
            <a:endParaRPr lang="en-US" dirty="0"/>
          </a:p>
        </p:txBody>
      </p:sp>
    </p:spTree>
    <p:extLst>
      <p:ext uri="{BB962C8B-B14F-4D97-AF65-F5344CB8AC3E}">
        <p14:creationId xmlns:p14="http://schemas.microsoft.com/office/powerpoint/2010/main" val="1424868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DA24B-E5D4-483A-BF19-D5913F8658F1}" type="slidenum">
              <a:rPr lang="en-US" smtClean="0"/>
              <a:t>11</a:t>
            </a:fld>
            <a:endParaRPr lang="en-US" dirty="0"/>
          </a:p>
        </p:txBody>
      </p:sp>
    </p:spTree>
    <p:extLst>
      <p:ext uri="{BB962C8B-B14F-4D97-AF65-F5344CB8AC3E}">
        <p14:creationId xmlns:p14="http://schemas.microsoft.com/office/powerpoint/2010/main" val="367148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12</a:t>
            </a:fld>
            <a:endParaRPr lang="en-US"/>
          </a:p>
        </p:txBody>
      </p:sp>
    </p:spTree>
    <p:extLst>
      <p:ext uri="{BB962C8B-B14F-4D97-AF65-F5344CB8AC3E}">
        <p14:creationId xmlns:p14="http://schemas.microsoft.com/office/powerpoint/2010/main" val="4001816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C18D4-7051-4351-B997-592C21496F78}"/>
              </a:ext>
            </a:extLst>
          </p:cNvPr>
          <p:cNvSpPr>
            <a:spLocks noGrp="1" noRot="1" noChangeAspect="1"/>
          </p:cNvSpPr>
          <p:nvPr>
            <p:ph type="sldImg"/>
          </p:nvPr>
        </p:nvSpPr>
        <p:spPr/>
      </p:sp>
      <p:sp>
        <p:nvSpPr>
          <p:cNvPr id="8195" name="Notes Placeholder 2">
            <a:extLst>
              <a:ext uri="{FF2B5EF4-FFF2-40B4-BE49-F238E27FC236}">
                <a16:creationId xmlns:a16="http://schemas.microsoft.com/office/drawing/2014/main" id="{77985233-5A19-4226-B89D-E180AF55FDDF}"/>
              </a:ext>
            </a:extLst>
          </p:cNvPr>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8196" name="Slide Number Placeholder 3">
            <a:extLst>
              <a:ext uri="{FF2B5EF4-FFF2-40B4-BE49-F238E27FC236}">
                <a16:creationId xmlns:a16="http://schemas.microsoft.com/office/drawing/2014/main" id="{C91D71D7-0199-4A94-BC17-4FBD99F390F5}"/>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D6E3E1-DDB4-4B16-AC29-FFF5949FE796}" type="slidenum">
              <a:rPr lang="en-US" altLang="en-US" sz="1200" smtClean="0"/>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14</a:t>
            </a:fld>
            <a:endParaRPr lang="en-US"/>
          </a:p>
        </p:txBody>
      </p:sp>
    </p:spTree>
    <p:extLst>
      <p:ext uri="{BB962C8B-B14F-4D97-AF65-F5344CB8AC3E}">
        <p14:creationId xmlns:p14="http://schemas.microsoft.com/office/powerpoint/2010/main" val="47320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2</a:t>
            </a:fld>
            <a:endParaRPr lang="en-US" dirty="0"/>
          </a:p>
        </p:txBody>
      </p:sp>
    </p:spTree>
    <p:extLst>
      <p:ext uri="{BB962C8B-B14F-4D97-AF65-F5344CB8AC3E}">
        <p14:creationId xmlns:p14="http://schemas.microsoft.com/office/powerpoint/2010/main" val="1491536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DA24B-E5D4-483A-BF19-D5913F8658F1}" type="slidenum">
              <a:rPr lang="en-US" smtClean="0"/>
              <a:t>3</a:t>
            </a:fld>
            <a:endParaRPr lang="en-US" dirty="0"/>
          </a:p>
        </p:txBody>
      </p:sp>
    </p:spTree>
    <p:extLst>
      <p:ext uri="{BB962C8B-B14F-4D97-AF65-F5344CB8AC3E}">
        <p14:creationId xmlns:p14="http://schemas.microsoft.com/office/powerpoint/2010/main" val="321740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DA24B-E5D4-483A-BF19-D5913F8658F1}" type="slidenum">
              <a:rPr lang="en-US" smtClean="0"/>
              <a:t>4</a:t>
            </a:fld>
            <a:endParaRPr lang="en-US" dirty="0"/>
          </a:p>
        </p:txBody>
      </p:sp>
    </p:spTree>
    <p:extLst>
      <p:ext uri="{BB962C8B-B14F-4D97-AF65-F5344CB8AC3E}">
        <p14:creationId xmlns:p14="http://schemas.microsoft.com/office/powerpoint/2010/main" val="1701425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5</a:t>
            </a:fld>
            <a:endParaRPr lang="en-US" dirty="0"/>
          </a:p>
        </p:txBody>
      </p:sp>
    </p:spTree>
    <p:extLst>
      <p:ext uri="{BB962C8B-B14F-4D97-AF65-F5344CB8AC3E}">
        <p14:creationId xmlns:p14="http://schemas.microsoft.com/office/powerpoint/2010/main" val="1179270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DA24B-E5D4-483A-BF19-D5913F8658F1}" type="slidenum">
              <a:rPr lang="en-US" smtClean="0"/>
              <a:t>6</a:t>
            </a:fld>
            <a:endParaRPr lang="en-US" dirty="0"/>
          </a:p>
        </p:txBody>
      </p:sp>
    </p:spTree>
    <p:extLst>
      <p:ext uri="{BB962C8B-B14F-4D97-AF65-F5344CB8AC3E}">
        <p14:creationId xmlns:p14="http://schemas.microsoft.com/office/powerpoint/2010/main" val="3402139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DA24B-E5D4-483A-BF19-D5913F8658F1}" type="slidenum">
              <a:rPr lang="en-US" smtClean="0"/>
              <a:t>7</a:t>
            </a:fld>
            <a:endParaRPr lang="en-US" dirty="0"/>
          </a:p>
        </p:txBody>
      </p:sp>
    </p:spTree>
    <p:extLst>
      <p:ext uri="{BB962C8B-B14F-4D97-AF65-F5344CB8AC3E}">
        <p14:creationId xmlns:p14="http://schemas.microsoft.com/office/powerpoint/2010/main" val="232774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8</a:t>
            </a:fld>
            <a:endParaRPr lang="en-US" dirty="0"/>
          </a:p>
        </p:txBody>
      </p:sp>
    </p:spTree>
    <p:extLst>
      <p:ext uri="{BB962C8B-B14F-4D97-AF65-F5344CB8AC3E}">
        <p14:creationId xmlns:p14="http://schemas.microsoft.com/office/powerpoint/2010/main" val="110221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DA24B-E5D4-483A-BF19-D5913F8658F1}" type="slidenum">
              <a:rPr lang="en-US" smtClean="0"/>
              <a:t>9</a:t>
            </a:fld>
            <a:endParaRPr lang="en-US" dirty="0"/>
          </a:p>
        </p:txBody>
      </p:sp>
    </p:spTree>
    <p:extLst>
      <p:ext uri="{BB962C8B-B14F-4D97-AF65-F5344CB8AC3E}">
        <p14:creationId xmlns:p14="http://schemas.microsoft.com/office/powerpoint/2010/main" val="4010395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FBEBA7-30C3-8440-B738-930083D9CE20}"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1103741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BEBA7-30C3-8440-B738-930083D9CE20}"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197084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BEBA7-30C3-8440-B738-930083D9CE20}"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980836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BEBA7-30C3-8440-B738-930083D9CE20}"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106909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FBEBA7-30C3-8440-B738-930083D9CE20}"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31698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BEBA7-30C3-8440-B738-930083D9CE20}"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1768659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FBEBA7-30C3-8440-B738-930083D9CE20}" type="datetimeFigureOut">
              <a:rPr lang="en-US" smtClean="0"/>
              <a:t>2/26/2020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398028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FBEBA7-30C3-8440-B738-930083D9CE20}" type="datetimeFigureOut">
              <a:rPr lang="en-US" smtClean="0"/>
              <a:t>2/26/2020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255355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BEBA7-30C3-8440-B738-930083D9CE20}" type="datetimeFigureOut">
              <a:rPr lang="en-US" smtClean="0"/>
              <a:t>2/26/2020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1080721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FBEBA7-30C3-8440-B738-930083D9CE20}"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266959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FBEBA7-30C3-8440-B738-930083D9CE20}"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BF270-97F7-6E40-B291-337C357E30A2}" type="slidenum">
              <a:rPr lang="en-US" smtClean="0"/>
              <a:t>‹#›</a:t>
            </a:fld>
            <a:endParaRPr lang="en-US"/>
          </a:p>
        </p:txBody>
      </p:sp>
    </p:spTree>
    <p:extLst>
      <p:ext uri="{BB962C8B-B14F-4D97-AF65-F5344CB8AC3E}">
        <p14:creationId xmlns:p14="http://schemas.microsoft.com/office/powerpoint/2010/main" val="68807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BEBA7-30C3-8440-B738-930083D9CE20}" type="datetimeFigureOut">
              <a:rPr lang="en-US" smtClean="0"/>
              <a:t>2/26/2020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BF270-97F7-6E40-B291-337C357E30A2}" type="slidenum">
              <a:rPr lang="en-US" smtClean="0"/>
              <a:t>‹#›</a:t>
            </a:fld>
            <a:endParaRPr lang="en-US"/>
          </a:p>
        </p:txBody>
      </p:sp>
    </p:spTree>
    <p:extLst>
      <p:ext uri="{BB962C8B-B14F-4D97-AF65-F5344CB8AC3E}">
        <p14:creationId xmlns:p14="http://schemas.microsoft.com/office/powerpoint/2010/main" val="2043414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emf"/><Relationship Id="rId3" Type="http://schemas.openxmlformats.org/officeDocument/2006/relationships/image" Target="../media/image34.jpeg"/><Relationship Id="rId7" Type="http://schemas.openxmlformats.org/officeDocument/2006/relationships/image" Target="../media/image38.emf"/><Relationship Id="rId12" Type="http://schemas.openxmlformats.org/officeDocument/2006/relationships/image" Target="../media/image43.emf"/><Relationship Id="rId2" Type="http://schemas.openxmlformats.org/officeDocument/2006/relationships/notesSlide" Target="../notesSlides/notesSlide12.xml"/><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7.emf"/><Relationship Id="rId11" Type="http://schemas.openxmlformats.org/officeDocument/2006/relationships/image" Target="../media/image42.emf"/><Relationship Id="rId5" Type="http://schemas.openxmlformats.org/officeDocument/2006/relationships/image" Target="../media/image36.emf"/><Relationship Id="rId15" Type="http://schemas.openxmlformats.org/officeDocument/2006/relationships/image" Target="../media/image46.emf"/><Relationship Id="rId10" Type="http://schemas.openxmlformats.org/officeDocument/2006/relationships/image" Target="../media/image41.emf"/><Relationship Id="rId4" Type="http://schemas.openxmlformats.org/officeDocument/2006/relationships/image" Target="../media/image35.emf"/><Relationship Id="rId9" Type="http://schemas.openxmlformats.org/officeDocument/2006/relationships/image" Target="../media/image40.emf"/><Relationship Id="rId14" Type="http://schemas.openxmlformats.org/officeDocument/2006/relationships/image" Target="../media/image45.emf"/></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3" Type="http://schemas.openxmlformats.org/officeDocument/2006/relationships/image" Target="../media/image15.png"/><Relationship Id="rId7" Type="http://schemas.openxmlformats.org/officeDocument/2006/relationships/image" Target="../media/image19.emf"/><Relationship Id="rId12"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161">
            <a:extLst>
              <a:ext uri="{FF2B5EF4-FFF2-40B4-BE49-F238E27FC236}">
                <a16:creationId xmlns:a16="http://schemas.microsoft.com/office/drawing/2014/main" id="{BB60A594-D6FB-48DD-9290-F44528FAA18B}"/>
              </a:ext>
            </a:extLst>
          </p:cNvPr>
          <p:cNvPicPr>
            <a:picLocks noChangeAspect="1"/>
          </p:cNvPicPr>
          <p:nvPr/>
        </p:nvPicPr>
        <p:blipFill>
          <a:blip r:embed="rId3"/>
          <a:stretch>
            <a:fillRect/>
          </a:stretch>
        </p:blipFill>
        <p:spPr>
          <a:xfrm>
            <a:off x="0" y="15668"/>
            <a:ext cx="12192000" cy="6202720"/>
          </a:xfrm>
          <a:prstGeom prst="rect">
            <a:avLst/>
          </a:prstGeom>
        </p:spPr>
      </p:pic>
      <p:sp>
        <p:nvSpPr>
          <p:cNvPr id="163" name="Rectangle 162">
            <a:extLst>
              <a:ext uri="{FF2B5EF4-FFF2-40B4-BE49-F238E27FC236}">
                <a16:creationId xmlns:a16="http://schemas.microsoft.com/office/drawing/2014/main" id="{788DC329-700B-469A-B46E-5D97C5BC4376}"/>
              </a:ext>
            </a:extLst>
          </p:cNvPr>
          <p:cNvSpPr/>
          <p:nvPr/>
        </p:nvSpPr>
        <p:spPr>
          <a:xfrm>
            <a:off x="3583485" y="6321021"/>
            <a:ext cx="5371150" cy="523220"/>
          </a:xfrm>
          <a:prstGeom prst="rect">
            <a:avLst/>
          </a:prstGeom>
        </p:spPr>
        <p:txBody>
          <a:bodyPr wrap="none">
            <a:spAutoFit/>
          </a:bodyPr>
          <a:lstStyle/>
          <a:p>
            <a:r>
              <a:rPr lang="en-US" sz="2800" b="1" dirty="0"/>
              <a:t>https://dps.utah.edu/coronavirus/</a:t>
            </a:r>
          </a:p>
        </p:txBody>
      </p:sp>
    </p:spTree>
    <p:extLst>
      <p:ext uri="{BB962C8B-B14F-4D97-AF65-F5344CB8AC3E}">
        <p14:creationId xmlns:p14="http://schemas.microsoft.com/office/powerpoint/2010/main" val="1083969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0721"/>
            <a:ext cx="8052179" cy="600501"/>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18105" y="416608"/>
            <a:ext cx="3306803" cy="923330"/>
          </a:xfrm>
          <a:prstGeom prst="rect">
            <a:avLst/>
          </a:prstGeom>
        </p:spPr>
        <p:txBody>
          <a:bodyPr wrap="none">
            <a:spAutoFit/>
          </a:bodyPr>
          <a:lstStyle/>
          <a:p>
            <a:r>
              <a:rPr lang="en-US" sz="5400" dirty="0">
                <a:solidFill>
                  <a:schemeClr val="bg1"/>
                </a:solidFill>
                <a:latin typeface="Steelfish Rg" panose="020B0608020202040504" pitchFamily="34" charset="0"/>
                <a:ea typeface="Steelfish" charset="0"/>
                <a:cs typeface="Steelfish" charset="0"/>
              </a:rPr>
              <a:t>MAJORS 2014-2017</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315" y="1534051"/>
            <a:ext cx="2719578" cy="4216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0583" y="1534051"/>
            <a:ext cx="2719578" cy="4216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2851" y="1534051"/>
            <a:ext cx="2719578" cy="4216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5119" y="1534051"/>
            <a:ext cx="2719578" cy="4216400"/>
          </a:xfrm>
          <a:prstGeom prst="rect">
            <a:avLst/>
          </a:prstGeom>
        </p:spPr>
      </p:pic>
      <p:sp>
        <p:nvSpPr>
          <p:cNvPr id="13" name="Rectangle 12"/>
          <p:cNvSpPr/>
          <p:nvPr/>
        </p:nvSpPr>
        <p:spPr>
          <a:xfrm>
            <a:off x="3410169" y="5022343"/>
            <a:ext cx="2440406" cy="5479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676424" y="4973154"/>
            <a:ext cx="1907895" cy="584775"/>
          </a:xfrm>
          <a:prstGeom prst="rect">
            <a:avLst/>
          </a:prstGeom>
        </p:spPr>
        <p:txBody>
          <a:bodyPr wrap="none">
            <a:spAutoFit/>
          </a:bodyPr>
          <a:lstStyle/>
          <a:p>
            <a:pPr algn="ctr"/>
            <a:r>
              <a:rPr lang="en-US" sz="3200" dirty="0">
                <a:solidFill>
                  <a:schemeClr val="tx1">
                    <a:lumMod val="75000"/>
                    <a:lumOff val="25000"/>
                  </a:schemeClr>
                </a:solidFill>
                <a:latin typeface="Steelfish Rg" panose="020B0608020202040504" pitchFamily="34" charset="0"/>
                <a:ea typeface="Steelfish ExtraBold" charset="0"/>
                <a:cs typeface="Steelfish ExtraBold" charset="0"/>
              </a:rPr>
              <a:t>Psychology</a:t>
            </a:r>
          </a:p>
        </p:txBody>
      </p:sp>
      <p:sp>
        <p:nvSpPr>
          <p:cNvPr id="14" name="Rectangle 13"/>
          <p:cNvSpPr/>
          <p:nvPr/>
        </p:nvSpPr>
        <p:spPr>
          <a:xfrm>
            <a:off x="6282437" y="5022343"/>
            <a:ext cx="2440406" cy="5479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417250" y="4973154"/>
            <a:ext cx="2170787" cy="584775"/>
          </a:xfrm>
          <a:prstGeom prst="rect">
            <a:avLst/>
          </a:prstGeom>
        </p:spPr>
        <p:txBody>
          <a:bodyPr wrap="none">
            <a:spAutoFit/>
          </a:bodyPr>
          <a:lstStyle/>
          <a:p>
            <a:pPr algn="ctr"/>
            <a:r>
              <a:rPr lang="en-US" sz="3200" dirty="0">
                <a:solidFill>
                  <a:schemeClr val="tx1">
                    <a:lumMod val="75000"/>
                    <a:lumOff val="25000"/>
                  </a:schemeClr>
                </a:solidFill>
                <a:latin typeface="Steelfish Rg" panose="020B0608020202040504" pitchFamily="34" charset="0"/>
                <a:ea typeface="Steelfish ExtraBold" charset="0"/>
                <a:cs typeface="Steelfish ExtraBold" charset="0"/>
              </a:rPr>
              <a:t>Public Health</a:t>
            </a:r>
          </a:p>
        </p:txBody>
      </p:sp>
      <p:sp>
        <p:nvSpPr>
          <p:cNvPr id="15" name="Rectangle 14"/>
          <p:cNvSpPr/>
          <p:nvPr/>
        </p:nvSpPr>
        <p:spPr>
          <a:xfrm>
            <a:off x="9154705" y="5022343"/>
            <a:ext cx="2440406" cy="5479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387014" y="4973154"/>
            <a:ext cx="1975797" cy="584775"/>
          </a:xfrm>
          <a:prstGeom prst="rect">
            <a:avLst/>
          </a:prstGeom>
        </p:spPr>
        <p:txBody>
          <a:bodyPr wrap="none">
            <a:spAutoFit/>
          </a:bodyPr>
          <a:lstStyle/>
          <a:p>
            <a:pPr algn="ctr"/>
            <a:r>
              <a:rPr lang="en-US" sz="3200" dirty="0">
                <a:solidFill>
                  <a:schemeClr val="tx1">
                    <a:lumMod val="75000"/>
                    <a:lumOff val="25000"/>
                  </a:schemeClr>
                </a:solidFill>
                <a:latin typeface="Steelfish Rg" panose="020B0608020202040504" pitchFamily="34" charset="0"/>
                <a:ea typeface="Steelfish ExtraBold" charset="0"/>
                <a:cs typeface="Steelfish ExtraBold" charset="0"/>
              </a:rPr>
              <a:t>Social Work</a:t>
            </a:r>
          </a:p>
        </p:txBody>
      </p:sp>
      <p:sp>
        <p:nvSpPr>
          <p:cNvPr id="16" name="Rectangle 15"/>
          <p:cNvSpPr/>
          <p:nvPr/>
        </p:nvSpPr>
        <p:spPr>
          <a:xfrm>
            <a:off x="531924" y="5022343"/>
            <a:ext cx="2440406" cy="5479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94777" y="4973154"/>
            <a:ext cx="2526654" cy="584775"/>
          </a:xfrm>
          <a:prstGeom prst="rect">
            <a:avLst/>
          </a:prstGeom>
        </p:spPr>
        <p:txBody>
          <a:bodyPr wrap="none">
            <a:spAutoFit/>
          </a:bodyPr>
          <a:lstStyle/>
          <a:p>
            <a:pPr algn="ctr"/>
            <a:r>
              <a:rPr lang="en-US" sz="3200" dirty="0">
                <a:solidFill>
                  <a:schemeClr val="tx1">
                    <a:lumMod val="75000"/>
                    <a:lumOff val="25000"/>
                  </a:schemeClr>
                </a:solidFill>
                <a:latin typeface="Steelfish Rg" panose="020B0608020202040504" pitchFamily="34" charset="0"/>
                <a:ea typeface="Steelfish ExtraBold" charset="0"/>
                <a:cs typeface="Steelfish ExtraBold" charset="0"/>
              </a:rPr>
              <a:t>Communication</a:t>
            </a:r>
          </a:p>
        </p:txBody>
      </p:sp>
    </p:spTree>
    <p:extLst>
      <p:ext uri="{BB962C8B-B14F-4D97-AF65-F5344CB8AC3E}">
        <p14:creationId xmlns:p14="http://schemas.microsoft.com/office/powerpoint/2010/main" val="1499655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87" y="1535241"/>
            <a:ext cx="2719578" cy="42164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1855" y="1535241"/>
            <a:ext cx="2719578" cy="42164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123" y="1535241"/>
            <a:ext cx="2719578" cy="42164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6391" y="1522765"/>
            <a:ext cx="2719578" cy="4216400"/>
          </a:xfrm>
          <a:prstGeom prst="rect">
            <a:avLst/>
          </a:prstGeom>
        </p:spPr>
      </p:pic>
      <p:sp>
        <p:nvSpPr>
          <p:cNvPr id="6" name="Rectangle 5"/>
          <p:cNvSpPr/>
          <p:nvPr/>
        </p:nvSpPr>
        <p:spPr>
          <a:xfrm>
            <a:off x="501737" y="5005868"/>
            <a:ext cx="2440406" cy="5479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33150" y="5075122"/>
            <a:ext cx="2749958" cy="400110"/>
          </a:xfrm>
          <a:prstGeom prst="rect">
            <a:avLst/>
          </a:prstGeom>
        </p:spPr>
        <p:txBody>
          <a:bodyPr wrap="square">
            <a:spAutoFit/>
          </a:bodyPr>
          <a:lstStyle/>
          <a:p>
            <a:pPr algn="ctr"/>
            <a:r>
              <a:rPr lang="en-US" sz="2000" dirty="0">
                <a:solidFill>
                  <a:schemeClr val="tx1">
                    <a:lumMod val="75000"/>
                    <a:lumOff val="25000"/>
                  </a:schemeClr>
                </a:solidFill>
                <a:latin typeface="Arial" panose="020B0604020202020204" pitchFamily="34" charset="0"/>
                <a:ea typeface="Steelfish ExtraBold" charset="0"/>
                <a:cs typeface="Arial" panose="020B0604020202020204" pitchFamily="34" charset="0"/>
              </a:rPr>
              <a:t>Film and Media Arts</a:t>
            </a:r>
          </a:p>
        </p:txBody>
      </p:sp>
      <p:sp>
        <p:nvSpPr>
          <p:cNvPr id="8" name="Rectangle 7"/>
          <p:cNvSpPr/>
          <p:nvPr/>
        </p:nvSpPr>
        <p:spPr>
          <a:xfrm>
            <a:off x="3428539" y="5005868"/>
            <a:ext cx="2440406" cy="5479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720811" y="5065978"/>
            <a:ext cx="1867820" cy="400110"/>
          </a:xfrm>
          <a:prstGeom prst="rect">
            <a:avLst/>
          </a:prstGeom>
        </p:spPr>
        <p:txBody>
          <a:bodyPr wrap="none">
            <a:spAutoFit/>
          </a:bodyPr>
          <a:lstStyle/>
          <a:p>
            <a:pPr algn="ctr"/>
            <a:r>
              <a:rPr lang="en-US" sz="2000" dirty="0">
                <a:solidFill>
                  <a:schemeClr val="tx1">
                    <a:lumMod val="75000"/>
                    <a:lumOff val="25000"/>
                  </a:schemeClr>
                </a:solidFill>
                <a:latin typeface="Arial" panose="020B0604020202020204" pitchFamily="34" charset="0"/>
                <a:ea typeface="Steelfish ExtraBold" charset="0"/>
                <a:cs typeface="Arial" panose="020B0604020202020204" pitchFamily="34" charset="0"/>
              </a:rPr>
              <a:t>Urban Ecology</a:t>
            </a:r>
          </a:p>
        </p:txBody>
      </p:sp>
      <p:sp>
        <p:nvSpPr>
          <p:cNvPr id="10" name="Rectangle 9"/>
          <p:cNvSpPr/>
          <p:nvPr/>
        </p:nvSpPr>
        <p:spPr>
          <a:xfrm>
            <a:off x="6273709" y="4534916"/>
            <a:ext cx="2440406" cy="101708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274669" y="4664083"/>
            <a:ext cx="2438488" cy="1015663"/>
          </a:xfrm>
          <a:prstGeom prst="rect">
            <a:avLst/>
          </a:prstGeom>
        </p:spPr>
        <p:txBody>
          <a:bodyPr wrap="none">
            <a:spAutoFit/>
          </a:bodyPr>
          <a:lstStyle/>
          <a:p>
            <a:pPr algn="ctr"/>
            <a:r>
              <a:rPr lang="en-US" sz="2000" spc="-150" dirty="0">
                <a:solidFill>
                  <a:schemeClr val="tx1">
                    <a:lumMod val="75000"/>
                    <a:lumOff val="25000"/>
                  </a:schemeClr>
                </a:solidFill>
                <a:latin typeface="Arial" panose="020B0604020202020204" pitchFamily="34" charset="0"/>
                <a:ea typeface="Steelfish ExtraBold" charset="0"/>
                <a:cs typeface="Arial" panose="020B0604020202020204" pitchFamily="34" charset="0"/>
              </a:rPr>
              <a:t>Civil and Environmental</a:t>
            </a:r>
          </a:p>
          <a:p>
            <a:pPr algn="ctr"/>
            <a:r>
              <a:rPr lang="en-US" sz="2000" dirty="0">
                <a:solidFill>
                  <a:schemeClr val="tx1">
                    <a:lumMod val="75000"/>
                    <a:lumOff val="25000"/>
                  </a:schemeClr>
                </a:solidFill>
                <a:latin typeface="Arial" panose="020B0604020202020204" pitchFamily="34" charset="0"/>
                <a:ea typeface="Steelfish ExtraBold" charset="0"/>
                <a:cs typeface="Arial" panose="020B0604020202020204" pitchFamily="34" charset="0"/>
              </a:rPr>
              <a:t>Engineering</a:t>
            </a:r>
          </a:p>
          <a:p>
            <a:pPr algn="ctr"/>
            <a:endParaRPr lang="en-US" sz="2000" dirty="0">
              <a:solidFill>
                <a:schemeClr val="tx1">
                  <a:lumMod val="75000"/>
                  <a:lumOff val="25000"/>
                </a:schemeClr>
              </a:solidFill>
              <a:latin typeface="Arial" panose="020B0604020202020204" pitchFamily="34" charset="0"/>
              <a:ea typeface="Steelfish ExtraBold" charset="0"/>
              <a:cs typeface="Arial" panose="020B0604020202020204" pitchFamily="34" charset="0"/>
            </a:endParaRPr>
          </a:p>
        </p:txBody>
      </p:sp>
      <p:sp>
        <p:nvSpPr>
          <p:cNvPr id="12" name="Rectangle 11"/>
          <p:cNvSpPr/>
          <p:nvPr/>
        </p:nvSpPr>
        <p:spPr>
          <a:xfrm>
            <a:off x="9145977" y="5037451"/>
            <a:ext cx="2440406" cy="54795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9195829" y="5084266"/>
            <a:ext cx="2340705" cy="400110"/>
          </a:xfrm>
          <a:prstGeom prst="rect">
            <a:avLst/>
          </a:prstGeom>
        </p:spPr>
        <p:txBody>
          <a:bodyPr wrap="none">
            <a:spAutoFit/>
          </a:bodyPr>
          <a:lstStyle/>
          <a:p>
            <a:pPr algn="ctr"/>
            <a:r>
              <a:rPr lang="en-US" sz="2000" spc="-150" dirty="0">
                <a:solidFill>
                  <a:schemeClr val="tx1">
                    <a:lumMod val="75000"/>
                    <a:lumOff val="25000"/>
                  </a:schemeClr>
                </a:solidFill>
                <a:latin typeface="Arial" panose="020B0604020202020204" pitchFamily="34" charset="0"/>
                <a:ea typeface="Steelfish ExtraBold" charset="0"/>
                <a:cs typeface="Arial" panose="020B0604020202020204" pitchFamily="34" charset="0"/>
              </a:rPr>
              <a:t>Biomedical Informatics</a:t>
            </a:r>
          </a:p>
        </p:txBody>
      </p:sp>
      <p:sp>
        <p:nvSpPr>
          <p:cNvPr id="58" name="Rectangle 57"/>
          <p:cNvSpPr/>
          <p:nvPr/>
        </p:nvSpPr>
        <p:spPr>
          <a:xfrm>
            <a:off x="0" y="610721"/>
            <a:ext cx="8052179" cy="600501"/>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318105" y="416608"/>
            <a:ext cx="3306803" cy="923330"/>
          </a:xfrm>
          <a:prstGeom prst="rect">
            <a:avLst/>
          </a:prstGeom>
        </p:spPr>
        <p:txBody>
          <a:bodyPr wrap="none">
            <a:spAutoFit/>
          </a:bodyPr>
          <a:lstStyle/>
          <a:p>
            <a:r>
              <a:rPr lang="en-US" sz="5400" dirty="0">
                <a:solidFill>
                  <a:schemeClr val="bg1"/>
                </a:solidFill>
                <a:latin typeface="Steelfish Rg" panose="020B0608020202040504" pitchFamily="34" charset="0"/>
                <a:ea typeface="Steelfish" charset="0"/>
                <a:cs typeface="Steelfish" charset="0"/>
              </a:rPr>
              <a:t>MAJORS 2017-2019</a:t>
            </a:r>
          </a:p>
        </p:txBody>
      </p:sp>
    </p:spTree>
    <p:extLst>
      <p:ext uri="{BB962C8B-B14F-4D97-AF65-F5344CB8AC3E}">
        <p14:creationId xmlns:p14="http://schemas.microsoft.com/office/powerpoint/2010/main" val="3936763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3038999" y="2066543"/>
            <a:ext cx="2614832" cy="2624481"/>
          </a:xfrm>
          <a:prstGeom prst="rect">
            <a:avLst/>
          </a:prstGeom>
        </p:spPr>
      </p:pic>
      <p:pic>
        <p:nvPicPr>
          <p:cNvPr id="3" name="Picture 2"/>
          <p:cNvPicPr>
            <a:picLocks noChangeAspect="1"/>
          </p:cNvPicPr>
          <p:nvPr/>
        </p:nvPicPr>
        <p:blipFill>
          <a:blip r:embed="rId4"/>
          <a:stretch>
            <a:fillRect/>
          </a:stretch>
        </p:blipFill>
        <p:spPr>
          <a:xfrm>
            <a:off x="2403362" y="820308"/>
            <a:ext cx="4898390" cy="5111750"/>
          </a:xfrm>
          <a:prstGeom prst="rect">
            <a:avLst/>
          </a:prstGeom>
        </p:spPr>
      </p:pic>
      <p:pic>
        <p:nvPicPr>
          <p:cNvPr id="7" name="Picture 6"/>
          <p:cNvPicPr>
            <a:picLocks noChangeAspect="1"/>
          </p:cNvPicPr>
          <p:nvPr/>
        </p:nvPicPr>
        <p:blipFill>
          <a:blip r:embed="rId5"/>
          <a:stretch>
            <a:fillRect/>
          </a:stretch>
        </p:blipFill>
        <p:spPr>
          <a:xfrm>
            <a:off x="5960078" y="250104"/>
            <a:ext cx="2951480" cy="773430"/>
          </a:xfrm>
          <a:prstGeom prst="rect">
            <a:avLst/>
          </a:prstGeom>
        </p:spPr>
      </p:pic>
      <p:pic>
        <p:nvPicPr>
          <p:cNvPr id="8" name="Picture 7"/>
          <p:cNvPicPr>
            <a:picLocks noChangeAspect="1"/>
          </p:cNvPicPr>
          <p:nvPr/>
        </p:nvPicPr>
        <p:blipFill>
          <a:blip r:embed="rId6"/>
          <a:stretch>
            <a:fillRect/>
          </a:stretch>
        </p:blipFill>
        <p:spPr>
          <a:xfrm>
            <a:off x="7075278" y="1471824"/>
            <a:ext cx="2951480" cy="773430"/>
          </a:xfrm>
          <a:prstGeom prst="rect">
            <a:avLst/>
          </a:prstGeom>
        </p:spPr>
      </p:pic>
      <p:pic>
        <p:nvPicPr>
          <p:cNvPr id="9" name="Picture 8"/>
          <p:cNvPicPr>
            <a:picLocks noChangeAspect="1"/>
          </p:cNvPicPr>
          <p:nvPr/>
        </p:nvPicPr>
        <p:blipFill>
          <a:blip r:embed="rId7"/>
          <a:stretch>
            <a:fillRect/>
          </a:stretch>
        </p:blipFill>
        <p:spPr>
          <a:xfrm>
            <a:off x="7465920" y="2989765"/>
            <a:ext cx="2951480" cy="773430"/>
          </a:xfrm>
          <a:prstGeom prst="rect">
            <a:avLst/>
          </a:prstGeom>
        </p:spPr>
      </p:pic>
      <p:pic>
        <p:nvPicPr>
          <p:cNvPr id="10" name="Picture 9"/>
          <p:cNvPicPr>
            <a:picLocks noChangeAspect="1"/>
          </p:cNvPicPr>
          <p:nvPr/>
        </p:nvPicPr>
        <p:blipFill>
          <a:blip r:embed="rId8"/>
          <a:stretch>
            <a:fillRect/>
          </a:stretch>
        </p:blipFill>
        <p:spPr>
          <a:xfrm>
            <a:off x="7107362" y="4443629"/>
            <a:ext cx="2951480" cy="773430"/>
          </a:xfrm>
          <a:prstGeom prst="rect">
            <a:avLst/>
          </a:prstGeom>
        </p:spPr>
      </p:pic>
      <p:pic>
        <p:nvPicPr>
          <p:cNvPr id="11" name="Picture 10"/>
          <p:cNvPicPr>
            <a:picLocks noChangeAspect="1"/>
          </p:cNvPicPr>
          <p:nvPr/>
        </p:nvPicPr>
        <p:blipFill>
          <a:blip r:embed="rId9"/>
          <a:stretch>
            <a:fillRect/>
          </a:stretch>
        </p:blipFill>
        <p:spPr>
          <a:xfrm>
            <a:off x="5958096" y="5771207"/>
            <a:ext cx="2951480" cy="773430"/>
          </a:xfrm>
          <a:prstGeom prst="rect">
            <a:avLst/>
          </a:prstGeom>
        </p:spPr>
      </p:pic>
      <p:pic>
        <p:nvPicPr>
          <p:cNvPr id="13" name="Picture 12"/>
          <p:cNvPicPr>
            <a:picLocks noChangeAspect="1"/>
          </p:cNvPicPr>
          <p:nvPr/>
        </p:nvPicPr>
        <p:blipFill>
          <a:blip r:embed="rId10"/>
          <a:stretch>
            <a:fillRect/>
          </a:stretch>
        </p:blipFill>
        <p:spPr>
          <a:xfrm>
            <a:off x="6148270" y="469814"/>
            <a:ext cx="506730" cy="337820"/>
          </a:xfrm>
          <a:prstGeom prst="rect">
            <a:avLst/>
          </a:prstGeom>
        </p:spPr>
      </p:pic>
      <p:pic>
        <p:nvPicPr>
          <p:cNvPr id="15" name="Picture 14"/>
          <p:cNvPicPr>
            <a:picLocks noChangeAspect="1"/>
          </p:cNvPicPr>
          <p:nvPr/>
        </p:nvPicPr>
        <p:blipFill>
          <a:blip r:embed="rId11"/>
          <a:stretch>
            <a:fillRect/>
          </a:stretch>
        </p:blipFill>
        <p:spPr>
          <a:xfrm>
            <a:off x="7321827" y="1670818"/>
            <a:ext cx="426720" cy="382270"/>
          </a:xfrm>
          <a:prstGeom prst="rect">
            <a:avLst/>
          </a:prstGeom>
        </p:spPr>
      </p:pic>
      <p:pic>
        <p:nvPicPr>
          <p:cNvPr id="17" name="Picture 16"/>
          <p:cNvPicPr>
            <a:picLocks noChangeAspect="1"/>
          </p:cNvPicPr>
          <p:nvPr/>
        </p:nvPicPr>
        <p:blipFill>
          <a:blip r:embed="rId12"/>
          <a:stretch>
            <a:fillRect/>
          </a:stretch>
        </p:blipFill>
        <p:spPr>
          <a:xfrm>
            <a:off x="7697210" y="3137869"/>
            <a:ext cx="435610" cy="453390"/>
          </a:xfrm>
          <a:prstGeom prst="rect">
            <a:avLst/>
          </a:prstGeom>
        </p:spPr>
      </p:pic>
      <p:pic>
        <p:nvPicPr>
          <p:cNvPr id="18" name="Picture 17"/>
          <p:cNvPicPr>
            <a:picLocks noChangeAspect="1"/>
          </p:cNvPicPr>
          <p:nvPr/>
        </p:nvPicPr>
        <p:blipFill>
          <a:blip r:embed="rId13"/>
          <a:stretch>
            <a:fillRect/>
          </a:stretch>
        </p:blipFill>
        <p:spPr>
          <a:xfrm>
            <a:off x="7312950" y="4630827"/>
            <a:ext cx="462280" cy="408940"/>
          </a:xfrm>
          <a:prstGeom prst="rect">
            <a:avLst/>
          </a:prstGeom>
        </p:spPr>
      </p:pic>
      <p:pic>
        <p:nvPicPr>
          <p:cNvPr id="19" name="Picture 18"/>
          <p:cNvPicPr>
            <a:picLocks noChangeAspect="1"/>
          </p:cNvPicPr>
          <p:nvPr/>
        </p:nvPicPr>
        <p:blipFill>
          <a:blip r:embed="rId14"/>
          <a:stretch>
            <a:fillRect/>
          </a:stretch>
        </p:blipFill>
        <p:spPr>
          <a:xfrm>
            <a:off x="6137068" y="5963348"/>
            <a:ext cx="417830" cy="417830"/>
          </a:xfrm>
          <a:prstGeom prst="rect">
            <a:avLst/>
          </a:prstGeom>
        </p:spPr>
      </p:pic>
      <p:sp>
        <p:nvSpPr>
          <p:cNvPr id="21" name="Rectangle 20"/>
          <p:cNvSpPr/>
          <p:nvPr/>
        </p:nvSpPr>
        <p:spPr>
          <a:xfrm>
            <a:off x="635223" y="226017"/>
            <a:ext cx="1683346" cy="646331"/>
          </a:xfrm>
          <a:prstGeom prst="rect">
            <a:avLst/>
          </a:prstGeom>
        </p:spPr>
        <p:txBody>
          <a:bodyPr wrap="none">
            <a:spAutoFit/>
          </a:bodyPr>
          <a:lstStyle/>
          <a:p>
            <a:r>
              <a:rPr lang="en-US" sz="3600" b="1" dirty="0">
                <a:solidFill>
                  <a:schemeClr val="tx1">
                    <a:lumMod val="85000"/>
                    <a:lumOff val="15000"/>
                  </a:schemeClr>
                </a:solidFill>
                <a:latin typeface="Steelfish" charset="0"/>
                <a:ea typeface="Steelfish" charset="0"/>
                <a:cs typeface="Steelfish" charset="0"/>
              </a:rPr>
              <a:t>WHAT’S NEXT</a:t>
            </a:r>
          </a:p>
        </p:txBody>
      </p:sp>
      <p:sp>
        <p:nvSpPr>
          <p:cNvPr id="2" name="Rectangle 1"/>
          <p:cNvSpPr/>
          <p:nvPr/>
        </p:nvSpPr>
        <p:spPr>
          <a:xfrm>
            <a:off x="6683413" y="377707"/>
            <a:ext cx="2242922" cy="523220"/>
          </a:xfrm>
          <a:prstGeom prst="rect">
            <a:avLst/>
          </a:prstGeom>
        </p:spPr>
        <p:txBody>
          <a:bodyPr wrap="none">
            <a:spAutoFit/>
          </a:bodyPr>
          <a:lstStyle/>
          <a:p>
            <a:r>
              <a:rPr lang="en-US" sz="1400" b="1" dirty="0">
                <a:solidFill>
                  <a:schemeClr val="bg1"/>
                </a:solidFill>
                <a:latin typeface="Century Gothic" charset="0"/>
                <a:ea typeface="Century Gothic" charset="0"/>
                <a:cs typeface="Century Gothic" charset="0"/>
              </a:rPr>
              <a:t>CELEBRATION 5th </a:t>
            </a:r>
            <a:r>
              <a:rPr lang="en-US" sz="1400" b="1" dirty="0" err="1">
                <a:solidFill>
                  <a:schemeClr val="bg1"/>
                </a:solidFill>
                <a:latin typeface="Century Gothic" charset="0"/>
                <a:ea typeface="Century Gothic" charset="0"/>
                <a:cs typeface="Century Gothic" charset="0"/>
              </a:rPr>
              <a:t>Anniv</a:t>
            </a:r>
            <a:r>
              <a:rPr lang="en-US" sz="1400" b="1" dirty="0">
                <a:solidFill>
                  <a:schemeClr val="bg1"/>
                </a:solidFill>
                <a:latin typeface="Century Gothic" charset="0"/>
                <a:ea typeface="Century Gothic" charset="0"/>
                <a:cs typeface="Century Gothic" charset="0"/>
              </a:rPr>
              <a:t>.</a:t>
            </a:r>
            <a:br>
              <a:rPr lang="en-US" sz="1400" b="1" dirty="0">
                <a:solidFill>
                  <a:schemeClr val="bg1"/>
                </a:solidFill>
                <a:latin typeface="Century Gothic" charset="0"/>
                <a:ea typeface="Century Gothic" charset="0"/>
                <a:cs typeface="Century Gothic" charset="0"/>
              </a:rPr>
            </a:br>
            <a:r>
              <a:rPr lang="en-US" sz="1400" dirty="0">
                <a:solidFill>
                  <a:schemeClr val="bg1"/>
                </a:solidFill>
                <a:latin typeface="Century Gothic" charset="0"/>
                <a:ea typeface="Century Gothic" charset="0"/>
                <a:cs typeface="Century Gothic" charset="0"/>
              </a:rPr>
              <a:t>Marketing campaign</a:t>
            </a:r>
          </a:p>
        </p:txBody>
      </p:sp>
      <p:sp>
        <p:nvSpPr>
          <p:cNvPr id="22" name="Rectangle 21"/>
          <p:cNvSpPr/>
          <p:nvPr/>
        </p:nvSpPr>
        <p:spPr>
          <a:xfrm>
            <a:off x="7788115" y="1599548"/>
            <a:ext cx="1842171" cy="523220"/>
          </a:xfrm>
          <a:prstGeom prst="rect">
            <a:avLst/>
          </a:prstGeom>
        </p:spPr>
        <p:txBody>
          <a:bodyPr wrap="none">
            <a:spAutoFit/>
          </a:bodyPr>
          <a:lstStyle/>
          <a:p>
            <a:r>
              <a:rPr lang="en-US" sz="1400" b="1" dirty="0">
                <a:solidFill>
                  <a:schemeClr val="bg1"/>
                </a:solidFill>
                <a:latin typeface="Century Gothic" charset="0"/>
                <a:ea typeface="Century Gothic" charset="0"/>
                <a:cs typeface="Century Gothic" charset="0"/>
              </a:rPr>
              <a:t>ADD NEW DEGREES</a:t>
            </a:r>
            <a:br>
              <a:rPr lang="en-US" sz="1400" b="1" dirty="0">
                <a:solidFill>
                  <a:schemeClr val="bg1"/>
                </a:solidFill>
                <a:latin typeface="Century Gothic" charset="0"/>
                <a:ea typeface="Century Gothic" charset="0"/>
                <a:cs typeface="Century Gothic" charset="0"/>
              </a:rPr>
            </a:br>
            <a:r>
              <a:rPr lang="en-US" sz="1400" dirty="0">
                <a:solidFill>
                  <a:schemeClr val="bg1"/>
                </a:solidFill>
                <a:latin typeface="Century Gothic" charset="0"/>
                <a:ea typeface="Century Gothic" charset="0"/>
                <a:cs typeface="Century Gothic" charset="0"/>
              </a:rPr>
              <a:t>STEM, complement</a:t>
            </a:r>
          </a:p>
        </p:txBody>
      </p:sp>
      <p:sp>
        <p:nvSpPr>
          <p:cNvPr id="23" name="Rectangle 22"/>
          <p:cNvSpPr/>
          <p:nvPr/>
        </p:nvSpPr>
        <p:spPr>
          <a:xfrm>
            <a:off x="8180946" y="3114870"/>
            <a:ext cx="2194832" cy="523220"/>
          </a:xfrm>
          <a:prstGeom prst="rect">
            <a:avLst/>
          </a:prstGeom>
        </p:spPr>
        <p:txBody>
          <a:bodyPr wrap="none">
            <a:spAutoFit/>
          </a:bodyPr>
          <a:lstStyle/>
          <a:p>
            <a:r>
              <a:rPr lang="en-US" sz="1400" b="1" dirty="0">
                <a:solidFill>
                  <a:schemeClr val="bg1"/>
                </a:solidFill>
                <a:latin typeface="Century Gothic" charset="0"/>
                <a:ea typeface="Century Gothic" charset="0"/>
                <a:cs typeface="Century Gothic" charset="0"/>
              </a:rPr>
              <a:t>ENROLLMENT</a:t>
            </a:r>
            <a:br>
              <a:rPr lang="en-US" sz="1400" b="1" dirty="0">
                <a:solidFill>
                  <a:schemeClr val="bg1"/>
                </a:solidFill>
                <a:latin typeface="Century Gothic" charset="0"/>
                <a:ea typeface="Century Gothic" charset="0"/>
                <a:cs typeface="Century Gothic" charset="0"/>
              </a:rPr>
            </a:br>
            <a:r>
              <a:rPr lang="en-US" sz="1400" dirty="0">
                <a:solidFill>
                  <a:schemeClr val="bg1"/>
                </a:solidFill>
                <a:latin typeface="Century Gothic" charset="0"/>
                <a:ea typeface="Century Gothic" charset="0"/>
                <a:cs typeface="Century Gothic" charset="0"/>
              </a:rPr>
              <a:t>Domestic, International</a:t>
            </a:r>
          </a:p>
        </p:txBody>
      </p:sp>
      <p:sp>
        <p:nvSpPr>
          <p:cNvPr id="24" name="Rectangle 23"/>
          <p:cNvSpPr/>
          <p:nvPr/>
        </p:nvSpPr>
        <p:spPr>
          <a:xfrm>
            <a:off x="7780631" y="4587916"/>
            <a:ext cx="2194832" cy="523220"/>
          </a:xfrm>
          <a:prstGeom prst="rect">
            <a:avLst/>
          </a:prstGeom>
        </p:spPr>
        <p:txBody>
          <a:bodyPr wrap="none">
            <a:spAutoFit/>
          </a:bodyPr>
          <a:lstStyle/>
          <a:p>
            <a:r>
              <a:rPr lang="en-US" sz="1400" b="1" dirty="0">
                <a:solidFill>
                  <a:schemeClr val="bg1"/>
                </a:solidFill>
                <a:latin typeface="Century Gothic" charset="0"/>
                <a:ea typeface="Century Gothic" charset="0"/>
                <a:cs typeface="Century Gothic" charset="0"/>
              </a:rPr>
              <a:t>CAMPUS RECOGNITION</a:t>
            </a:r>
            <a:br>
              <a:rPr lang="en-US" sz="1400" b="1" dirty="0">
                <a:solidFill>
                  <a:schemeClr val="bg1"/>
                </a:solidFill>
                <a:latin typeface="Century Gothic" charset="0"/>
                <a:ea typeface="Century Gothic" charset="0"/>
                <a:cs typeface="Century Gothic" charset="0"/>
              </a:rPr>
            </a:br>
            <a:r>
              <a:rPr lang="en-US" sz="1400" dirty="0">
                <a:solidFill>
                  <a:schemeClr val="bg1"/>
                </a:solidFill>
                <a:latin typeface="Century Gothic" charset="0"/>
                <a:ea typeface="Century Gothic" charset="0"/>
                <a:cs typeface="Century Gothic" charset="0"/>
              </a:rPr>
              <a:t>Faculty, Honors</a:t>
            </a:r>
          </a:p>
        </p:txBody>
      </p:sp>
      <p:sp>
        <p:nvSpPr>
          <p:cNvPr id="25" name="Rectangle 24"/>
          <p:cNvSpPr/>
          <p:nvPr/>
        </p:nvSpPr>
        <p:spPr>
          <a:xfrm>
            <a:off x="6581573" y="5928396"/>
            <a:ext cx="2090637" cy="523220"/>
          </a:xfrm>
          <a:prstGeom prst="rect">
            <a:avLst/>
          </a:prstGeom>
        </p:spPr>
        <p:txBody>
          <a:bodyPr wrap="none">
            <a:spAutoFit/>
          </a:bodyPr>
          <a:lstStyle/>
          <a:p>
            <a:r>
              <a:rPr lang="en-US" sz="1400" b="1" dirty="0">
                <a:solidFill>
                  <a:schemeClr val="bg1"/>
                </a:solidFill>
                <a:latin typeface="Century Gothic" charset="0"/>
                <a:ea typeface="Century Gothic" charset="0"/>
                <a:cs typeface="Century Gothic" charset="0"/>
              </a:rPr>
              <a:t>RESEARCH CAPABILITY</a:t>
            </a:r>
            <a:br>
              <a:rPr lang="en-US" sz="1400" b="1" dirty="0">
                <a:solidFill>
                  <a:schemeClr val="bg1"/>
                </a:solidFill>
                <a:latin typeface="Century Gothic" charset="0"/>
                <a:ea typeface="Century Gothic" charset="0"/>
                <a:cs typeface="Century Gothic" charset="0"/>
              </a:rPr>
            </a:br>
            <a:r>
              <a:rPr lang="en-US" sz="1400" dirty="0">
                <a:solidFill>
                  <a:schemeClr val="bg1"/>
                </a:solidFill>
                <a:latin typeface="Century Gothic" charset="0"/>
                <a:ea typeface="Century Gothic" charset="0"/>
                <a:cs typeface="Century Gothic" charset="0"/>
              </a:rPr>
              <a:t>--------</a:t>
            </a:r>
          </a:p>
        </p:txBody>
      </p:sp>
      <p:pic>
        <p:nvPicPr>
          <p:cNvPr id="4" name="Picture 3"/>
          <p:cNvPicPr>
            <a:picLocks noChangeAspect="1"/>
          </p:cNvPicPr>
          <p:nvPr/>
        </p:nvPicPr>
        <p:blipFill>
          <a:blip r:embed="rId15"/>
          <a:stretch>
            <a:fillRect/>
          </a:stretch>
        </p:blipFill>
        <p:spPr>
          <a:xfrm>
            <a:off x="534870" y="7117212"/>
            <a:ext cx="11226800" cy="431800"/>
          </a:xfrm>
          <a:prstGeom prst="rect">
            <a:avLst/>
          </a:prstGeom>
        </p:spPr>
      </p:pic>
      <p:pic>
        <p:nvPicPr>
          <p:cNvPr id="26" name="Picture 25"/>
          <p:cNvPicPr>
            <a:picLocks noChangeAspect="1"/>
          </p:cNvPicPr>
          <p:nvPr/>
        </p:nvPicPr>
        <p:blipFill>
          <a:blip r:embed="rId16"/>
          <a:stretch>
            <a:fillRect/>
          </a:stretch>
        </p:blipFill>
        <p:spPr>
          <a:xfrm>
            <a:off x="635223" y="5814162"/>
            <a:ext cx="2045837" cy="712187"/>
          </a:xfrm>
          <a:prstGeom prst="rect">
            <a:avLst/>
          </a:prstGeom>
        </p:spPr>
      </p:pic>
    </p:spTree>
    <p:extLst>
      <p:ext uri="{BB962C8B-B14F-4D97-AF65-F5344CB8AC3E}">
        <p14:creationId xmlns:p14="http://schemas.microsoft.com/office/powerpoint/2010/main" val="748611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8942334-37E2-4B1C-8105-BFF98004B041}"/>
              </a:ext>
            </a:extLst>
          </p:cNvPr>
          <p:cNvSpPr>
            <a:spLocks noGrp="1"/>
          </p:cNvSpPr>
          <p:nvPr>
            <p:ph type="title"/>
          </p:nvPr>
        </p:nvSpPr>
        <p:spPr>
          <a:xfrm>
            <a:off x="2514600" y="409073"/>
            <a:ext cx="8153400" cy="762000"/>
          </a:xfrm>
        </p:spPr>
        <p:txBody>
          <a:bodyPr/>
          <a:lstStyle/>
          <a:p>
            <a:r>
              <a:rPr lang="en-US" altLang="en-US" sz="4000" dirty="0"/>
              <a:t>GRADUATING STUDENTS!</a:t>
            </a:r>
          </a:p>
        </p:txBody>
      </p:sp>
      <p:sp>
        <p:nvSpPr>
          <p:cNvPr id="3" name="Content Placeholder 2">
            <a:extLst>
              <a:ext uri="{FF2B5EF4-FFF2-40B4-BE49-F238E27FC236}">
                <a16:creationId xmlns:a16="http://schemas.microsoft.com/office/drawing/2014/main" id="{85E4FD5E-71B4-457F-8A6A-05874671D25E}"/>
              </a:ext>
            </a:extLst>
          </p:cNvPr>
          <p:cNvSpPr>
            <a:spLocks noGrp="1"/>
          </p:cNvSpPr>
          <p:nvPr>
            <p:ph idx="1"/>
          </p:nvPr>
        </p:nvSpPr>
        <p:spPr>
          <a:xfrm>
            <a:off x="1581150" y="1676400"/>
            <a:ext cx="8153400" cy="4267200"/>
          </a:xfrm>
        </p:spPr>
        <p:txBody>
          <a:bodyPr>
            <a:normAutofit lnSpcReduction="10000"/>
          </a:bodyPr>
          <a:lstStyle/>
          <a:p>
            <a:pPr>
              <a:defRPr/>
            </a:pPr>
            <a:r>
              <a:rPr lang="en-US" sz="1950" dirty="0"/>
              <a:t>Graduating Students:</a:t>
            </a:r>
          </a:p>
          <a:p>
            <a:pPr lvl="1">
              <a:defRPr/>
            </a:pPr>
            <a:r>
              <a:rPr lang="en-US" sz="1950" dirty="0"/>
              <a:t>Spring 2017: 1</a:t>
            </a:r>
          </a:p>
          <a:p>
            <a:pPr lvl="1">
              <a:defRPr/>
            </a:pPr>
            <a:r>
              <a:rPr lang="en-US" sz="1950" dirty="0"/>
              <a:t>Summer 2017: 7 </a:t>
            </a:r>
          </a:p>
          <a:p>
            <a:pPr lvl="1">
              <a:defRPr/>
            </a:pPr>
            <a:r>
              <a:rPr lang="en-US" sz="1950" dirty="0"/>
              <a:t>Fall 2017: 6 </a:t>
            </a:r>
          </a:p>
          <a:p>
            <a:pPr lvl="1">
              <a:defRPr/>
            </a:pPr>
            <a:r>
              <a:rPr lang="en-US" sz="1950" dirty="0"/>
              <a:t>Spring 2018: 13 </a:t>
            </a:r>
          </a:p>
          <a:p>
            <a:pPr lvl="1">
              <a:defRPr/>
            </a:pPr>
            <a:r>
              <a:rPr lang="en-US" sz="1950" dirty="0"/>
              <a:t>Summer 2018: 15 </a:t>
            </a:r>
          </a:p>
          <a:p>
            <a:pPr lvl="1">
              <a:defRPr/>
            </a:pPr>
            <a:r>
              <a:rPr lang="en-US" sz="1950" dirty="0"/>
              <a:t>Fall 2018:  8</a:t>
            </a:r>
          </a:p>
          <a:p>
            <a:pPr lvl="1">
              <a:defRPr/>
            </a:pPr>
            <a:r>
              <a:rPr lang="en-US" sz="1950" dirty="0"/>
              <a:t>Spring 2019:  11</a:t>
            </a:r>
          </a:p>
          <a:p>
            <a:pPr lvl="1">
              <a:defRPr/>
            </a:pPr>
            <a:r>
              <a:rPr lang="en-US" sz="1950" dirty="0"/>
              <a:t>Summer 2019:  24</a:t>
            </a:r>
          </a:p>
          <a:p>
            <a:pPr lvl="1">
              <a:defRPr/>
            </a:pPr>
            <a:endParaRPr lang="en-US" sz="1950" dirty="0"/>
          </a:p>
          <a:p>
            <a:pPr marL="457200" lvl="1" indent="0">
              <a:buNone/>
              <a:defRPr/>
            </a:pPr>
            <a:r>
              <a:rPr lang="en-US" sz="1950" b="1" dirty="0"/>
              <a:t>53 COMM, 27 PSYC, 7 SW, 2 FMS</a:t>
            </a:r>
          </a:p>
          <a:p>
            <a:pPr marL="457200" lvl="1" indent="0">
              <a:buNone/>
              <a:defRPr/>
            </a:pPr>
            <a:r>
              <a:rPr lang="en-US" sz="1150" dirty="0"/>
              <a:t>                          </a:t>
            </a:r>
          </a:p>
          <a:p>
            <a:pPr marL="0" indent="0">
              <a:buNone/>
              <a:defRPr/>
            </a:pPr>
            <a:r>
              <a:rPr lang="en-US" dirty="0"/>
              <a:t>  TOTAL GRADUATES FROM SLC CAMPUS: 85!</a:t>
            </a:r>
          </a:p>
        </p:txBody>
      </p:sp>
      <p:pic>
        <p:nvPicPr>
          <p:cNvPr id="7172" name="Picture 4">
            <a:extLst>
              <a:ext uri="{FF2B5EF4-FFF2-40B4-BE49-F238E27FC236}">
                <a16:creationId xmlns:a16="http://schemas.microsoft.com/office/drawing/2014/main" id="{7B09B9BF-DFAA-4CDF-8694-29935092FF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8676" y="1255295"/>
            <a:ext cx="5368925" cy="357663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F45CA9-CB20-47E7-8A8B-25298A3D9127}"/>
              </a:ext>
            </a:extLst>
          </p:cNvPr>
          <p:cNvSpPr/>
          <p:nvPr/>
        </p:nvSpPr>
        <p:spPr>
          <a:xfrm>
            <a:off x="268941" y="169486"/>
            <a:ext cx="11575228" cy="7297254"/>
          </a:xfrm>
          <a:prstGeom prst="rect">
            <a:avLst/>
          </a:prstGeom>
        </p:spPr>
        <p:txBody>
          <a:bodyPr wrap="square">
            <a:spAutoFit/>
          </a:bodyPr>
          <a:lstStyle/>
          <a:p>
            <a:pPr algn="ctr">
              <a:lnSpc>
                <a:spcPct val="107000"/>
              </a:lnSpc>
              <a:spcAft>
                <a:spcPts val="800"/>
              </a:spcAft>
            </a:pPr>
            <a:r>
              <a:rPr lang="en-US" sz="4000" dirty="0">
                <a:latin typeface="Calibri" panose="020F0502020204030204" pitchFamily="34" charset="0"/>
                <a:ea typeface="Calibri" panose="020F0502020204030204" pitchFamily="34" charset="0"/>
                <a:cs typeface="Times New Roman" panose="02020603050405020304" pitchFamily="18" charset="0"/>
              </a:rPr>
              <a:t>UAC Faculty Fall 2019</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Daniel Wee, PhD Biology, University of Utah.   Assistant Professor Lecture Track.  Raised in SLC, co-founder of bio tech start-up </a:t>
            </a:r>
            <a:r>
              <a:rPr lang="en-US" cap="all" dirty="0"/>
              <a:t>T3S </a:t>
            </a:r>
            <a:r>
              <a:rPr lang="en-US" dirty="0">
                <a:latin typeface="Calibri" panose="020F0502020204030204" pitchFamily="34" charset="0"/>
                <a:ea typeface="Calibri" panose="020F0502020204030204" pitchFamily="34" charset="0"/>
                <a:cs typeface="Times New Roman" panose="02020603050405020304" pitchFamily="18" charset="0"/>
              </a:rPr>
              <a:t>Technologies in SLC with Professor Kelly Hughes.</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Hwan Yong Lee, PhD Mathematics, University of Utah.  Associate Professor Lecture Track.  Taught math for Engineers at Drexel University for 8 years. </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Sejin Kim, PhD Communication, Colorado State University.  Assistant Professor Lecture Track.  </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err="1">
                <a:latin typeface="Calibri" panose="020F0502020204030204" pitchFamily="34" charset="0"/>
                <a:ea typeface="Calibri" panose="020F0502020204030204" pitchFamily="34" charset="0"/>
                <a:cs typeface="Times New Roman" panose="02020603050405020304" pitchFamily="18" charset="0"/>
              </a:rPr>
              <a:t>Ansuk</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Jeong</a:t>
            </a:r>
            <a:r>
              <a:rPr lang="en-US" dirty="0">
                <a:latin typeface="Calibri" panose="020F0502020204030204" pitchFamily="34" charset="0"/>
                <a:ea typeface="Calibri" panose="020F0502020204030204" pitchFamily="34" charset="0"/>
                <a:cs typeface="Times New Roman" panose="02020603050405020304" pitchFamily="18" charset="0"/>
              </a:rPr>
              <a:t>, PhD, Community Psychology, University of Illinois, Chicago.   Assistant Professor Lecture Track.   Has taught at UIC and the University of Chicago.  Holds the only active research grant at UAC from the Korean National Research Foundation to study families who have a cancer patient, to investigate their stress and coping mechanisms. </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err="1">
                <a:latin typeface="Calibri" panose="020F0502020204030204" pitchFamily="34" charset="0"/>
                <a:ea typeface="Calibri" panose="020F0502020204030204" pitchFamily="34" charset="0"/>
                <a:cs typeface="Times New Roman" panose="02020603050405020304" pitchFamily="18" charset="0"/>
              </a:rPr>
              <a:t>Younghee</a:t>
            </a:r>
            <a:r>
              <a:rPr lang="en-US" dirty="0">
                <a:latin typeface="Calibri" panose="020F0502020204030204" pitchFamily="34" charset="0"/>
                <a:ea typeface="Calibri" panose="020F0502020204030204" pitchFamily="34" charset="0"/>
                <a:cs typeface="Times New Roman" panose="02020603050405020304" pitchFamily="18" charset="0"/>
              </a:rPr>
              <a:t> Lee, PhD, in Bioinformatics, </a:t>
            </a:r>
            <a:r>
              <a:rPr lang="en-US" dirty="0" err="1">
                <a:latin typeface="Calibri" panose="020F0502020204030204" pitchFamily="34" charset="0"/>
                <a:ea typeface="Calibri" panose="020F0502020204030204" pitchFamily="34" charset="0"/>
                <a:cs typeface="Times New Roman" panose="02020603050405020304" pitchFamily="18" charset="0"/>
              </a:rPr>
              <a:t>Ewha</a:t>
            </a:r>
            <a:r>
              <a:rPr lang="en-US" dirty="0">
                <a:latin typeface="Calibri" panose="020F0502020204030204" pitchFamily="34" charset="0"/>
                <a:ea typeface="Calibri" panose="020F0502020204030204" pitchFamily="34" charset="0"/>
                <a:cs typeface="Times New Roman" panose="02020603050405020304" pitchFamily="18" charset="0"/>
              </a:rPr>
              <a:t> Woman’s University.   Postdoc in Genetic Medicine, University of Chicago, School of Medicine.   Assistant Professor Tenure Track.  One of two tenure track faculty at the UAC.  Appointed in SLC after a national </a:t>
            </a:r>
            <a:r>
              <a:rPr lang="en-US">
                <a:latin typeface="Calibri" panose="020F0502020204030204" pitchFamily="34" charset="0"/>
                <a:ea typeface="Calibri" panose="020F0502020204030204" pitchFamily="34" charset="0"/>
                <a:cs typeface="Times New Roman" panose="02020603050405020304" pitchFamily="18" charset="0"/>
              </a:rPr>
              <a:t>search.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20691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1100" y="-1622898"/>
            <a:ext cx="13582650" cy="9063857"/>
          </a:xfrm>
          <a:prstGeom prst="rect">
            <a:avLst/>
          </a:prstGeom>
        </p:spPr>
      </p:pic>
    </p:spTree>
    <p:extLst>
      <p:ext uri="{BB962C8B-B14F-4D97-AF65-F5344CB8AC3E}">
        <p14:creationId xmlns:p14="http://schemas.microsoft.com/office/powerpoint/2010/main" val="4082496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857999"/>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9456935" y="313749"/>
            <a:ext cx="2292235" cy="793466"/>
          </a:xfrm>
          <a:prstGeom prst="rect">
            <a:avLst/>
          </a:prstGeom>
        </p:spPr>
      </p:pic>
      <p:pic>
        <p:nvPicPr>
          <p:cNvPr id="4" name="Picture 3"/>
          <p:cNvPicPr>
            <a:picLocks noChangeAspect="1"/>
          </p:cNvPicPr>
          <p:nvPr/>
        </p:nvPicPr>
        <p:blipFill>
          <a:blip r:embed="rId4"/>
          <a:stretch>
            <a:fillRect/>
          </a:stretch>
        </p:blipFill>
        <p:spPr>
          <a:xfrm>
            <a:off x="414923" y="366478"/>
            <a:ext cx="1881271" cy="688008"/>
          </a:xfrm>
          <a:prstGeom prst="rect">
            <a:avLst/>
          </a:prstGeom>
        </p:spPr>
      </p:pic>
      <p:sp>
        <p:nvSpPr>
          <p:cNvPr id="5" name="Rectangle 4"/>
          <p:cNvSpPr/>
          <p:nvPr/>
        </p:nvSpPr>
        <p:spPr>
          <a:xfrm>
            <a:off x="1049662" y="1901012"/>
            <a:ext cx="1223412" cy="1569660"/>
          </a:xfrm>
          <a:prstGeom prst="rect">
            <a:avLst/>
          </a:prstGeom>
        </p:spPr>
        <p:txBody>
          <a:bodyPr wrap="none">
            <a:spAutoFit/>
          </a:bodyPr>
          <a:lstStyle/>
          <a:p>
            <a:pPr algn="r"/>
            <a:r>
              <a:rPr lang="en-US" sz="4800" dirty="0">
                <a:solidFill>
                  <a:schemeClr val="bg1"/>
                </a:solidFill>
                <a:latin typeface="Steelfish" panose="02010608020202040504" pitchFamily="2" charset="0"/>
                <a:ea typeface="Steelfish" charset="0"/>
                <a:cs typeface="Steelfish" charset="0"/>
              </a:rPr>
              <a:t>UAC </a:t>
            </a:r>
            <a:br>
              <a:rPr lang="en-US" sz="4800" dirty="0">
                <a:solidFill>
                  <a:schemeClr val="bg1"/>
                </a:solidFill>
                <a:latin typeface="Steelfish" panose="02010608020202040504" pitchFamily="2" charset="0"/>
                <a:ea typeface="Steelfish" charset="0"/>
                <a:cs typeface="Steelfish" charset="0"/>
              </a:rPr>
            </a:br>
            <a:r>
              <a:rPr lang="en-US" sz="4800" dirty="0">
                <a:solidFill>
                  <a:schemeClr val="bg1"/>
                </a:solidFill>
                <a:latin typeface="Steelfish" panose="02010608020202040504" pitchFamily="2" charset="0"/>
                <a:ea typeface="Steelfish" charset="0"/>
                <a:cs typeface="Steelfish" charset="0"/>
              </a:rPr>
              <a:t>VISION</a:t>
            </a:r>
          </a:p>
        </p:txBody>
      </p:sp>
      <p:grpSp>
        <p:nvGrpSpPr>
          <p:cNvPr id="6" name="Group 5"/>
          <p:cNvGrpSpPr/>
          <p:nvPr/>
        </p:nvGrpSpPr>
        <p:grpSpPr>
          <a:xfrm>
            <a:off x="2546421" y="1937800"/>
            <a:ext cx="9179748" cy="3791713"/>
            <a:chOff x="3768748" y="1937800"/>
            <a:chExt cx="9179748" cy="3791713"/>
          </a:xfrm>
        </p:grpSpPr>
        <p:pic>
          <p:nvPicPr>
            <p:cNvPr id="7" name="Picture 6"/>
            <p:cNvPicPr>
              <a:picLocks noChangeAspect="1"/>
            </p:cNvPicPr>
            <p:nvPr/>
          </p:nvPicPr>
          <p:blipFill>
            <a:blip r:embed="rId5"/>
            <a:stretch>
              <a:fillRect/>
            </a:stretch>
          </p:blipFill>
          <p:spPr>
            <a:xfrm>
              <a:off x="3863020" y="1937800"/>
              <a:ext cx="450585" cy="634652"/>
            </a:xfrm>
            <a:prstGeom prst="rect">
              <a:avLst/>
            </a:prstGeom>
          </p:spPr>
        </p:pic>
        <p:pic>
          <p:nvPicPr>
            <p:cNvPr id="8" name="Picture 7"/>
            <p:cNvPicPr>
              <a:picLocks noChangeAspect="1"/>
            </p:cNvPicPr>
            <p:nvPr/>
          </p:nvPicPr>
          <p:blipFill>
            <a:blip r:embed="rId6"/>
            <a:stretch>
              <a:fillRect/>
            </a:stretch>
          </p:blipFill>
          <p:spPr>
            <a:xfrm>
              <a:off x="3815882" y="2853157"/>
              <a:ext cx="533588" cy="533820"/>
            </a:xfrm>
            <a:prstGeom prst="rect">
              <a:avLst/>
            </a:prstGeom>
          </p:spPr>
        </p:pic>
        <p:pic>
          <p:nvPicPr>
            <p:cNvPr id="9" name="Picture 8"/>
            <p:cNvPicPr>
              <a:picLocks noChangeAspect="1"/>
            </p:cNvPicPr>
            <p:nvPr/>
          </p:nvPicPr>
          <p:blipFill>
            <a:blip r:embed="rId7"/>
            <a:stretch>
              <a:fillRect/>
            </a:stretch>
          </p:blipFill>
          <p:spPr>
            <a:xfrm>
              <a:off x="3768748" y="3705573"/>
              <a:ext cx="616590" cy="616858"/>
            </a:xfrm>
            <a:prstGeom prst="rect">
              <a:avLst/>
            </a:prstGeom>
          </p:spPr>
        </p:pic>
        <p:pic>
          <p:nvPicPr>
            <p:cNvPr id="11" name="Picture 10"/>
            <p:cNvPicPr>
              <a:picLocks noChangeAspect="1"/>
            </p:cNvPicPr>
            <p:nvPr/>
          </p:nvPicPr>
          <p:blipFill>
            <a:blip r:embed="rId8"/>
            <a:stretch>
              <a:fillRect/>
            </a:stretch>
          </p:blipFill>
          <p:spPr>
            <a:xfrm>
              <a:off x="3782215" y="4802819"/>
              <a:ext cx="592875" cy="622790"/>
            </a:xfrm>
            <a:prstGeom prst="rect">
              <a:avLst/>
            </a:prstGeom>
          </p:spPr>
        </p:pic>
        <p:sp>
          <p:nvSpPr>
            <p:cNvPr id="12" name="Rectangle 11"/>
            <p:cNvSpPr/>
            <p:nvPr/>
          </p:nvSpPr>
          <p:spPr>
            <a:xfrm>
              <a:off x="4498234" y="1962739"/>
              <a:ext cx="2128660" cy="584775"/>
            </a:xfrm>
            <a:prstGeom prst="rect">
              <a:avLst/>
            </a:prstGeom>
          </p:spPr>
          <p:txBody>
            <a:bodyPr wrap="none">
              <a:spAutoFit/>
            </a:bodyPr>
            <a:lstStyle/>
            <a:p>
              <a:r>
                <a:rPr lang="en-US" sz="3200" dirty="0">
                  <a:solidFill>
                    <a:schemeClr val="bg1"/>
                  </a:solidFill>
                  <a:latin typeface="Steelfish Rg" panose="020B0608020202040504" pitchFamily="34" charset="0"/>
                </a:rPr>
                <a:t>U Extended Campus</a:t>
              </a:r>
            </a:p>
          </p:txBody>
        </p:sp>
        <p:sp>
          <p:nvSpPr>
            <p:cNvPr id="13" name="Rectangle 12"/>
            <p:cNvSpPr/>
            <p:nvPr/>
          </p:nvSpPr>
          <p:spPr>
            <a:xfrm>
              <a:off x="4498234" y="3511929"/>
              <a:ext cx="8450262" cy="1077218"/>
            </a:xfrm>
            <a:prstGeom prst="rect">
              <a:avLst/>
            </a:prstGeom>
          </p:spPr>
          <p:txBody>
            <a:bodyPr wrap="none">
              <a:spAutoFit/>
            </a:bodyPr>
            <a:lstStyle/>
            <a:p>
              <a:r>
                <a:rPr lang="en-US" sz="3200" dirty="0">
                  <a:solidFill>
                    <a:schemeClr val="bg1"/>
                  </a:solidFill>
                  <a:latin typeface="Steelfish Rg" panose="020B0608020202040504" pitchFamily="34" charset="0"/>
                </a:rPr>
                <a:t>Platform for Exploring Innovation and Scholarship</a:t>
              </a:r>
            </a:p>
            <a:p>
              <a:r>
                <a:rPr lang="en-US" sz="3200" dirty="0">
                  <a:solidFill>
                    <a:schemeClr val="bg1"/>
                  </a:solidFill>
                  <a:latin typeface="Steelfish Rg" panose="020B0608020202040504" pitchFamily="34" charset="0"/>
                </a:rPr>
                <a:t>In a Unique Cultural Setting</a:t>
              </a:r>
            </a:p>
          </p:txBody>
        </p:sp>
        <p:sp>
          <p:nvSpPr>
            <p:cNvPr id="14" name="Rectangle 13"/>
            <p:cNvSpPr/>
            <p:nvPr/>
          </p:nvSpPr>
          <p:spPr>
            <a:xfrm>
              <a:off x="4498234" y="2834156"/>
              <a:ext cx="7585153" cy="584775"/>
            </a:xfrm>
            <a:prstGeom prst="rect">
              <a:avLst/>
            </a:prstGeom>
          </p:spPr>
          <p:txBody>
            <a:bodyPr wrap="none">
              <a:spAutoFit/>
            </a:bodyPr>
            <a:lstStyle/>
            <a:p>
              <a:r>
                <a:rPr lang="en-US" sz="3200" dirty="0">
                  <a:solidFill>
                    <a:schemeClr val="bg1"/>
                  </a:solidFill>
                  <a:latin typeface="Steelfish Rg" panose="020B0608020202040504" pitchFamily="34" charset="0"/>
                </a:rPr>
                <a:t>World-Class Teaching, Learning Environment</a:t>
              </a:r>
            </a:p>
          </p:txBody>
        </p:sp>
        <p:sp>
          <p:nvSpPr>
            <p:cNvPr id="15" name="Rectangle 14"/>
            <p:cNvSpPr/>
            <p:nvPr/>
          </p:nvSpPr>
          <p:spPr>
            <a:xfrm>
              <a:off x="4498234" y="4652295"/>
              <a:ext cx="8028032" cy="1077218"/>
            </a:xfrm>
            <a:prstGeom prst="rect">
              <a:avLst/>
            </a:prstGeom>
          </p:spPr>
          <p:txBody>
            <a:bodyPr wrap="none">
              <a:spAutoFit/>
            </a:bodyPr>
            <a:lstStyle/>
            <a:p>
              <a:r>
                <a:rPr lang="en-US" sz="3200" dirty="0">
                  <a:solidFill>
                    <a:schemeClr val="bg1"/>
                  </a:solidFill>
                  <a:latin typeface="Steelfish Rg" panose="020B0608020202040504" pitchFamily="34" charset="0"/>
                </a:rPr>
                <a:t>Gateway for International Student Recruitment</a:t>
              </a:r>
            </a:p>
            <a:p>
              <a:r>
                <a:rPr lang="en-US" sz="3200" dirty="0">
                  <a:solidFill>
                    <a:schemeClr val="bg1"/>
                  </a:solidFill>
                  <a:latin typeface="Steelfish Rg" panose="020B0608020202040504" pitchFamily="34" charset="0"/>
                </a:rPr>
                <a:t>Global Experience for SLC Campus Students  </a:t>
              </a:r>
            </a:p>
          </p:txBody>
        </p:sp>
      </p:grpSp>
    </p:spTree>
    <p:extLst>
      <p:ext uri="{BB962C8B-B14F-4D97-AF65-F5344CB8AC3E}">
        <p14:creationId xmlns:p14="http://schemas.microsoft.com/office/powerpoint/2010/main" val="1029413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
            <a:ext cx="12192000" cy="6857724"/>
          </a:xfrm>
          <a:prstGeom prst="rect">
            <a:avLst/>
          </a:prstGeom>
        </p:spPr>
      </p:pic>
      <p:sp>
        <p:nvSpPr>
          <p:cNvPr id="5" name="Rectangle 4"/>
          <p:cNvSpPr/>
          <p:nvPr/>
        </p:nvSpPr>
        <p:spPr>
          <a:xfrm>
            <a:off x="3606956" y="466725"/>
            <a:ext cx="4978088" cy="115501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511510" y="737991"/>
            <a:ext cx="5168979" cy="584775"/>
          </a:xfrm>
          <a:prstGeom prst="rect">
            <a:avLst/>
          </a:prstGeom>
        </p:spPr>
        <p:txBody>
          <a:bodyPr wrap="none">
            <a:spAutoFit/>
          </a:bodyPr>
          <a:lstStyle/>
          <a:p>
            <a:r>
              <a:rPr lang="en-US" sz="3200" b="1" dirty="0">
                <a:solidFill>
                  <a:schemeClr val="tx1">
                    <a:lumMod val="85000"/>
                    <a:lumOff val="15000"/>
                  </a:schemeClr>
                </a:solidFill>
                <a:latin typeface="Arial" panose="020B0604020202020204" pitchFamily="34" charset="0"/>
                <a:ea typeface="Steelfish" charset="0"/>
                <a:cs typeface="Arial" panose="020B0604020202020204" pitchFamily="34" charset="0"/>
              </a:rPr>
              <a:t>2014 INAUGURAL CLASS</a:t>
            </a:r>
          </a:p>
        </p:txBody>
      </p:sp>
    </p:spTree>
    <p:extLst>
      <p:ext uri="{BB962C8B-B14F-4D97-AF65-F5344CB8AC3E}">
        <p14:creationId xmlns:p14="http://schemas.microsoft.com/office/powerpoint/2010/main" val="3564435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46" y="165253"/>
            <a:ext cx="5664200" cy="3200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5253"/>
            <a:ext cx="5664200" cy="3200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46" y="3444949"/>
            <a:ext cx="5664200" cy="3200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444949"/>
            <a:ext cx="5664200" cy="3200400"/>
          </a:xfrm>
          <a:prstGeom prst="rect">
            <a:avLst/>
          </a:prstGeom>
        </p:spPr>
      </p:pic>
      <p:sp>
        <p:nvSpPr>
          <p:cNvPr id="14" name="Rectangle 13"/>
          <p:cNvSpPr/>
          <p:nvPr/>
        </p:nvSpPr>
        <p:spPr>
          <a:xfrm>
            <a:off x="339947" y="346009"/>
            <a:ext cx="1680240" cy="600501"/>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526683" y="165253"/>
            <a:ext cx="1306769" cy="830997"/>
          </a:xfrm>
          <a:prstGeom prst="rect">
            <a:avLst/>
          </a:prstGeom>
        </p:spPr>
        <p:txBody>
          <a:bodyPr wrap="none">
            <a:spAutoFit/>
          </a:bodyPr>
          <a:lstStyle/>
          <a:p>
            <a:pPr algn="ctr"/>
            <a:r>
              <a:rPr lang="en-US" sz="4800" dirty="0">
                <a:solidFill>
                  <a:schemeClr val="bg1"/>
                </a:solidFill>
                <a:latin typeface="Steelfish Rg" panose="020B0608020202040504" pitchFamily="34" charset="0"/>
                <a:ea typeface="Steelfish" charset="0"/>
                <a:cs typeface="Steelfish" charset="0"/>
              </a:rPr>
              <a:t>2015</a:t>
            </a:r>
          </a:p>
        </p:txBody>
      </p:sp>
      <p:sp>
        <p:nvSpPr>
          <p:cNvPr id="16" name="Rectangle 15"/>
          <p:cNvSpPr/>
          <p:nvPr/>
        </p:nvSpPr>
        <p:spPr>
          <a:xfrm>
            <a:off x="10079960" y="346009"/>
            <a:ext cx="1680240" cy="600501"/>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0266696" y="165253"/>
            <a:ext cx="1306769" cy="830997"/>
          </a:xfrm>
          <a:prstGeom prst="rect">
            <a:avLst/>
          </a:prstGeom>
        </p:spPr>
        <p:txBody>
          <a:bodyPr wrap="none">
            <a:spAutoFit/>
          </a:bodyPr>
          <a:lstStyle/>
          <a:p>
            <a:pPr algn="ctr"/>
            <a:r>
              <a:rPr lang="en-US" sz="4800" dirty="0">
                <a:solidFill>
                  <a:schemeClr val="bg1"/>
                </a:solidFill>
                <a:latin typeface="Steelfish Rg" panose="020B0608020202040504" pitchFamily="34" charset="0"/>
                <a:ea typeface="Steelfish" charset="0"/>
                <a:cs typeface="Steelfish" charset="0"/>
              </a:rPr>
              <a:t>2016</a:t>
            </a:r>
          </a:p>
        </p:txBody>
      </p:sp>
      <p:sp>
        <p:nvSpPr>
          <p:cNvPr id="18" name="Rectangle 17"/>
          <p:cNvSpPr/>
          <p:nvPr/>
        </p:nvSpPr>
        <p:spPr>
          <a:xfrm>
            <a:off x="339947" y="5858170"/>
            <a:ext cx="1680240" cy="600501"/>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26684" y="5683107"/>
            <a:ext cx="1306768" cy="830997"/>
          </a:xfrm>
          <a:prstGeom prst="rect">
            <a:avLst/>
          </a:prstGeom>
        </p:spPr>
        <p:txBody>
          <a:bodyPr wrap="none">
            <a:spAutoFit/>
          </a:bodyPr>
          <a:lstStyle/>
          <a:p>
            <a:pPr algn="ctr"/>
            <a:r>
              <a:rPr lang="en-US" sz="4800" dirty="0">
                <a:solidFill>
                  <a:schemeClr val="bg1"/>
                </a:solidFill>
                <a:latin typeface="Steelfish Rg" panose="020B0608020202040504" pitchFamily="34" charset="0"/>
                <a:ea typeface="Steelfish" charset="0"/>
                <a:cs typeface="Steelfish" charset="0"/>
              </a:rPr>
              <a:t>2017</a:t>
            </a:r>
          </a:p>
        </p:txBody>
      </p:sp>
      <p:sp>
        <p:nvSpPr>
          <p:cNvPr id="20" name="Rectangle 19"/>
          <p:cNvSpPr/>
          <p:nvPr/>
        </p:nvSpPr>
        <p:spPr>
          <a:xfrm>
            <a:off x="10079960" y="5858170"/>
            <a:ext cx="1680240" cy="600501"/>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10266697" y="5683107"/>
            <a:ext cx="1306768" cy="830997"/>
          </a:xfrm>
          <a:prstGeom prst="rect">
            <a:avLst/>
          </a:prstGeom>
        </p:spPr>
        <p:txBody>
          <a:bodyPr wrap="none">
            <a:spAutoFit/>
          </a:bodyPr>
          <a:lstStyle/>
          <a:p>
            <a:pPr algn="ctr"/>
            <a:r>
              <a:rPr lang="en-US" sz="4800" dirty="0">
                <a:solidFill>
                  <a:schemeClr val="bg1"/>
                </a:solidFill>
                <a:latin typeface="Steelfish Rg" panose="020B0608020202040504" pitchFamily="34" charset="0"/>
                <a:ea typeface="Steelfish" charset="0"/>
                <a:cs typeface="Steelfish" charset="0"/>
              </a:rPr>
              <a:t>2018</a:t>
            </a:r>
          </a:p>
        </p:txBody>
      </p:sp>
    </p:spTree>
    <p:extLst>
      <p:ext uri="{BB962C8B-B14F-4D97-AF65-F5344CB8AC3E}">
        <p14:creationId xmlns:p14="http://schemas.microsoft.com/office/powerpoint/2010/main" val="312546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6"/>
            <a:ext cx="12192000" cy="6859976"/>
          </a:xfrm>
          <a:prstGeom prst="rect">
            <a:avLst/>
          </a:prstGeom>
        </p:spPr>
      </p:pic>
      <p:sp>
        <p:nvSpPr>
          <p:cNvPr id="4" name="Rectangle 3"/>
          <p:cNvSpPr/>
          <p:nvPr/>
        </p:nvSpPr>
        <p:spPr>
          <a:xfrm>
            <a:off x="3606956" y="478759"/>
            <a:ext cx="4978088" cy="10511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3783730" y="681656"/>
            <a:ext cx="4801314" cy="646331"/>
          </a:xfrm>
          <a:prstGeom prst="rect">
            <a:avLst/>
          </a:prstGeom>
        </p:spPr>
        <p:txBody>
          <a:bodyPr wrap="none">
            <a:spAutoFit/>
          </a:bodyPr>
          <a:lstStyle/>
          <a:p>
            <a:r>
              <a:rPr lang="en-US" sz="3600" b="1" dirty="0">
                <a:solidFill>
                  <a:schemeClr val="tx1">
                    <a:lumMod val="85000"/>
                    <a:lumOff val="15000"/>
                  </a:schemeClr>
                </a:solidFill>
                <a:latin typeface="Arial" panose="020B0604020202020204" pitchFamily="34" charset="0"/>
                <a:ea typeface="Steelfish" charset="0"/>
                <a:cs typeface="Arial" panose="020B0604020202020204" pitchFamily="34" charset="0"/>
              </a:rPr>
              <a:t>2019 SPRING CLASS</a:t>
            </a:r>
          </a:p>
        </p:txBody>
      </p:sp>
    </p:spTree>
    <p:extLst>
      <p:ext uri="{BB962C8B-B14F-4D97-AF65-F5344CB8AC3E}">
        <p14:creationId xmlns:p14="http://schemas.microsoft.com/office/powerpoint/2010/main" val="217834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78893" y="1165582"/>
            <a:ext cx="643225" cy="3138626"/>
          </a:xfrm>
          <a:prstGeom prst="rect">
            <a:avLst/>
          </a:prstGeom>
        </p:spPr>
      </p:pic>
      <p:sp>
        <p:nvSpPr>
          <p:cNvPr id="3" name="Rectangle 2"/>
          <p:cNvSpPr/>
          <p:nvPr/>
        </p:nvSpPr>
        <p:spPr>
          <a:xfrm>
            <a:off x="588048" y="353707"/>
            <a:ext cx="8340745" cy="923330"/>
          </a:xfrm>
          <a:prstGeom prst="rect">
            <a:avLst/>
          </a:prstGeom>
        </p:spPr>
        <p:txBody>
          <a:bodyPr wrap="none">
            <a:spAutoFit/>
          </a:bodyPr>
          <a:lstStyle/>
          <a:p>
            <a:r>
              <a:rPr lang="en-US" sz="5400" b="1" dirty="0">
                <a:solidFill>
                  <a:schemeClr val="tx1">
                    <a:lumMod val="85000"/>
                    <a:lumOff val="15000"/>
                  </a:schemeClr>
                </a:solidFill>
                <a:latin typeface="Arial" panose="020B0604020202020204" pitchFamily="34" charset="0"/>
                <a:ea typeface="Steelfish" charset="0"/>
                <a:cs typeface="Arial" panose="020B0604020202020204" pitchFamily="34" charset="0"/>
              </a:rPr>
              <a:t>UAC REVENUE STREAM</a:t>
            </a:r>
          </a:p>
        </p:txBody>
      </p:sp>
      <p:pic>
        <p:nvPicPr>
          <p:cNvPr id="4" name="Picture 3"/>
          <p:cNvPicPr>
            <a:picLocks noChangeAspect="1"/>
          </p:cNvPicPr>
          <p:nvPr/>
        </p:nvPicPr>
        <p:blipFill>
          <a:blip r:embed="rId4"/>
          <a:stretch>
            <a:fillRect/>
          </a:stretch>
        </p:blipFill>
        <p:spPr>
          <a:xfrm>
            <a:off x="2320793" y="4261313"/>
            <a:ext cx="1869440" cy="345440"/>
          </a:xfrm>
          <a:prstGeom prst="rect">
            <a:avLst/>
          </a:prstGeom>
        </p:spPr>
      </p:pic>
      <p:pic>
        <p:nvPicPr>
          <p:cNvPr id="5" name="Picture 4"/>
          <p:cNvPicPr>
            <a:picLocks noChangeAspect="1"/>
          </p:cNvPicPr>
          <p:nvPr/>
        </p:nvPicPr>
        <p:blipFill>
          <a:blip r:embed="rId5"/>
          <a:stretch>
            <a:fillRect/>
          </a:stretch>
        </p:blipFill>
        <p:spPr>
          <a:xfrm>
            <a:off x="4098265" y="4255736"/>
            <a:ext cx="1869440" cy="345440"/>
          </a:xfrm>
          <a:prstGeom prst="rect">
            <a:avLst/>
          </a:prstGeom>
        </p:spPr>
      </p:pic>
      <p:pic>
        <p:nvPicPr>
          <p:cNvPr id="6" name="Picture 5"/>
          <p:cNvPicPr>
            <a:picLocks noChangeAspect="1"/>
          </p:cNvPicPr>
          <p:nvPr/>
        </p:nvPicPr>
        <p:blipFill>
          <a:blip r:embed="rId6"/>
          <a:stretch>
            <a:fillRect/>
          </a:stretch>
        </p:blipFill>
        <p:spPr>
          <a:xfrm>
            <a:off x="5860877" y="4261313"/>
            <a:ext cx="1869440" cy="345440"/>
          </a:xfrm>
          <a:prstGeom prst="rect">
            <a:avLst/>
          </a:prstGeom>
        </p:spPr>
      </p:pic>
      <p:pic>
        <p:nvPicPr>
          <p:cNvPr id="7" name="Picture 6"/>
          <p:cNvPicPr>
            <a:picLocks noChangeAspect="1"/>
          </p:cNvPicPr>
          <p:nvPr/>
        </p:nvPicPr>
        <p:blipFill>
          <a:blip r:embed="rId7"/>
          <a:stretch>
            <a:fillRect/>
          </a:stretch>
        </p:blipFill>
        <p:spPr>
          <a:xfrm>
            <a:off x="7620764" y="4261313"/>
            <a:ext cx="1869440" cy="345440"/>
          </a:xfrm>
          <a:prstGeom prst="rect">
            <a:avLst/>
          </a:prstGeom>
        </p:spPr>
      </p:pic>
      <p:pic>
        <p:nvPicPr>
          <p:cNvPr id="8" name="Picture 7"/>
          <p:cNvPicPr>
            <a:picLocks noChangeAspect="1"/>
          </p:cNvPicPr>
          <p:nvPr/>
        </p:nvPicPr>
        <p:blipFill>
          <a:blip r:embed="rId8"/>
          <a:stretch>
            <a:fillRect/>
          </a:stretch>
        </p:blipFill>
        <p:spPr>
          <a:xfrm>
            <a:off x="9365786" y="4255736"/>
            <a:ext cx="1869440" cy="345440"/>
          </a:xfrm>
          <a:prstGeom prst="rect">
            <a:avLst/>
          </a:prstGeom>
        </p:spPr>
      </p:pic>
      <p:pic>
        <p:nvPicPr>
          <p:cNvPr id="10" name="Picture 9"/>
          <p:cNvPicPr>
            <a:picLocks noChangeAspect="1"/>
          </p:cNvPicPr>
          <p:nvPr/>
        </p:nvPicPr>
        <p:blipFill>
          <a:blip r:embed="rId9"/>
          <a:stretch>
            <a:fillRect/>
          </a:stretch>
        </p:blipFill>
        <p:spPr>
          <a:xfrm>
            <a:off x="8251046" y="1765703"/>
            <a:ext cx="629920" cy="2540000"/>
          </a:xfrm>
          <a:prstGeom prst="rect">
            <a:avLst/>
          </a:prstGeom>
        </p:spPr>
      </p:pic>
      <p:pic>
        <p:nvPicPr>
          <p:cNvPr id="11" name="Picture 10"/>
          <p:cNvPicPr>
            <a:picLocks noChangeAspect="1"/>
          </p:cNvPicPr>
          <p:nvPr/>
        </p:nvPicPr>
        <p:blipFill>
          <a:blip r:embed="rId10"/>
          <a:stretch>
            <a:fillRect/>
          </a:stretch>
        </p:blipFill>
        <p:spPr>
          <a:xfrm>
            <a:off x="6472822" y="2527703"/>
            <a:ext cx="629920" cy="1778000"/>
          </a:xfrm>
          <a:prstGeom prst="rect">
            <a:avLst/>
          </a:prstGeom>
        </p:spPr>
      </p:pic>
      <p:pic>
        <p:nvPicPr>
          <p:cNvPr id="12" name="Picture 11"/>
          <p:cNvPicPr>
            <a:picLocks noChangeAspect="1"/>
          </p:cNvPicPr>
          <p:nvPr/>
        </p:nvPicPr>
        <p:blipFill>
          <a:blip r:embed="rId11"/>
          <a:stretch>
            <a:fillRect/>
          </a:stretch>
        </p:blipFill>
        <p:spPr>
          <a:xfrm>
            <a:off x="4707667" y="2344823"/>
            <a:ext cx="629920" cy="1960880"/>
          </a:xfrm>
          <a:prstGeom prst="rect">
            <a:avLst/>
          </a:prstGeom>
        </p:spPr>
      </p:pic>
      <p:pic>
        <p:nvPicPr>
          <p:cNvPr id="13" name="Picture 12"/>
          <p:cNvPicPr>
            <a:picLocks noChangeAspect="1"/>
          </p:cNvPicPr>
          <p:nvPr/>
        </p:nvPicPr>
        <p:blipFill>
          <a:blip r:embed="rId12"/>
          <a:stretch>
            <a:fillRect/>
          </a:stretch>
        </p:blipFill>
        <p:spPr>
          <a:xfrm>
            <a:off x="2930591" y="2619143"/>
            <a:ext cx="629920" cy="1686560"/>
          </a:xfrm>
          <a:prstGeom prst="rect">
            <a:avLst/>
          </a:prstGeom>
        </p:spPr>
      </p:pic>
      <p:sp>
        <p:nvSpPr>
          <p:cNvPr id="15" name="Rectangle 14"/>
          <p:cNvSpPr/>
          <p:nvPr/>
        </p:nvSpPr>
        <p:spPr>
          <a:xfrm>
            <a:off x="2091711" y="6363370"/>
            <a:ext cx="8208795" cy="369332"/>
          </a:xfrm>
          <a:prstGeom prst="rect">
            <a:avLst/>
          </a:prstGeom>
        </p:spPr>
        <p:txBody>
          <a:bodyPr wrap="square">
            <a:spAutoFit/>
          </a:bodyPr>
          <a:lstStyle/>
          <a:p>
            <a:pPr algn="ctr"/>
            <a:r>
              <a:rPr lang="en-US" dirty="0">
                <a:latin typeface="century gothic" charset="0"/>
              </a:rPr>
              <a:t>Annual Korean Government Subsidy of $1,311,000 for first four years</a:t>
            </a:r>
          </a:p>
        </p:txBody>
      </p:sp>
      <p:sp>
        <p:nvSpPr>
          <p:cNvPr id="16" name="Rectangle 15"/>
          <p:cNvSpPr/>
          <p:nvPr/>
        </p:nvSpPr>
        <p:spPr>
          <a:xfrm>
            <a:off x="1288433" y="4836707"/>
            <a:ext cx="1290994" cy="461665"/>
          </a:xfrm>
          <a:prstGeom prst="rect">
            <a:avLst/>
          </a:prstGeom>
        </p:spPr>
        <p:txBody>
          <a:bodyPr wrap="none">
            <a:spAutoFit/>
          </a:bodyPr>
          <a:lstStyle/>
          <a:p>
            <a:pPr algn="r"/>
            <a:r>
              <a:rPr lang="en-US" sz="2400" b="1" dirty="0">
                <a:latin typeface="Steelfish Rg" panose="020B0608020202040504" pitchFamily="34" charset="0"/>
                <a:ea typeface="Steelfish ExtraBold" charset="0"/>
                <a:cs typeface="Steelfish ExtraBold" charset="0"/>
              </a:rPr>
              <a:t>Tuition (USD)</a:t>
            </a:r>
          </a:p>
        </p:txBody>
      </p:sp>
      <p:sp>
        <p:nvSpPr>
          <p:cNvPr id="17" name="Rectangle 16"/>
          <p:cNvSpPr/>
          <p:nvPr/>
        </p:nvSpPr>
        <p:spPr>
          <a:xfrm>
            <a:off x="408475" y="5537617"/>
            <a:ext cx="2170952" cy="461665"/>
          </a:xfrm>
          <a:prstGeom prst="rect">
            <a:avLst/>
          </a:prstGeom>
        </p:spPr>
        <p:txBody>
          <a:bodyPr wrap="square">
            <a:spAutoFit/>
          </a:bodyPr>
          <a:lstStyle/>
          <a:p>
            <a:pPr algn="r"/>
            <a:r>
              <a:rPr lang="en-US" sz="2400" b="1" dirty="0">
                <a:latin typeface="Steelfish Rg" panose="020B0608020202040504" pitchFamily="34" charset="0"/>
                <a:ea typeface="Steelfish ExtraBold" charset="0"/>
                <a:cs typeface="Steelfish ExtraBold" charset="0"/>
              </a:rPr>
              <a:t>Total Revenue (USD)</a:t>
            </a:r>
          </a:p>
        </p:txBody>
      </p:sp>
      <p:sp>
        <p:nvSpPr>
          <p:cNvPr id="18" name="Rectangle 17"/>
          <p:cNvSpPr/>
          <p:nvPr/>
        </p:nvSpPr>
        <p:spPr>
          <a:xfrm>
            <a:off x="752791" y="2666371"/>
            <a:ext cx="1680332" cy="461665"/>
          </a:xfrm>
          <a:prstGeom prst="rect">
            <a:avLst/>
          </a:prstGeom>
        </p:spPr>
        <p:txBody>
          <a:bodyPr wrap="none">
            <a:spAutoFit/>
          </a:bodyPr>
          <a:lstStyle/>
          <a:p>
            <a:pPr algn="r"/>
            <a:r>
              <a:rPr lang="en-US" sz="2400" b="1" dirty="0">
                <a:latin typeface="Steelfish Rg" panose="020B0608020202040504" pitchFamily="34" charset="0"/>
                <a:ea typeface="Steelfish ExtraBold" charset="0"/>
                <a:cs typeface="Steelfish ExtraBold" charset="0"/>
              </a:rPr>
              <a:t># of new students</a:t>
            </a:r>
          </a:p>
        </p:txBody>
      </p:sp>
      <p:sp>
        <p:nvSpPr>
          <p:cNvPr id="19" name="Rectangle 18"/>
          <p:cNvSpPr/>
          <p:nvPr/>
        </p:nvSpPr>
        <p:spPr>
          <a:xfrm>
            <a:off x="2192783" y="3831785"/>
            <a:ext cx="386644" cy="461665"/>
          </a:xfrm>
          <a:prstGeom prst="rect">
            <a:avLst/>
          </a:prstGeom>
        </p:spPr>
        <p:txBody>
          <a:bodyPr wrap="none">
            <a:spAutoFit/>
          </a:bodyPr>
          <a:lstStyle/>
          <a:p>
            <a:pPr algn="r"/>
            <a:r>
              <a:rPr lang="en-US" sz="2400" b="1" dirty="0">
                <a:latin typeface="Steelfish Rg" panose="020B0608020202040504" pitchFamily="34" charset="0"/>
                <a:ea typeface="Steelfish ExtraBold" charset="0"/>
                <a:cs typeface="Steelfish ExtraBold" charset="0"/>
              </a:rPr>
              <a:t>FY</a:t>
            </a:r>
          </a:p>
        </p:txBody>
      </p:sp>
      <p:pic>
        <p:nvPicPr>
          <p:cNvPr id="20" name="Picture 19"/>
          <p:cNvPicPr>
            <a:picLocks noChangeAspect="1"/>
          </p:cNvPicPr>
          <p:nvPr/>
        </p:nvPicPr>
        <p:blipFill>
          <a:blip r:embed="rId13"/>
          <a:stretch>
            <a:fillRect/>
          </a:stretch>
        </p:blipFill>
        <p:spPr>
          <a:xfrm>
            <a:off x="11146741" y="4179536"/>
            <a:ext cx="1899920" cy="497840"/>
          </a:xfrm>
          <a:prstGeom prst="rect">
            <a:avLst/>
          </a:prstGeom>
        </p:spPr>
      </p:pic>
      <p:sp>
        <p:nvSpPr>
          <p:cNvPr id="14" name="Rectangle 13"/>
          <p:cNvSpPr/>
          <p:nvPr/>
        </p:nvSpPr>
        <p:spPr>
          <a:xfrm>
            <a:off x="2822759" y="4836707"/>
            <a:ext cx="822661" cy="461665"/>
          </a:xfrm>
          <a:prstGeom prst="rect">
            <a:avLst/>
          </a:prstGeom>
        </p:spPr>
        <p:txBody>
          <a:bodyPr wrap="none">
            <a:spAutoFit/>
          </a:bodyPr>
          <a:lstStyle/>
          <a:p>
            <a:r>
              <a:rPr lang="en-US" sz="2400" b="1" dirty="0">
                <a:latin typeface="Steelfish" charset="0"/>
                <a:ea typeface="Steelfish" charset="0"/>
                <a:cs typeface="Steelfish" charset="0"/>
              </a:rPr>
              <a:t>532,000</a:t>
            </a:r>
          </a:p>
        </p:txBody>
      </p:sp>
      <p:sp>
        <p:nvSpPr>
          <p:cNvPr id="21" name="Rectangle 20"/>
          <p:cNvSpPr/>
          <p:nvPr/>
        </p:nvSpPr>
        <p:spPr>
          <a:xfrm>
            <a:off x="2715357" y="5537617"/>
            <a:ext cx="930063" cy="461665"/>
          </a:xfrm>
          <a:prstGeom prst="rect">
            <a:avLst/>
          </a:prstGeom>
        </p:spPr>
        <p:txBody>
          <a:bodyPr wrap="none">
            <a:spAutoFit/>
          </a:bodyPr>
          <a:lstStyle/>
          <a:p>
            <a:r>
              <a:rPr lang="en-US" sz="2400" b="1" dirty="0">
                <a:latin typeface="Steelfish" charset="0"/>
                <a:ea typeface="Steelfish" charset="0"/>
                <a:cs typeface="Steelfish" charset="0"/>
              </a:rPr>
              <a:t>2,018,000</a:t>
            </a:r>
          </a:p>
        </p:txBody>
      </p:sp>
      <p:sp>
        <p:nvSpPr>
          <p:cNvPr id="22" name="Rectangle 21"/>
          <p:cNvSpPr/>
          <p:nvPr/>
        </p:nvSpPr>
        <p:spPr>
          <a:xfrm>
            <a:off x="4533023" y="4836707"/>
            <a:ext cx="945580" cy="461665"/>
          </a:xfrm>
          <a:prstGeom prst="rect">
            <a:avLst/>
          </a:prstGeom>
        </p:spPr>
        <p:txBody>
          <a:bodyPr wrap="none">
            <a:spAutoFit/>
          </a:bodyPr>
          <a:lstStyle/>
          <a:p>
            <a:r>
              <a:rPr lang="en-US" sz="2400" b="1" dirty="0">
                <a:latin typeface="Steelfish" charset="0"/>
                <a:ea typeface="Steelfish" charset="0"/>
                <a:cs typeface="Steelfish" charset="0"/>
              </a:rPr>
              <a:t>3,047,000</a:t>
            </a:r>
          </a:p>
        </p:txBody>
      </p:sp>
      <p:sp>
        <p:nvSpPr>
          <p:cNvPr id="23" name="Rectangle 22"/>
          <p:cNvSpPr/>
          <p:nvPr/>
        </p:nvSpPr>
        <p:spPr>
          <a:xfrm>
            <a:off x="4533216" y="5537617"/>
            <a:ext cx="945387" cy="461665"/>
          </a:xfrm>
          <a:prstGeom prst="rect">
            <a:avLst/>
          </a:prstGeom>
        </p:spPr>
        <p:txBody>
          <a:bodyPr wrap="none">
            <a:spAutoFit/>
          </a:bodyPr>
          <a:lstStyle/>
          <a:p>
            <a:r>
              <a:rPr lang="en-US" sz="2400" b="1" dirty="0">
                <a:latin typeface="Steelfish" charset="0"/>
                <a:ea typeface="Steelfish" charset="0"/>
                <a:cs typeface="Steelfish" charset="0"/>
              </a:rPr>
              <a:t>4,407,000</a:t>
            </a:r>
          </a:p>
        </p:txBody>
      </p:sp>
      <p:sp>
        <p:nvSpPr>
          <p:cNvPr id="24" name="Rectangle 23"/>
          <p:cNvSpPr/>
          <p:nvPr/>
        </p:nvSpPr>
        <p:spPr>
          <a:xfrm>
            <a:off x="6324443" y="4836707"/>
            <a:ext cx="930063" cy="461665"/>
          </a:xfrm>
          <a:prstGeom prst="rect">
            <a:avLst/>
          </a:prstGeom>
        </p:spPr>
        <p:txBody>
          <a:bodyPr wrap="none">
            <a:spAutoFit/>
          </a:bodyPr>
          <a:lstStyle/>
          <a:p>
            <a:r>
              <a:rPr lang="en-US" sz="2400" b="1" dirty="0">
                <a:latin typeface="Steelfish" charset="0"/>
                <a:ea typeface="Steelfish" charset="0"/>
                <a:cs typeface="Steelfish" charset="0"/>
              </a:rPr>
              <a:t>4,162,000</a:t>
            </a:r>
          </a:p>
        </p:txBody>
      </p:sp>
      <p:sp>
        <p:nvSpPr>
          <p:cNvPr id="25" name="Rectangle 24"/>
          <p:cNvSpPr/>
          <p:nvPr/>
        </p:nvSpPr>
        <p:spPr>
          <a:xfrm>
            <a:off x="6326047" y="5537617"/>
            <a:ext cx="928459" cy="461665"/>
          </a:xfrm>
          <a:prstGeom prst="rect">
            <a:avLst/>
          </a:prstGeom>
        </p:spPr>
        <p:txBody>
          <a:bodyPr wrap="none">
            <a:spAutoFit/>
          </a:bodyPr>
          <a:lstStyle/>
          <a:p>
            <a:r>
              <a:rPr lang="en-US" sz="2400" b="1" dirty="0">
                <a:latin typeface="Steelfish" charset="0"/>
                <a:ea typeface="Steelfish" charset="0"/>
                <a:cs typeface="Steelfish" charset="0"/>
              </a:rPr>
              <a:t>5,518,000</a:t>
            </a:r>
          </a:p>
        </p:txBody>
      </p:sp>
      <p:sp>
        <p:nvSpPr>
          <p:cNvPr id="26" name="Rectangle 25"/>
          <p:cNvSpPr/>
          <p:nvPr/>
        </p:nvSpPr>
        <p:spPr>
          <a:xfrm>
            <a:off x="8093983" y="4836707"/>
            <a:ext cx="970137" cy="461665"/>
          </a:xfrm>
          <a:prstGeom prst="rect">
            <a:avLst/>
          </a:prstGeom>
        </p:spPr>
        <p:txBody>
          <a:bodyPr wrap="none">
            <a:spAutoFit/>
          </a:bodyPr>
          <a:lstStyle/>
          <a:p>
            <a:r>
              <a:rPr lang="en-US" sz="2400" b="1" dirty="0">
                <a:latin typeface="Steelfish" charset="0"/>
                <a:ea typeface="Steelfish" charset="0"/>
                <a:cs typeface="Steelfish" charset="0"/>
              </a:rPr>
              <a:t>4,438,000</a:t>
            </a:r>
          </a:p>
        </p:txBody>
      </p:sp>
      <p:sp>
        <p:nvSpPr>
          <p:cNvPr id="27" name="Rectangle 26"/>
          <p:cNvSpPr/>
          <p:nvPr/>
        </p:nvSpPr>
        <p:spPr>
          <a:xfrm>
            <a:off x="8097189" y="5537617"/>
            <a:ext cx="966931" cy="461665"/>
          </a:xfrm>
          <a:prstGeom prst="rect">
            <a:avLst/>
          </a:prstGeom>
        </p:spPr>
        <p:txBody>
          <a:bodyPr wrap="none">
            <a:spAutoFit/>
          </a:bodyPr>
          <a:lstStyle/>
          <a:p>
            <a:r>
              <a:rPr lang="en-US" sz="2400" b="1" dirty="0">
                <a:latin typeface="Steelfish" charset="0"/>
                <a:ea typeface="Steelfish" charset="0"/>
                <a:cs typeface="Steelfish" charset="0"/>
              </a:rPr>
              <a:t>5,939,000</a:t>
            </a:r>
          </a:p>
        </p:txBody>
      </p:sp>
      <p:sp>
        <p:nvSpPr>
          <p:cNvPr id="28" name="Rectangle 27"/>
          <p:cNvSpPr/>
          <p:nvPr/>
        </p:nvSpPr>
        <p:spPr>
          <a:xfrm>
            <a:off x="9888327" y="4836707"/>
            <a:ext cx="899221" cy="461665"/>
          </a:xfrm>
          <a:prstGeom prst="rect">
            <a:avLst/>
          </a:prstGeom>
        </p:spPr>
        <p:txBody>
          <a:bodyPr wrap="none">
            <a:spAutoFit/>
          </a:bodyPr>
          <a:lstStyle/>
          <a:p>
            <a:r>
              <a:rPr lang="en-US" sz="2400" b="1" dirty="0">
                <a:latin typeface="Steelfish" charset="0"/>
                <a:ea typeface="Steelfish" charset="0"/>
                <a:cs typeface="Steelfish" charset="0"/>
              </a:rPr>
              <a:t>4,971,702</a:t>
            </a:r>
          </a:p>
        </p:txBody>
      </p:sp>
      <p:sp>
        <p:nvSpPr>
          <p:cNvPr id="29" name="Rectangle 28"/>
          <p:cNvSpPr/>
          <p:nvPr/>
        </p:nvSpPr>
        <p:spPr>
          <a:xfrm>
            <a:off x="9854792" y="5537617"/>
            <a:ext cx="932756" cy="461665"/>
          </a:xfrm>
          <a:prstGeom prst="rect">
            <a:avLst/>
          </a:prstGeom>
        </p:spPr>
        <p:txBody>
          <a:bodyPr wrap="none">
            <a:spAutoFit/>
          </a:bodyPr>
          <a:lstStyle/>
          <a:p>
            <a:r>
              <a:rPr lang="en-US" sz="2400" b="1" dirty="0">
                <a:latin typeface="Steelfish" charset="0"/>
                <a:ea typeface="Steelfish" charset="0"/>
                <a:cs typeface="Steelfish" charset="0"/>
              </a:rPr>
              <a:t>5,027,952</a:t>
            </a:r>
          </a:p>
        </p:txBody>
      </p:sp>
      <p:sp>
        <p:nvSpPr>
          <p:cNvPr id="30" name="Rectangle 29"/>
          <p:cNvSpPr/>
          <p:nvPr/>
        </p:nvSpPr>
        <p:spPr>
          <a:xfrm>
            <a:off x="3481099" y="3831785"/>
            <a:ext cx="377026" cy="523220"/>
          </a:xfrm>
          <a:prstGeom prst="rect">
            <a:avLst/>
          </a:prstGeom>
        </p:spPr>
        <p:txBody>
          <a:bodyPr wrap="none">
            <a:spAutoFit/>
          </a:bodyPr>
          <a:lstStyle/>
          <a:p>
            <a:r>
              <a:rPr lang="en-US" sz="2800" dirty="0">
                <a:latin typeface="Steelfish" panose="02010608020202040504" pitchFamily="2" charset="0"/>
                <a:ea typeface="Steelfish ExtraBold" charset="0"/>
                <a:cs typeface="Steelfish ExtraBold" charset="0"/>
              </a:rPr>
              <a:t>15</a:t>
            </a:r>
          </a:p>
        </p:txBody>
      </p:sp>
      <p:sp>
        <p:nvSpPr>
          <p:cNvPr id="31" name="Rectangle 30"/>
          <p:cNvSpPr/>
          <p:nvPr/>
        </p:nvSpPr>
        <p:spPr>
          <a:xfrm>
            <a:off x="5210046" y="3831785"/>
            <a:ext cx="377026" cy="523220"/>
          </a:xfrm>
          <a:prstGeom prst="rect">
            <a:avLst/>
          </a:prstGeom>
        </p:spPr>
        <p:txBody>
          <a:bodyPr wrap="none">
            <a:spAutoFit/>
          </a:bodyPr>
          <a:lstStyle/>
          <a:p>
            <a:r>
              <a:rPr lang="en-US" sz="2800" b="1" dirty="0">
                <a:latin typeface="Steelfish" panose="02010608020202040504" pitchFamily="2" charset="0"/>
                <a:ea typeface="Steelfish ExtraBold" charset="0"/>
                <a:cs typeface="Steelfish ExtraBold" charset="0"/>
              </a:rPr>
              <a:t>16</a:t>
            </a:r>
          </a:p>
        </p:txBody>
      </p:sp>
      <p:sp>
        <p:nvSpPr>
          <p:cNvPr id="32" name="Rectangle 31"/>
          <p:cNvSpPr/>
          <p:nvPr/>
        </p:nvSpPr>
        <p:spPr>
          <a:xfrm>
            <a:off x="6940597" y="3831785"/>
            <a:ext cx="362600" cy="523220"/>
          </a:xfrm>
          <a:prstGeom prst="rect">
            <a:avLst/>
          </a:prstGeom>
        </p:spPr>
        <p:txBody>
          <a:bodyPr wrap="none">
            <a:spAutoFit/>
          </a:bodyPr>
          <a:lstStyle/>
          <a:p>
            <a:r>
              <a:rPr lang="en-US" sz="2800" b="1" dirty="0">
                <a:latin typeface="Steelfish" panose="02010608020202040504" pitchFamily="2" charset="0"/>
                <a:ea typeface="Steelfish ExtraBold" charset="0"/>
                <a:cs typeface="Steelfish ExtraBold" charset="0"/>
              </a:rPr>
              <a:t>17</a:t>
            </a:r>
          </a:p>
        </p:txBody>
      </p:sp>
      <p:sp>
        <p:nvSpPr>
          <p:cNvPr id="33" name="Rectangle 32"/>
          <p:cNvSpPr/>
          <p:nvPr/>
        </p:nvSpPr>
        <p:spPr>
          <a:xfrm>
            <a:off x="8661530" y="3831785"/>
            <a:ext cx="377026" cy="523220"/>
          </a:xfrm>
          <a:prstGeom prst="rect">
            <a:avLst/>
          </a:prstGeom>
        </p:spPr>
        <p:txBody>
          <a:bodyPr wrap="none">
            <a:spAutoFit/>
          </a:bodyPr>
          <a:lstStyle/>
          <a:p>
            <a:r>
              <a:rPr lang="en-US" sz="2800" b="1" dirty="0">
                <a:latin typeface="Steelfish" panose="02010608020202040504" pitchFamily="2" charset="0"/>
                <a:ea typeface="Steelfish ExtraBold" charset="0"/>
                <a:cs typeface="Steelfish ExtraBold" charset="0"/>
              </a:rPr>
              <a:t>18</a:t>
            </a:r>
          </a:p>
        </p:txBody>
      </p:sp>
      <p:sp>
        <p:nvSpPr>
          <p:cNvPr id="34" name="Rectangle 33"/>
          <p:cNvSpPr/>
          <p:nvPr/>
        </p:nvSpPr>
        <p:spPr>
          <a:xfrm>
            <a:off x="10390477" y="3831785"/>
            <a:ext cx="377026" cy="523220"/>
          </a:xfrm>
          <a:prstGeom prst="rect">
            <a:avLst/>
          </a:prstGeom>
        </p:spPr>
        <p:txBody>
          <a:bodyPr wrap="none">
            <a:spAutoFit/>
          </a:bodyPr>
          <a:lstStyle/>
          <a:p>
            <a:r>
              <a:rPr lang="en-US" sz="2800" b="1" dirty="0">
                <a:latin typeface="Steelfish" panose="02010608020202040504" pitchFamily="2" charset="0"/>
                <a:ea typeface="Steelfish ExtraBold" charset="0"/>
                <a:cs typeface="Steelfish ExtraBold" charset="0"/>
              </a:rPr>
              <a:t>19</a:t>
            </a:r>
          </a:p>
        </p:txBody>
      </p:sp>
      <p:sp>
        <p:nvSpPr>
          <p:cNvPr id="35" name="Rectangle 34"/>
          <p:cNvSpPr/>
          <p:nvPr/>
        </p:nvSpPr>
        <p:spPr>
          <a:xfrm>
            <a:off x="2981966" y="1929324"/>
            <a:ext cx="547329" cy="830997"/>
          </a:xfrm>
          <a:prstGeom prst="rect">
            <a:avLst/>
          </a:prstGeom>
        </p:spPr>
        <p:txBody>
          <a:bodyPr wrap="none">
            <a:spAutoFit/>
          </a:bodyPr>
          <a:lstStyle/>
          <a:p>
            <a:r>
              <a:rPr lang="en-US" sz="4800" b="1" dirty="0">
                <a:latin typeface="Steelfish" charset="0"/>
                <a:ea typeface="Steelfish" charset="0"/>
                <a:cs typeface="Steelfish" charset="0"/>
              </a:rPr>
              <a:t>78</a:t>
            </a:r>
          </a:p>
        </p:txBody>
      </p:sp>
      <p:sp>
        <p:nvSpPr>
          <p:cNvPr id="36" name="Rectangle 35"/>
          <p:cNvSpPr/>
          <p:nvPr/>
        </p:nvSpPr>
        <p:spPr>
          <a:xfrm>
            <a:off x="4666520" y="1648033"/>
            <a:ext cx="708848" cy="830997"/>
          </a:xfrm>
          <a:prstGeom prst="rect">
            <a:avLst/>
          </a:prstGeom>
        </p:spPr>
        <p:txBody>
          <a:bodyPr wrap="none">
            <a:spAutoFit/>
          </a:bodyPr>
          <a:lstStyle/>
          <a:p>
            <a:r>
              <a:rPr lang="en-US" sz="4800" b="1" dirty="0">
                <a:latin typeface="Steelfish" charset="0"/>
                <a:ea typeface="Steelfish" charset="0"/>
                <a:cs typeface="Steelfish" charset="0"/>
              </a:rPr>
              <a:t>100</a:t>
            </a:r>
          </a:p>
        </p:txBody>
      </p:sp>
      <p:sp>
        <p:nvSpPr>
          <p:cNvPr id="37" name="Rectangle 36"/>
          <p:cNvSpPr/>
          <p:nvPr/>
        </p:nvSpPr>
        <p:spPr>
          <a:xfrm>
            <a:off x="8207119" y="1073897"/>
            <a:ext cx="615874" cy="830997"/>
          </a:xfrm>
          <a:prstGeom prst="rect">
            <a:avLst/>
          </a:prstGeom>
        </p:spPr>
        <p:txBody>
          <a:bodyPr wrap="none">
            <a:spAutoFit/>
          </a:bodyPr>
          <a:lstStyle/>
          <a:p>
            <a:r>
              <a:rPr lang="en-US" sz="4800" b="1" dirty="0">
                <a:latin typeface="Steelfish" charset="0"/>
                <a:ea typeface="Steelfish" charset="0"/>
                <a:cs typeface="Steelfish" charset="0"/>
              </a:rPr>
              <a:t>141</a:t>
            </a:r>
          </a:p>
        </p:txBody>
      </p:sp>
      <p:sp>
        <p:nvSpPr>
          <p:cNvPr id="38" name="Rectangle 37"/>
          <p:cNvSpPr/>
          <p:nvPr/>
        </p:nvSpPr>
        <p:spPr>
          <a:xfrm>
            <a:off x="6485255" y="1811154"/>
            <a:ext cx="574196" cy="830997"/>
          </a:xfrm>
          <a:prstGeom prst="rect">
            <a:avLst/>
          </a:prstGeom>
        </p:spPr>
        <p:txBody>
          <a:bodyPr wrap="none">
            <a:spAutoFit/>
          </a:bodyPr>
          <a:lstStyle/>
          <a:p>
            <a:r>
              <a:rPr lang="en-US" sz="4800" b="1" dirty="0">
                <a:latin typeface="Steelfish" charset="0"/>
                <a:ea typeface="Steelfish" charset="0"/>
                <a:cs typeface="Steelfish" charset="0"/>
              </a:rPr>
              <a:t>85</a:t>
            </a:r>
          </a:p>
        </p:txBody>
      </p:sp>
      <p:sp>
        <p:nvSpPr>
          <p:cNvPr id="39" name="Rectangle 38"/>
          <p:cNvSpPr/>
          <p:nvPr/>
        </p:nvSpPr>
        <p:spPr>
          <a:xfrm>
            <a:off x="9931245" y="453115"/>
            <a:ext cx="1026243" cy="830997"/>
          </a:xfrm>
          <a:prstGeom prst="rect">
            <a:avLst/>
          </a:prstGeom>
        </p:spPr>
        <p:txBody>
          <a:bodyPr wrap="none">
            <a:spAutoFit/>
          </a:bodyPr>
          <a:lstStyle/>
          <a:p>
            <a:r>
              <a:rPr lang="en-US" sz="4800" b="1" dirty="0">
                <a:latin typeface="Steelfish" charset="0"/>
                <a:ea typeface="Steelfish" charset="0"/>
                <a:cs typeface="Steelfish" charset="0"/>
              </a:rPr>
              <a:t>176</a:t>
            </a:r>
          </a:p>
        </p:txBody>
      </p:sp>
    </p:spTree>
    <p:extLst>
      <p:ext uri="{BB962C8B-B14F-4D97-AF65-F5344CB8AC3E}">
        <p14:creationId xmlns:p14="http://schemas.microsoft.com/office/powerpoint/2010/main" val="337028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01857984"/>
              </p:ext>
            </p:extLst>
          </p:nvPr>
        </p:nvGraphicFramePr>
        <p:xfrm>
          <a:off x="1937084" y="997840"/>
          <a:ext cx="7808494" cy="5594524"/>
        </p:xfrm>
        <a:graphic>
          <a:graphicData uri="http://schemas.openxmlformats.org/drawingml/2006/table">
            <a:tbl>
              <a:tblPr>
                <a:tableStyleId>{5C22544A-7EE6-4342-B048-85BDC9FD1C3A}</a:tableStyleId>
              </a:tblPr>
              <a:tblGrid>
                <a:gridCol w="2161067">
                  <a:extLst>
                    <a:ext uri="{9D8B030D-6E8A-4147-A177-3AD203B41FA5}">
                      <a16:colId xmlns:a16="http://schemas.microsoft.com/office/drawing/2014/main" val="24260996"/>
                    </a:ext>
                  </a:extLst>
                </a:gridCol>
                <a:gridCol w="1647664">
                  <a:extLst>
                    <a:ext uri="{9D8B030D-6E8A-4147-A177-3AD203B41FA5}">
                      <a16:colId xmlns:a16="http://schemas.microsoft.com/office/drawing/2014/main" val="579817055"/>
                    </a:ext>
                  </a:extLst>
                </a:gridCol>
                <a:gridCol w="1993107">
                  <a:extLst>
                    <a:ext uri="{9D8B030D-6E8A-4147-A177-3AD203B41FA5}">
                      <a16:colId xmlns:a16="http://schemas.microsoft.com/office/drawing/2014/main" val="852251202"/>
                    </a:ext>
                  </a:extLst>
                </a:gridCol>
                <a:gridCol w="2006656">
                  <a:extLst>
                    <a:ext uri="{9D8B030D-6E8A-4147-A177-3AD203B41FA5}">
                      <a16:colId xmlns:a16="http://schemas.microsoft.com/office/drawing/2014/main" val="1148966893"/>
                    </a:ext>
                  </a:extLst>
                </a:gridCol>
              </a:tblGrid>
              <a:tr h="741336">
                <a:tc rowSpan="3">
                  <a:txBody>
                    <a:bodyPr/>
                    <a:lstStyle/>
                    <a:p>
                      <a:pPr algn="ctr" fontAlgn="ctr"/>
                      <a:r>
                        <a:rPr lang="en-US" sz="2000" u="none" strike="noStrike" dirty="0">
                          <a:effectLst/>
                        </a:rPr>
                        <a:t>Semester</a:t>
                      </a:r>
                      <a:endParaRPr lang="en-US" sz="2000" b="0" i="0" u="none" strike="noStrike" dirty="0">
                        <a:solidFill>
                          <a:srgbClr val="000000"/>
                        </a:solidFill>
                        <a:effectLst/>
                        <a:latin typeface="Calibri" panose="020F0502020204030204" pitchFamily="34" charset="0"/>
                      </a:endParaRPr>
                    </a:p>
                  </a:txBody>
                  <a:tcPr marL="6449" marR="6449" marT="6449" marB="0" anchor="ctr"/>
                </a:tc>
                <a:tc rowSpan="3">
                  <a:txBody>
                    <a:bodyPr/>
                    <a:lstStyle/>
                    <a:p>
                      <a:pPr algn="ctr" fontAlgn="ctr"/>
                      <a:r>
                        <a:rPr lang="en-US" sz="2000" u="none" strike="noStrike" dirty="0">
                          <a:effectLst/>
                        </a:rPr>
                        <a:t>Students enrolled in classes in Korea</a:t>
                      </a:r>
                      <a:endParaRPr lang="en-US" sz="2000" b="0" i="0" u="none" strike="noStrike" dirty="0">
                        <a:solidFill>
                          <a:srgbClr val="000000"/>
                        </a:solidFill>
                        <a:effectLst/>
                        <a:latin typeface="Calibri" panose="020F0502020204030204" pitchFamily="34" charset="0"/>
                      </a:endParaRPr>
                    </a:p>
                  </a:txBody>
                  <a:tcPr marL="6449" marR="6449" marT="6449" marB="0" anchor="ctr"/>
                </a:tc>
                <a:tc rowSpan="3">
                  <a:txBody>
                    <a:bodyPr/>
                    <a:lstStyle/>
                    <a:p>
                      <a:pPr algn="ctr" fontAlgn="ctr"/>
                      <a:r>
                        <a:rPr lang="en-US" sz="2000" u="none" strike="noStrike" dirty="0">
                          <a:effectLst/>
                        </a:rPr>
                        <a:t>UAC students studying at the Salt Lake City Campus</a:t>
                      </a:r>
                      <a:endParaRPr lang="en-US" sz="2000" b="0" i="0" u="none" strike="noStrike" dirty="0">
                        <a:solidFill>
                          <a:srgbClr val="000000"/>
                        </a:solidFill>
                        <a:effectLst/>
                        <a:latin typeface="Calibri" panose="020F0502020204030204" pitchFamily="34" charset="0"/>
                      </a:endParaRPr>
                    </a:p>
                  </a:txBody>
                  <a:tcPr marL="6449" marR="6449" marT="6449" marB="0" anchor="ctr"/>
                </a:tc>
                <a:tc>
                  <a:txBody>
                    <a:bodyPr/>
                    <a:lstStyle/>
                    <a:p>
                      <a:pPr algn="ctr" fontAlgn="ctr"/>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449" marR="6449" marT="6449" marB="0" anchor="ctr"/>
                </a:tc>
                <a:extLst>
                  <a:ext uri="{0D108BD9-81ED-4DB2-BD59-A6C34878D82A}">
                    <a16:rowId xmlns:a16="http://schemas.microsoft.com/office/drawing/2014/main" val="806912327"/>
                  </a:ext>
                </a:extLst>
              </a:tr>
              <a:tr h="3753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u="none" strike="noStrike" dirty="0">
                          <a:effectLst/>
                        </a:rPr>
                        <a:t>Total Students</a:t>
                      </a:r>
                      <a:endParaRPr lang="en-US" sz="2000" b="0" i="0" u="none" strike="noStrike" dirty="0">
                        <a:solidFill>
                          <a:srgbClr val="000000"/>
                        </a:solidFill>
                        <a:effectLst/>
                        <a:latin typeface="Calibri" panose="020F0502020204030204" pitchFamily="34" charset="0"/>
                      </a:endParaRPr>
                    </a:p>
                  </a:txBody>
                  <a:tcPr marL="6449" marR="6449" marT="6449" marB="0" anchor="ctr"/>
                </a:tc>
                <a:extLst>
                  <a:ext uri="{0D108BD9-81ED-4DB2-BD59-A6C34878D82A}">
                    <a16:rowId xmlns:a16="http://schemas.microsoft.com/office/drawing/2014/main" val="1573721236"/>
                  </a:ext>
                </a:extLst>
              </a:tr>
              <a:tr h="28081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6449" marR="6449" marT="6449" marB="0" anchor="ctr"/>
                </a:tc>
                <a:extLst>
                  <a:ext uri="{0D108BD9-81ED-4DB2-BD59-A6C34878D82A}">
                    <a16:rowId xmlns:a16="http://schemas.microsoft.com/office/drawing/2014/main" val="692275598"/>
                  </a:ext>
                </a:extLst>
              </a:tr>
              <a:tr h="384745">
                <a:tc>
                  <a:txBody>
                    <a:bodyPr/>
                    <a:lstStyle/>
                    <a:p>
                      <a:pPr algn="l" fontAlgn="ctr"/>
                      <a:r>
                        <a:rPr lang="en-US" sz="2000" u="none" strike="noStrike" dirty="0">
                          <a:effectLst/>
                          <a:latin typeface="+mn-lt"/>
                        </a:rPr>
                        <a:t>Fall 2014</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13</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 </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13</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2347094998"/>
                  </a:ext>
                </a:extLst>
              </a:tr>
              <a:tr h="280810">
                <a:tc>
                  <a:txBody>
                    <a:bodyPr/>
                    <a:lstStyle/>
                    <a:p>
                      <a:pPr algn="l" fontAlgn="ctr"/>
                      <a:r>
                        <a:rPr lang="en-US" sz="2000" u="none" strike="noStrike" dirty="0">
                          <a:effectLst/>
                          <a:latin typeface="+mn-lt"/>
                        </a:rPr>
                        <a:t>Spring 2015</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77</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 </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77</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2718016108"/>
                  </a:ext>
                </a:extLst>
              </a:tr>
              <a:tr h="384745">
                <a:tc>
                  <a:txBody>
                    <a:bodyPr/>
                    <a:lstStyle/>
                    <a:p>
                      <a:pPr algn="l" fontAlgn="ctr"/>
                      <a:r>
                        <a:rPr lang="en-US" sz="2000" u="none" strike="noStrike" dirty="0">
                          <a:effectLst/>
                          <a:latin typeface="+mn-lt"/>
                        </a:rPr>
                        <a:t>Fall 2015</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112</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 </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112</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1590611871"/>
                  </a:ext>
                </a:extLst>
              </a:tr>
              <a:tr h="280810">
                <a:tc>
                  <a:txBody>
                    <a:bodyPr/>
                    <a:lstStyle/>
                    <a:p>
                      <a:pPr algn="l" fontAlgn="ctr"/>
                      <a:r>
                        <a:rPr lang="en-US" sz="2000" u="none" strike="noStrike" dirty="0">
                          <a:effectLst/>
                          <a:latin typeface="+mn-lt"/>
                        </a:rPr>
                        <a:t>Spring 2016</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162</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 </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162</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166702705"/>
                  </a:ext>
                </a:extLst>
              </a:tr>
              <a:tr h="384745">
                <a:tc>
                  <a:txBody>
                    <a:bodyPr/>
                    <a:lstStyle/>
                    <a:p>
                      <a:pPr algn="l" fontAlgn="ctr"/>
                      <a:r>
                        <a:rPr lang="en-US" sz="2000" u="none" strike="noStrike" dirty="0">
                          <a:effectLst/>
                          <a:latin typeface="+mn-lt"/>
                        </a:rPr>
                        <a:t>Fall 2016</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194</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4</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198</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1369881840"/>
                  </a:ext>
                </a:extLst>
              </a:tr>
              <a:tr h="280810">
                <a:tc>
                  <a:txBody>
                    <a:bodyPr/>
                    <a:lstStyle/>
                    <a:p>
                      <a:pPr algn="l" fontAlgn="ctr"/>
                      <a:r>
                        <a:rPr lang="en-US" sz="2000" u="none" strike="noStrike" dirty="0">
                          <a:effectLst/>
                          <a:latin typeface="+mn-lt"/>
                        </a:rPr>
                        <a:t>Spring 2017</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194</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25</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219</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346989418"/>
                  </a:ext>
                </a:extLst>
              </a:tr>
              <a:tr h="384745">
                <a:tc>
                  <a:txBody>
                    <a:bodyPr/>
                    <a:lstStyle/>
                    <a:p>
                      <a:pPr algn="l" fontAlgn="ctr"/>
                      <a:r>
                        <a:rPr lang="en-US" sz="2000" u="none" strike="noStrike" dirty="0">
                          <a:effectLst/>
                          <a:latin typeface="+mn-lt"/>
                        </a:rPr>
                        <a:t>Fall 2017</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192</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26</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218</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1449561204"/>
                  </a:ext>
                </a:extLst>
              </a:tr>
              <a:tr h="280810">
                <a:tc>
                  <a:txBody>
                    <a:bodyPr/>
                    <a:lstStyle/>
                    <a:p>
                      <a:pPr algn="l" fontAlgn="ctr"/>
                      <a:r>
                        <a:rPr lang="en-US" sz="2000" u="none" strike="noStrike" dirty="0">
                          <a:effectLst/>
                          <a:latin typeface="+mn-lt"/>
                        </a:rPr>
                        <a:t>Spring 2018</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232</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43</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275</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786629837"/>
                  </a:ext>
                </a:extLst>
              </a:tr>
              <a:tr h="384745">
                <a:tc>
                  <a:txBody>
                    <a:bodyPr/>
                    <a:lstStyle/>
                    <a:p>
                      <a:pPr algn="l" fontAlgn="ctr"/>
                      <a:r>
                        <a:rPr lang="en-US" sz="2000" u="none" strike="noStrike" dirty="0">
                          <a:effectLst/>
                          <a:latin typeface="+mn-lt"/>
                        </a:rPr>
                        <a:t>Fall 2018</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268</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43</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311</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387163931"/>
                  </a:ext>
                </a:extLst>
              </a:tr>
              <a:tr h="280810">
                <a:tc>
                  <a:txBody>
                    <a:bodyPr/>
                    <a:lstStyle/>
                    <a:p>
                      <a:pPr algn="l" fontAlgn="ctr"/>
                      <a:r>
                        <a:rPr lang="en-US" sz="2000" u="none" strike="noStrike" dirty="0">
                          <a:effectLst/>
                          <a:latin typeface="+mn-lt"/>
                        </a:rPr>
                        <a:t>Spring 2019</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340</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64</a:t>
                      </a:r>
                      <a:endParaRPr lang="en-US" sz="2000" b="0" i="0" u="none" strike="noStrike" dirty="0">
                        <a:solidFill>
                          <a:srgbClr val="000000"/>
                        </a:solidFill>
                        <a:effectLst/>
                        <a:latin typeface="+mn-lt"/>
                      </a:endParaRPr>
                    </a:p>
                  </a:txBody>
                  <a:tcPr marL="6449" marR="6449" marT="6449" marB="0" anchor="ctr"/>
                </a:tc>
                <a:tc>
                  <a:txBody>
                    <a:bodyPr/>
                    <a:lstStyle/>
                    <a:p>
                      <a:pPr algn="ctr" fontAlgn="ctr"/>
                      <a:r>
                        <a:rPr lang="en-US" sz="2000" u="none" strike="noStrike" dirty="0">
                          <a:effectLst/>
                          <a:latin typeface="+mn-lt"/>
                        </a:rPr>
                        <a:t>404</a:t>
                      </a:r>
                      <a:endParaRPr lang="en-US" sz="2000" b="0" i="0" u="none" strike="noStrike" dirty="0">
                        <a:solidFill>
                          <a:srgbClr val="000000"/>
                        </a:solidFill>
                        <a:effectLst/>
                        <a:latin typeface="+mn-lt"/>
                      </a:endParaRPr>
                    </a:p>
                  </a:txBody>
                  <a:tcPr marL="6449" marR="6449" marT="6449" marB="0" anchor="ctr">
                    <a:solidFill>
                      <a:schemeClr val="accent1">
                        <a:lumMod val="60000"/>
                        <a:lumOff val="40000"/>
                      </a:schemeClr>
                    </a:solidFill>
                  </a:tcPr>
                </a:tc>
                <a:extLst>
                  <a:ext uri="{0D108BD9-81ED-4DB2-BD59-A6C34878D82A}">
                    <a16:rowId xmlns:a16="http://schemas.microsoft.com/office/drawing/2014/main" val="597554879"/>
                  </a:ext>
                </a:extLst>
              </a:tr>
              <a:tr h="311063">
                <a:tc>
                  <a:txBody>
                    <a:bodyPr/>
                    <a:lstStyle/>
                    <a:p>
                      <a:pPr algn="l" fontAlgn="ctr"/>
                      <a:r>
                        <a:rPr lang="en-US" sz="2000" b="0" i="0" u="none" strike="noStrike" dirty="0">
                          <a:solidFill>
                            <a:srgbClr val="000000"/>
                          </a:solidFill>
                          <a:effectLst/>
                          <a:latin typeface="+mn-lt"/>
                        </a:rPr>
                        <a:t>Fall 2019</a:t>
                      </a:r>
                    </a:p>
                  </a:txBody>
                  <a:tcPr marL="6449" marR="6449" marT="6449" marB="0" anchor="ctr"/>
                </a:tc>
                <a:tc>
                  <a:txBody>
                    <a:bodyPr/>
                    <a:lstStyle/>
                    <a:p>
                      <a:pPr algn="ctr" fontAlgn="ctr"/>
                      <a:r>
                        <a:rPr lang="en-US" sz="2000" b="0" i="0" u="none" strike="noStrike" dirty="0">
                          <a:solidFill>
                            <a:srgbClr val="000000"/>
                          </a:solidFill>
                          <a:effectLst/>
                          <a:latin typeface="+mn-lt"/>
                        </a:rPr>
                        <a:t>348</a:t>
                      </a:r>
                    </a:p>
                  </a:txBody>
                  <a:tcPr marL="6449" marR="6449" marT="6449" marB="0" anchor="ctr"/>
                </a:tc>
                <a:tc>
                  <a:txBody>
                    <a:bodyPr/>
                    <a:lstStyle/>
                    <a:p>
                      <a:pPr algn="ctr" fontAlgn="ctr"/>
                      <a:r>
                        <a:rPr lang="en-US" sz="2000" b="0" i="0" u="none" strike="noStrike" dirty="0">
                          <a:solidFill>
                            <a:srgbClr val="000000"/>
                          </a:solidFill>
                          <a:effectLst/>
                          <a:latin typeface="+mn-lt"/>
                        </a:rPr>
                        <a:t>55</a:t>
                      </a:r>
                    </a:p>
                  </a:txBody>
                  <a:tcPr marL="6449" marR="6449" marT="6449" marB="0" anchor="ctr"/>
                </a:tc>
                <a:tc>
                  <a:txBody>
                    <a:bodyPr/>
                    <a:lstStyle/>
                    <a:p>
                      <a:pPr algn="ctr" fontAlgn="ctr"/>
                      <a:r>
                        <a:rPr lang="en-US" sz="2000" b="0" i="0" u="none" strike="noStrike" dirty="0">
                          <a:solidFill>
                            <a:srgbClr val="000000"/>
                          </a:solidFill>
                          <a:effectLst/>
                          <a:latin typeface="+mn-lt"/>
                        </a:rPr>
                        <a:t>403</a:t>
                      </a:r>
                    </a:p>
                  </a:txBody>
                  <a:tcPr marL="6449" marR="6449" marT="6449" marB="0" anchor="ctr">
                    <a:solidFill>
                      <a:schemeClr val="accent1">
                        <a:lumMod val="60000"/>
                        <a:lumOff val="40000"/>
                      </a:schemeClr>
                    </a:solidFill>
                  </a:tcPr>
                </a:tc>
                <a:extLst>
                  <a:ext uri="{0D108BD9-81ED-4DB2-BD59-A6C34878D82A}">
                    <a16:rowId xmlns:a16="http://schemas.microsoft.com/office/drawing/2014/main" val="3350057799"/>
                  </a:ext>
                </a:extLst>
              </a:tr>
              <a:tr h="375360">
                <a:tc gridSpan="3">
                  <a:txBody>
                    <a:bodyPr/>
                    <a:lstStyle/>
                    <a:p>
                      <a:pPr algn="l" fontAlgn="ctr"/>
                      <a:r>
                        <a:rPr lang="en-US" sz="1400" b="0" i="0" u="none" strike="noStrike" dirty="0">
                          <a:solidFill>
                            <a:srgbClr val="000000"/>
                          </a:solidFill>
                          <a:effectLst/>
                          <a:latin typeface="Calibri" panose="020F0502020204030204" pitchFamily="34" charset="0"/>
                        </a:rPr>
                        <a:t>Does not include students on approved LOA</a:t>
                      </a:r>
                    </a:p>
                  </a:txBody>
                  <a:tcPr marL="6449" marR="6449" marT="6449" marB="0" anchor="ctr"/>
                </a:tc>
                <a:tc hMerge="1">
                  <a:txBody>
                    <a:bodyPr/>
                    <a:lstStyle/>
                    <a:p>
                      <a:endParaRPr lang="en-US"/>
                    </a:p>
                  </a:txBody>
                  <a:tcPr/>
                </a:tc>
                <a:tc hMerge="1">
                  <a:txBody>
                    <a:bodyPr/>
                    <a:lstStyle/>
                    <a:p>
                      <a:endParaRPr lang="en-US"/>
                    </a:p>
                  </a:txBody>
                  <a:tcPr/>
                </a:tc>
                <a:tc>
                  <a:txBody>
                    <a:bodyPr/>
                    <a:lstStyle/>
                    <a:p>
                      <a:pPr algn="l" fontAlgn="ctr"/>
                      <a:endParaRPr lang="en-US" sz="1400" b="1" i="0" u="none" strike="noStrike" dirty="0">
                        <a:solidFill>
                          <a:srgbClr val="000000"/>
                        </a:solidFill>
                        <a:effectLst/>
                        <a:latin typeface="Calibri" panose="020F0502020204030204" pitchFamily="34" charset="0"/>
                      </a:endParaRPr>
                    </a:p>
                  </a:txBody>
                  <a:tcPr marL="6449" marR="6449" marT="6449" marB="0" anchor="ctr"/>
                </a:tc>
                <a:extLst>
                  <a:ext uri="{0D108BD9-81ED-4DB2-BD59-A6C34878D82A}">
                    <a16:rowId xmlns:a16="http://schemas.microsoft.com/office/drawing/2014/main" val="2460840252"/>
                  </a:ext>
                </a:extLst>
              </a:tr>
            </a:tbl>
          </a:graphicData>
        </a:graphic>
      </p:graphicFrame>
      <p:sp>
        <p:nvSpPr>
          <p:cNvPr id="3" name="TextBox 2"/>
          <p:cNvSpPr txBox="1"/>
          <p:nvPr/>
        </p:nvSpPr>
        <p:spPr>
          <a:xfrm>
            <a:off x="0" y="114575"/>
            <a:ext cx="11347534"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Student Growth at the Utah Asia Campus</a:t>
            </a:r>
          </a:p>
        </p:txBody>
      </p:sp>
    </p:spTree>
    <p:extLst>
      <p:ext uri="{BB962C8B-B14F-4D97-AF65-F5344CB8AC3E}">
        <p14:creationId xmlns:p14="http://schemas.microsoft.com/office/powerpoint/2010/main" val="4048252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AB29501-1B10-4DC6-860D-DD127B12BEDD}"/>
              </a:ext>
            </a:extLst>
          </p:cNvPr>
          <p:cNvSpPr>
            <a:spLocks noGrp="1"/>
          </p:cNvSpPr>
          <p:nvPr>
            <p:ph type="title"/>
          </p:nvPr>
        </p:nvSpPr>
        <p:spPr>
          <a:xfrm>
            <a:off x="196515" y="228600"/>
            <a:ext cx="8153400" cy="762000"/>
          </a:xfrm>
        </p:spPr>
        <p:txBody>
          <a:bodyPr>
            <a:noAutofit/>
          </a:bodyPr>
          <a:lstStyle/>
          <a:p>
            <a:pPr algn="ctr"/>
            <a:r>
              <a:rPr lang="en-US" altLang="en-US" sz="5400" b="1" dirty="0">
                <a:latin typeface="Arial" panose="020B0604020202020204" pitchFamily="34" charset="0"/>
                <a:cs typeface="Arial" panose="020B0604020202020204" pitchFamily="34" charset="0"/>
              </a:rPr>
              <a:t>ACADEMIC SUCCESS</a:t>
            </a:r>
          </a:p>
        </p:txBody>
      </p:sp>
      <p:sp>
        <p:nvSpPr>
          <p:cNvPr id="9219" name="Content Placeholder 2">
            <a:extLst>
              <a:ext uri="{FF2B5EF4-FFF2-40B4-BE49-F238E27FC236}">
                <a16:creationId xmlns:a16="http://schemas.microsoft.com/office/drawing/2014/main" id="{3694FE69-CA13-40E7-930D-686D0C5F7F33}"/>
              </a:ext>
            </a:extLst>
          </p:cNvPr>
          <p:cNvSpPr>
            <a:spLocks noGrp="1"/>
          </p:cNvSpPr>
          <p:nvPr>
            <p:ph idx="1"/>
          </p:nvPr>
        </p:nvSpPr>
        <p:spPr>
          <a:xfrm>
            <a:off x="0" y="1323472"/>
            <a:ext cx="11899232" cy="4876800"/>
          </a:xfrm>
        </p:spPr>
        <p:txBody>
          <a:bodyPr>
            <a:noAutofit/>
          </a:bodyPr>
          <a:lstStyle/>
          <a:p>
            <a:pPr lvl="1">
              <a:lnSpc>
                <a:spcPct val="150000"/>
              </a:lnSpc>
            </a:pPr>
            <a:r>
              <a:rPr lang="en-US" altLang="en-US" sz="2800" dirty="0">
                <a:latin typeface="Arial" panose="020B0604020202020204" pitchFamily="34" charset="0"/>
                <a:cs typeface="Arial" panose="020B0604020202020204" pitchFamily="34" charset="0"/>
              </a:rPr>
              <a:t>Fall 2016 (N = 3):  		Average GPA:  3.92   	Range:  3.77 - 4.0</a:t>
            </a:r>
          </a:p>
          <a:p>
            <a:pPr lvl="1">
              <a:lnSpc>
                <a:spcPct val="150000"/>
              </a:lnSpc>
            </a:pPr>
            <a:r>
              <a:rPr lang="en-US" altLang="en-US" sz="2800" dirty="0">
                <a:latin typeface="Arial" panose="020B0604020202020204" pitchFamily="34" charset="0"/>
                <a:cs typeface="Arial" panose="020B0604020202020204" pitchFamily="34" charset="0"/>
              </a:rPr>
              <a:t>Spring 2017 (N = 22):  	Average GPA:  3.67    	Range: 2.41 - 4.	</a:t>
            </a:r>
          </a:p>
          <a:p>
            <a:pPr lvl="1">
              <a:lnSpc>
                <a:spcPct val="150000"/>
              </a:lnSpc>
            </a:pPr>
            <a:r>
              <a:rPr lang="en-US" altLang="en-US" sz="2800" dirty="0">
                <a:latin typeface="Arial" panose="020B0604020202020204" pitchFamily="34" charset="0"/>
                <a:cs typeface="Arial" panose="020B0604020202020204" pitchFamily="34" charset="0"/>
              </a:rPr>
              <a:t>Summer 2017 (N = 24): 	Average GPA: 3.68   	Range:  2.67 – 4.0</a:t>
            </a:r>
          </a:p>
          <a:p>
            <a:pPr lvl="1">
              <a:lnSpc>
                <a:spcPct val="150000"/>
              </a:lnSpc>
            </a:pPr>
            <a:r>
              <a:rPr lang="en-US" altLang="en-US" sz="2800" dirty="0">
                <a:latin typeface="Arial" panose="020B0604020202020204" pitchFamily="34" charset="0"/>
                <a:cs typeface="Arial" panose="020B0604020202020204" pitchFamily="34" charset="0"/>
              </a:rPr>
              <a:t>Fall 2017 (N = 23):  	Average GPA:  3.53     Range:   2.56 – 4.0</a:t>
            </a:r>
          </a:p>
          <a:p>
            <a:pPr lvl="1">
              <a:lnSpc>
                <a:spcPct val="150000"/>
              </a:lnSpc>
            </a:pPr>
            <a:r>
              <a:rPr lang="en-US" altLang="en-US" sz="2800" dirty="0">
                <a:latin typeface="Arial" panose="020B0604020202020204" pitchFamily="34" charset="0"/>
                <a:cs typeface="Arial" panose="020B0604020202020204" pitchFamily="34" charset="0"/>
              </a:rPr>
              <a:t>Spring 2018 (N = 40):  	Average GPA:  3.51    	Range: .23 – 4.0 </a:t>
            </a:r>
          </a:p>
          <a:p>
            <a:pPr lvl="1">
              <a:lnSpc>
                <a:spcPct val="150000"/>
              </a:lnSpc>
            </a:pPr>
            <a:r>
              <a:rPr lang="en-US" altLang="en-US" sz="2800" dirty="0">
                <a:latin typeface="Arial" panose="020B0604020202020204" pitchFamily="34" charset="0"/>
                <a:cs typeface="Arial" panose="020B0604020202020204" pitchFamily="34" charset="0"/>
              </a:rPr>
              <a:t>Summer 2018 (N=40): 	Average GPA: 3.59     	Range:  2.45 – 4.0</a:t>
            </a:r>
          </a:p>
          <a:p>
            <a:pPr lvl="1">
              <a:lnSpc>
                <a:spcPct val="150000"/>
              </a:lnSpc>
            </a:pPr>
            <a:r>
              <a:rPr lang="en-US" altLang="en-US" sz="2800" dirty="0">
                <a:latin typeface="Arial" panose="020B0604020202020204" pitchFamily="34" charset="0"/>
                <a:cs typeface="Arial" panose="020B0604020202020204" pitchFamily="34" charset="0"/>
              </a:rPr>
              <a:t> Fall 2018 (N = 35):  	Average GPA:  3.54     Range: 1.96 – 4.0	</a:t>
            </a:r>
          </a:p>
          <a:p>
            <a:pPr lvl="1">
              <a:lnSpc>
                <a:spcPct val="150000"/>
              </a:lnSpc>
            </a:pPr>
            <a:r>
              <a:rPr lang="en-US" altLang="en-US" sz="2800" dirty="0">
                <a:latin typeface="Arial" panose="020B0604020202020204" pitchFamily="34" charset="0"/>
                <a:cs typeface="Arial" panose="020B0604020202020204" pitchFamily="34" charset="0"/>
              </a:rPr>
              <a:t>Spring 2019 (N = 61):  Average GPA:  3.62    Range: 2.7 – 4.0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2837</TotalTime>
  <Words>487</Words>
  <Application>Microsoft Office PowerPoint</Application>
  <PresentationFormat>Widescreen</PresentationFormat>
  <Paragraphs>158</Paragraphs>
  <Slides>14</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MS PGothic</vt:lpstr>
      <vt:lpstr>Arial</vt:lpstr>
      <vt:lpstr>Calibri</vt:lpstr>
      <vt:lpstr>Calibri Light</vt:lpstr>
      <vt:lpstr>Century Gothic</vt:lpstr>
      <vt:lpstr>Century Gothic</vt:lpstr>
      <vt:lpstr>Steelfish</vt:lpstr>
      <vt:lpstr>Steelfish ExtraBold</vt:lpstr>
      <vt:lpstr>Steelfish Rg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 SUCCESS</vt:lpstr>
      <vt:lpstr>PowerPoint Presentation</vt:lpstr>
      <vt:lpstr>PowerPoint Presentation</vt:lpstr>
      <vt:lpstr>PowerPoint Presentation</vt:lpstr>
      <vt:lpstr>GRADUATING STUDENTS!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Chris Ireland</cp:lastModifiedBy>
  <cp:revision>160</cp:revision>
  <cp:lastPrinted>2020-01-09T16:38:04Z</cp:lastPrinted>
  <dcterms:created xsi:type="dcterms:W3CDTF">2019-07-02T19:02:16Z</dcterms:created>
  <dcterms:modified xsi:type="dcterms:W3CDTF">2020-02-26T22:29:44Z</dcterms:modified>
</cp:coreProperties>
</file>