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9" r:id="rId2"/>
    <p:sldId id="267" r:id="rId3"/>
    <p:sldId id="269" r:id="rId4"/>
    <p:sldId id="257" r:id="rId5"/>
    <p:sldId id="258" r:id="rId6"/>
    <p:sldId id="280" r:id="rId7"/>
    <p:sldId id="291" r:id="rId8"/>
    <p:sldId id="292" r:id="rId9"/>
    <p:sldId id="293" r:id="rId10"/>
    <p:sldId id="294" r:id="rId11"/>
    <p:sldId id="295" r:id="rId12"/>
    <p:sldId id="286" r:id="rId13"/>
    <p:sldId id="273" r:id="rId14"/>
    <p:sldId id="275" r:id="rId15"/>
    <p:sldId id="282" r:id="rId16"/>
    <p:sldId id="290" r:id="rId17"/>
    <p:sldId id="296" r:id="rId18"/>
    <p:sldId id="279" r:id="rId19"/>
    <p:sldId id="278"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922" autoAdjust="0"/>
    <p:restoredTop sz="86429" autoAdjust="0"/>
  </p:normalViewPr>
  <p:slideViewPr>
    <p:cSldViewPr snapToGrid="0">
      <p:cViewPr varScale="1">
        <p:scale>
          <a:sx n="82" d="100"/>
          <a:sy n="82" d="100"/>
        </p:scale>
        <p:origin x="328"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3C895-3897-464C-97B2-C575B9686C02}" type="datetimeFigureOut">
              <a:rPr lang="en-US" smtClean="0"/>
              <a:t>8/26/19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3D2AC-822B-4258-9E5E-8D1676F2CA6A}" type="slidenum">
              <a:rPr lang="en-US" smtClean="0"/>
              <a:t>‹#›</a:t>
            </a:fld>
            <a:endParaRPr lang="en-US"/>
          </a:p>
        </p:txBody>
      </p:sp>
    </p:spTree>
    <p:extLst>
      <p:ext uri="{BB962C8B-B14F-4D97-AF65-F5344CB8AC3E}">
        <p14:creationId xmlns:p14="http://schemas.microsoft.com/office/powerpoint/2010/main" val="174544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ofubus.quick-rides.com/?dt=156572112618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1</a:t>
            </a:fld>
            <a:endParaRPr lang="en-US"/>
          </a:p>
        </p:txBody>
      </p:sp>
    </p:spTree>
    <p:extLst>
      <p:ext uri="{BB962C8B-B14F-4D97-AF65-F5344CB8AC3E}">
        <p14:creationId xmlns:p14="http://schemas.microsoft.com/office/powerpoint/2010/main" val="412804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 Terry Fritz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Jamie Justice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Suzanne </a:t>
            </a:r>
            <a:r>
              <a:rPr lang="en-US" dirty="0" err="1"/>
              <a:t>Willliams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HRE: Jimmy and </a:t>
            </a:r>
            <a:r>
              <a:rPr lang="en-US" dirty="0" err="1"/>
              <a:t>Kolay</a:t>
            </a:r>
            <a:r>
              <a:rPr lang="en-US" dirty="0"/>
              <a:t> Carver</a:t>
            </a:r>
          </a:p>
          <a:p>
            <a:endParaRPr lang="en-US" dirty="0"/>
          </a:p>
          <a:p>
            <a:r>
              <a:rPr lang="en-US" dirty="0"/>
              <a:t>ODOS: Tevita </a:t>
            </a:r>
            <a:r>
              <a:rPr lang="en-US" dirty="0" err="1"/>
              <a:t>Hola</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10</a:t>
            </a:fld>
            <a:endParaRPr lang="en-US"/>
          </a:p>
        </p:txBody>
      </p:sp>
    </p:spTree>
    <p:extLst>
      <p:ext uri="{BB962C8B-B14F-4D97-AF65-F5344CB8AC3E}">
        <p14:creationId xmlns:p14="http://schemas.microsoft.com/office/powerpoint/2010/main" val="271249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 Terry Fritz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Jamie Justice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Suzanne </a:t>
            </a:r>
            <a:r>
              <a:rPr lang="en-US" dirty="0" err="1"/>
              <a:t>Willliams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HRE: Jimmy and </a:t>
            </a:r>
            <a:r>
              <a:rPr lang="en-US" dirty="0" err="1"/>
              <a:t>Kolay</a:t>
            </a:r>
            <a:r>
              <a:rPr lang="en-US" dirty="0"/>
              <a:t> Carver</a:t>
            </a:r>
          </a:p>
          <a:p>
            <a:endParaRPr lang="en-US" dirty="0"/>
          </a:p>
          <a:p>
            <a:r>
              <a:rPr lang="en-US" dirty="0"/>
              <a:t>ODOS: Tevita </a:t>
            </a:r>
            <a:r>
              <a:rPr lang="en-US" dirty="0" err="1"/>
              <a:t>Hola</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11</a:t>
            </a:fld>
            <a:endParaRPr lang="en-US"/>
          </a:p>
        </p:txBody>
      </p:sp>
    </p:spTree>
    <p:extLst>
      <p:ext uri="{BB962C8B-B14F-4D97-AF65-F5344CB8AC3E}">
        <p14:creationId xmlns:p14="http://schemas.microsoft.com/office/powerpoint/2010/main" val="57125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revised policies to better protect our campus community, particularly our students living on campus. There have been significant changes to the Overnight Guest Policy, including pre-registration for overnight visitors and maximum stays of no more than 10 nights a semester.</a:t>
            </a:r>
          </a:p>
        </p:txBody>
      </p:sp>
      <p:sp>
        <p:nvSpPr>
          <p:cNvPr id="4" name="Slide Number Placeholder 3"/>
          <p:cNvSpPr>
            <a:spLocks noGrp="1"/>
          </p:cNvSpPr>
          <p:nvPr>
            <p:ph type="sldNum" sz="quarter" idx="5"/>
          </p:nvPr>
        </p:nvSpPr>
        <p:spPr/>
        <p:txBody>
          <a:bodyPr/>
          <a:lstStyle/>
          <a:p>
            <a:fld id="{71B3D2AC-822B-4258-9E5E-8D1676F2CA6A}" type="slidenum">
              <a:rPr lang="en-US" smtClean="0"/>
              <a:t>12</a:t>
            </a:fld>
            <a:endParaRPr lang="en-US"/>
          </a:p>
        </p:txBody>
      </p:sp>
    </p:spTree>
    <p:extLst>
      <p:ext uri="{BB962C8B-B14F-4D97-AF65-F5344CB8AC3E}">
        <p14:creationId xmlns:p14="http://schemas.microsoft.com/office/powerpoint/2010/main" val="1755891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OEO/AA, HRE and </a:t>
            </a:r>
            <a:r>
              <a:rPr lang="en-US" dirty="0" err="1"/>
              <a:t>SafeU</a:t>
            </a:r>
            <a:r>
              <a:rPr lang="en-US" dirty="0"/>
              <a:t>, every student who moved into campus housing last week received a large magnet listing campus safety resources.</a:t>
            </a:r>
          </a:p>
        </p:txBody>
      </p:sp>
      <p:sp>
        <p:nvSpPr>
          <p:cNvPr id="4" name="Slide Number Placeholder 3"/>
          <p:cNvSpPr>
            <a:spLocks noGrp="1"/>
          </p:cNvSpPr>
          <p:nvPr>
            <p:ph type="sldNum" sz="quarter" idx="5"/>
          </p:nvPr>
        </p:nvSpPr>
        <p:spPr/>
        <p:txBody>
          <a:bodyPr/>
          <a:lstStyle/>
          <a:p>
            <a:fld id="{71B3D2AC-822B-4258-9E5E-8D1676F2CA6A}" type="slidenum">
              <a:rPr lang="en-US" smtClean="0"/>
              <a:t>13</a:t>
            </a:fld>
            <a:endParaRPr lang="en-US"/>
          </a:p>
        </p:txBody>
      </p:sp>
    </p:spTree>
    <p:extLst>
      <p:ext uri="{BB962C8B-B14F-4D97-AF65-F5344CB8AC3E}">
        <p14:creationId xmlns:p14="http://schemas.microsoft.com/office/powerpoint/2010/main" val="123881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fall, the campus safety awareness campaign is focused on trainings available across campus for students, for faculty and staff, and our community. Please help make sure everyone you know is aware of </a:t>
            </a:r>
            <a:r>
              <a:rPr lang="en-US" dirty="0" err="1"/>
              <a:t>safeu.Utah.edu</a:t>
            </a:r>
            <a:r>
              <a:rPr lang="en-US" dirty="0"/>
              <a:t> and what’s available there.</a:t>
            </a:r>
          </a:p>
        </p:txBody>
      </p:sp>
      <p:sp>
        <p:nvSpPr>
          <p:cNvPr id="4" name="Slide Number Placeholder 3"/>
          <p:cNvSpPr>
            <a:spLocks noGrp="1"/>
          </p:cNvSpPr>
          <p:nvPr>
            <p:ph type="sldNum" sz="quarter" idx="5"/>
          </p:nvPr>
        </p:nvSpPr>
        <p:spPr/>
        <p:txBody>
          <a:bodyPr/>
          <a:lstStyle/>
          <a:p>
            <a:fld id="{71B3D2AC-822B-4258-9E5E-8D1676F2CA6A}" type="slidenum">
              <a:rPr lang="en-US" smtClean="0"/>
              <a:t>14</a:t>
            </a:fld>
            <a:endParaRPr lang="en-US"/>
          </a:p>
        </p:txBody>
      </p:sp>
    </p:spTree>
    <p:extLst>
      <p:ext uri="{BB962C8B-B14F-4D97-AF65-F5344CB8AC3E}">
        <p14:creationId xmlns:p14="http://schemas.microsoft.com/office/powerpoint/2010/main" val="3664041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received broad media coverage of the announcement of the new recommendations made by the Campus Safety Task Force, which included hiring a new chief safety officer — an emerging trend at universities across the country. The U is the first to create such a position in Utah; the chief safety officer will oversee all safety efforts on campus.</a:t>
            </a:r>
          </a:p>
          <a:p>
            <a:endParaRPr lang="en-US" dirty="0"/>
          </a:p>
          <a:p>
            <a:r>
              <a:rPr lang="en-US" dirty="0"/>
              <a:t>Other changes include parking, evening class consolidation, new personnel—about $1 million in investment by the U this year.</a:t>
            </a:r>
          </a:p>
          <a:p>
            <a:endParaRPr lang="en-US" dirty="0"/>
          </a:p>
          <a:p>
            <a:r>
              <a:rPr lang="en-US" dirty="0"/>
              <a:t>Other entities are also making changes. Health Sciences will spend $4 million over several years to add security officers in every building. HRE also is investing about $1 million to improve safety in older housing buildings.</a:t>
            </a:r>
          </a:p>
        </p:txBody>
      </p:sp>
      <p:sp>
        <p:nvSpPr>
          <p:cNvPr id="4" name="Slide Number Placeholder 3"/>
          <p:cNvSpPr>
            <a:spLocks noGrp="1"/>
          </p:cNvSpPr>
          <p:nvPr>
            <p:ph type="sldNum" sz="quarter" idx="5"/>
          </p:nvPr>
        </p:nvSpPr>
        <p:spPr/>
        <p:txBody>
          <a:bodyPr/>
          <a:lstStyle/>
          <a:p>
            <a:fld id="{71B3D2AC-822B-4258-9E5E-8D1676F2CA6A}" type="slidenum">
              <a:rPr lang="en-US" smtClean="0"/>
              <a:t>15</a:t>
            </a:fld>
            <a:endParaRPr lang="en-US"/>
          </a:p>
        </p:txBody>
      </p:sp>
    </p:spTree>
    <p:extLst>
      <p:ext uri="{BB962C8B-B14F-4D97-AF65-F5344CB8AC3E}">
        <p14:creationId xmlns:p14="http://schemas.microsoft.com/office/powerpoint/2010/main" val="5436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Representatives of the One Love Foundation visited campus at the start of the semester to provide healthy relationship training to three athletic teams (soccer, football, field and track) and ASUU. Our partnership is ongoing.</a:t>
            </a:r>
          </a:p>
        </p:txBody>
      </p:sp>
      <p:sp>
        <p:nvSpPr>
          <p:cNvPr id="4" name="Slide Number Placeholder 3"/>
          <p:cNvSpPr>
            <a:spLocks noGrp="1"/>
          </p:cNvSpPr>
          <p:nvPr>
            <p:ph type="sldNum" sz="quarter" idx="5"/>
          </p:nvPr>
        </p:nvSpPr>
        <p:spPr/>
        <p:txBody>
          <a:bodyPr/>
          <a:lstStyle/>
          <a:p>
            <a:fld id="{71B3D2AC-822B-4258-9E5E-8D1676F2CA6A}" type="slidenum">
              <a:rPr lang="en-US" smtClean="0"/>
              <a:t>16</a:t>
            </a:fld>
            <a:endParaRPr lang="en-US"/>
          </a:p>
        </p:txBody>
      </p:sp>
    </p:spTree>
    <p:extLst>
      <p:ext uri="{BB962C8B-B14F-4D97-AF65-F5344CB8AC3E}">
        <p14:creationId xmlns:p14="http://schemas.microsoft.com/office/powerpoint/2010/main" val="3526990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launched a new initiative, with seed funding, to advance  research on how to prevent violence against women with more than 30 faculty members from across campus participating.</a:t>
            </a:r>
          </a:p>
        </p:txBody>
      </p:sp>
      <p:sp>
        <p:nvSpPr>
          <p:cNvPr id="4" name="Slide Number Placeholder 3"/>
          <p:cNvSpPr>
            <a:spLocks noGrp="1"/>
          </p:cNvSpPr>
          <p:nvPr>
            <p:ph type="sldNum" sz="quarter" idx="5"/>
          </p:nvPr>
        </p:nvSpPr>
        <p:spPr/>
        <p:txBody>
          <a:bodyPr/>
          <a:lstStyle/>
          <a:p>
            <a:fld id="{71B3D2AC-822B-4258-9E5E-8D1676F2CA6A}" type="slidenum">
              <a:rPr lang="en-US" smtClean="0"/>
              <a:t>17</a:t>
            </a:fld>
            <a:endParaRPr lang="en-US"/>
          </a:p>
        </p:txBody>
      </p:sp>
    </p:spTree>
    <p:extLst>
      <p:ext uri="{BB962C8B-B14F-4D97-AF65-F5344CB8AC3E}">
        <p14:creationId xmlns:p14="http://schemas.microsoft.com/office/powerpoint/2010/main" val="10214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will be </a:t>
            </a:r>
            <a:r>
              <a:rPr lang="en-US" dirty="0" err="1"/>
              <a:t>SafeU</a:t>
            </a:r>
            <a:r>
              <a:rPr lang="en-US" dirty="0"/>
              <a:t> Month and we are inviting all campus community members to engage in trainings, activities, etc. </a:t>
            </a:r>
          </a:p>
        </p:txBody>
      </p:sp>
      <p:sp>
        <p:nvSpPr>
          <p:cNvPr id="4" name="Slide Number Placeholder 3"/>
          <p:cNvSpPr>
            <a:spLocks noGrp="1"/>
          </p:cNvSpPr>
          <p:nvPr>
            <p:ph type="sldNum" sz="quarter" idx="5"/>
          </p:nvPr>
        </p:nvSpPr>
        <p:spPr/>
        <p:txBody>
          <a:bodyPr/>
          <a:lstStyle/>
          <a:p>
            <a:fld id="{71B3D2AC-822B-4258-9E5E-8D1676F2CA6A}" type="slidenum">
              <a:rPr lang="en-US" smtClean="0"/>
              <a:t>18</a:t>
            </a:fld>
            <a:endParaRPr lang="en-US"/>
          </a:p>
        </p:txBody>
      </p:sp>
    </p:spTree>
    <p:extLst>
      <p:ext uri="{BB962C8B-B14F-4D97-AF65-F5344CB8AC3E}">
        <p14:creationId xmlns:p14="http://schemas.microsoft.com/office/powerpoint/2010/main" val="311455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call to action:</a:t>
            </a:r>
          </a:p>
          <a:p>
            <a:endParaRPr lang="en-US" dirty="0"/>
          </a:p>
          <a:p>
            <a:r>
              <a:rPr lang="en-US" dirty="0"/>
              <a:t>• Share what you know and have heard today</a:t>
            </a:r>
          </a:p>
          <a:p>
            <a:r>
              <a:rPr lang="en-US" dirty="0"/>
              <a:t>• Learn more about ways to increase safety. Bring a training to your unit.</a:t>
            </a:r>
          </a:p>
          <a:p>
            <a:r>
              <a:rPr lang="en-US" dirty="0"/>
              <a:t>• Act. Make a pact to act. </a:t>
            </a:r>
          </a:p>
        </p:txBody>
      </p:sp>
      <p:sp>
        <p:nvSpPr>
          <p:cNvPr id="4" name="Slide Number Placeholder 3"/>
          <p:cNvSpPr>
            <a:spLocks noGrp="1"/>
          </p:cNvSpPr>
          <p:nvPr>
            <p:ph type="sldNum" sz="quarter" idx="5"/>
          </p:nvPr>
        </p:nvSpPr>
        <p:spPr/>
        <p:txBody>
          <a:bodyPr/>
          <a:lstStyle/>
          <a:p>
            <a:fld id="{71B3D2AC-822B-4258-9E5E-8D1676F2CA6A}" type="slidenum">
              <a:rPr lang="en-US" smtClean="0"/>
              <a:t>19</a:t>
            </a:fld>
            <a:endParaRPr lang="en-US"/>
          </a:p>
        </p:txBody>
      </p:sp>
    </p:spTree>
    <p:extLst>
      <p:ext uri="{BB962C8B-B14F-4D97-AF65-F5344CB8AC3E}">
        <p14:creationId xmlns:p14="http://schemas.microsoft.com/office/powerpoint/2010/main" val="126675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Each year, student, staff and faculty volunteers arm themselves with flashlights and a phone to participate in the annual Walk After Dark event that helps identify and address safety and lighting concerns across campus. The event is held in September.</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B3D2AC-822B-4258-9E5E-8D1676F2CA6A}" type="slidenum">
              <a:rPr lang="en-US" smtClean="0"/>
              <a:t>2</a:t>
            </a:fld>
            <a:endParaRPr lang="en-US"/>
          </a:p>
        </p:txBody>
      </p:sp>
    </p:spTree>
    <p:extLst>
      <p:ext uri="{BB962C8B-B14F-4D97-AF65-F5344CB8AC3E}">
        <p14:creationId xmlns:p14="http://schemas.microsoft.com/office/powerpoint/2010/main" val="264458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Safeu.Utah.edu</a:t>
            </a:r>
            <a:r>
              <a:rPr lang="en-US" dirty="0"/>
              <a:t> is a comprehensive source for all </a:t>
            </a:r>
            <a:r>
              <a:rPr lang="en-US"/>
              <a:t>safety information.</a:t>
            </a:r>
          </a:p>
        </p:txBody>
      </p:sp>
      <p:sp>
        <p:nvSpPr>
          <p:cNvPr id="4" name="Slide Number Placeholder 3"/>
          <p:cNvSpPr>
            <a:spLocks noGrp="1"/>
          </p:cNvSpPr>
          <p:nvPr>
            <p:ph type="sldNum" sz="quarter" idx="5"/>
          </p:nvPr>
        </p:nvSpPr>
        <p:spPr/>
        <p:txBody>
          <a:bodyPr/>
          <a:lstStyle/>
          <a:p>
            <a:fld id="{71B3D2AC-822B-4258-9E5E-8D1676F2CA6A}" type="slidenum">
              <a:rPr lang="en-US" smtClean="0"/>
              <a:t>20</a:t>
            </a:fld>
            <a:endParaRPr lang="en-US"/>
          </a:p>
        </p:txBody>
      </p:sp>
    </p:spTree>
    <p:extLst>
      <p:ext uri="{BB962C8B-B14F-4D97-AF65-F5344CB8AC3E}">
        <p14:creationId xmlns:p14="http://schemas.microsoft.com/office/powerpoint/2010/main" val="133085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University of Utah has  invested more than $600,000 to improve outside lighting by installing energy-efficient, long-lasting LED bulbs across campus.  There are now more than 3,200 lighting fixtures on campus—including 11 lights added so far this year.</a:t>
            </a:r>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3</a:t>
            </a:fld>
            <a:endParaRPr lang="en-US"/>
          </a:p>
        </p:txBody>
      </p:sp>
    </p:spTree>
    <p:extLst>
      <p:ext uri="{BB962C8B-B14F-4D97-AF65-F5344CB8AC3E}">
        <p14:creationId xmlns:p14="http://schemas.microsoft.com/office/powerpoint/2010/main" val="88152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increased our courtesy escort service so that the average wait time is now only 7 minutes. New stickers have been placed on doors throughout campus. Please note that campus community members may request this service any time, for any reason.</a:t>
            </a:r>
          </a:p>
        </p:txBody>
      </p:sp>
      <p:sp>
        <p:nvSpPr>
          <p:cNvPr id="4" name="Slide Number Placeholder 3"/>
          <p:cNvSpPr>
            <a:spLocks noGrp="1"/>
          </p:cNvSpPr>
          <p:nvPr>
            <p:ph type="sldNum" sz="quarter" idx="5"/>
          </p:nvPr>
        </p:nvSpPr>
        <p:spPr/>
        <p:txBody>
          <a:bodyPr/>
          <a:lstStyle/>
          <a:p>
            <a:fld id="{71B3D2AC-822B-4258-9E5E-8D1676F2CA6A}" type="slidenum">
              <a:rPr lang="en-US" smtClean="0"/>
              <a:t>4</a:t>
            </a:fld>
            <a:endParaRPr lang="en-US"/>
          </a:p>
        </p:txBody>
      </p:sp>
    </p:spTree>
    <p:extLst>
      <p:ext uri="{BB962C8B-B14F-4D97-AF65-F5344CB8AC3E}">
        <p14:creationId xmlns:p14="http://schemas.microsoft.com/office/powerpoint/2010/main" val="137438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many requests from our students, we’ve added a new service: SafeRide. </a:t>
            </a:r>
            <a:r>
              <a:rPr lang="en-US" sz="1200" b="0" i="0" u="none" strike="noStrike" kern="1200" dirty="0">
                <a:solidFill>
                  <a:schemeClr val="tx1"/>
                </a:solidFill>
                <a:effectLst/>
                <a:latin typeface="+mn-lt"/>
                <a:ea typeface="+mn-ea"/>
                <a:cs typeface="+mn-cs"/>
              </a:rPr>
              <a:t>This free service is available to the university community but is especially meant to serve students on campus at night who need a ride to a parking lot, to their housing area, or to another building on campus.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Students, faculty and staff can request a SafeRide to and from any location on campus, except Research Park. Those in Research Park can request a ride though the </a:t>
            </a:r>
            <a:r>
              <a:rPr lang="en-US" sz="1200" b="0" i="0" u="sng" strike="noStrike" kern="1200" dirty="0">
                <a:solidFill>
                  <a:schemeClr val="tx1"/>
                </a:solidFill>
                <a:effectLst/>
                <a:latin typeface="+mn-lt"/>
                <a:ea typeface="+mn-ea"/>
                <a:cs typeface="+mn-cs"/>
                <a:hlinkClick r:id="rId3"/>
              </a:rPr>
              <a:t>Hospital On-Demand</a:t>
            </a:r>
            <a:r>
              <a:rPr lang="en-US" sz="1200" b="0" i="0" u="none" strike="noStrike" kern="1200" dirty="0">
                <a:solidFill>
                  <a:schemeClr val="tx1"/>
                </a:solidFill>
                <a:effectLst/>
                <a:latin typeface="+mn-lt"/>
                <a:ea typeface="+mn-ea"/>
                <a:cs typeface="+mn-cs"/>
              </a:rPr>
              <a:t> shuttle service.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SafeRide operates </a:t>
            </a:r>
            <a:r>
              <a:rPr lang="en-US" sz="1200" b="1" i="0" u="none" strike="noStrike" kern="1200" dirty="0">
                <a:solidFill>
                  <a:schemeClr val="tx1"/>
                </a:solidFill>
                <a:effectLst/>
                <a:latin typeface="+mn-lt"/>
                <a:ea typeface="+mn-ea"/>
                <a:cs typeface="+mn-cs"/>
              </a:rPr>
              <a:t>Monday – Friday from 6 p.m. – 12:30 a.m. and uses the </a:t>
            </a:r>
            <a:r>
              <a:rPr lang="en-US" sz="1200" b="1" i="0" u="none" strike="noStrike" kern="1200" dirty="0" err="1">
                <a:solidFill>
                  <a:schemeClr val="tx1"/>
                </a:solidFill>
                <a:effectLst/>
                <a:latin typeface="+mn-lt"/>
                <a:ea typeface="+mn-ea"/>
                <a:cs typeface="+mn-cs"/>
              </a:rPr>
              <a:t>TapRide</a:t>
            </a:r>
            <a:r>
              <a:rPr lang="en-US" sz="1200" b="1" i="0" u="none" strike="noStrike" kern="1200" dirty="0">
                <a:solidFill>
                  <a:schemeClr val="tx1"/>
                </a:solidFill>
                <a:effectLst/>
                <a:latin typeface="+mn-lt"/>
                <a:ea typeface="+mn-ea"/>
                <a:cs typeface="+mn-cs"/>
              </a:rPr>
              <a:t> app.</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5</a:t>
            </a:fld>
            <a:endParaRPr lang="en-US"/>
          </a:p>
        </p:txBody>
      </p:sp>
    </p:spTree>
    <p:extLst>
      <p:ext uri="{BB962C8B-B14F-4D97-AF65-F5344CB8AC3E}">
        <p14:creationId xmlns:p14="http://schemas.microsoft.com/office/powerpoint/2010/main" val="1037578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clustering evening classes in five ”neighborhoods” and aligning transportation and security patrols in these areas. The scheduling office in the registrar’s office has moved 80 classes for fall semester.</a:t>
            </a:r>
          </a:p>
          <a:p>
            <a:endParaRPr lang="en-US" dirty="0"/>
          </a:p>
          <a:p>
            <a:r>
              <a:rPr lang="en-US" dirty="0"/>
              <a:t>The neighborhoods are: Business Loop; Gardner Commons; Health Sciences; Marriott Library; and University Street.</a:t>
            </a:r>
          </a:p>
          <a:p>
            <a:endParaRPr lang="en-US" dirty="0"/>
          </a:p>
          <a:p>
            <a:r>
              <a:rPr lang="en-US" dirty="0"/>
              <a:t>Parking: By popular demand of our students, parking is available after 3 </a:t>
            </a:r>
            <a:r>
              <a:rPr lang="en-US" dirty="0" err="1"/>
              <a:t>p.m</a:t>
            </a:r>
            <a:r>
              <a:rPr lang="en-US" dirty="0"/>
              <a:t> in most A lots for any U permit holder. Those areas are shown in red on this map and more are being added.</a:t>
            </a:r>
          </a:p>
        </p:txBody>
      </p:sp>
      <p:sp>
        <p:nvSpPr>
          <p:cNvPr id="4" name="Slide Number Placeholder 3"/>
          <p:cNvSpPr>
            <a:spLocks noGrp="1"/>
          </p:cNvSpPr>
          <p:nvPr>
            <p:ph type="sldNum" sz="quarter" idx="5"/>
          </p:nvPr>
        </p:nvSpPr>
        <p:spPr/>
        <p:txBody>
          <a:bodyPr/>
          <a:lstStyle/>
          <a:p>
            <a:fld id="{71B3D2AC-822B-4258-9E5E-8D1676F2CA6A}" type="slidenum">
              <a:rPr lang="en-US" smtClean="0"/>
              <a:t>6</a:t>
            </a:fld>
            <a:endParaRPr lang="en-US"/>
          </a:p>
        </p:txBody>
      </p:sp>
    </p:spTree>
    <p:extLst>
      <p:ext uri="{BB962C8B-B14F-4D97-AF65-F5344CB8AC3E}">
        <p14:creationId xmlns:p14="http://schemas.microsoft.com/office/powerpoint/2010/main" val="211497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2017, we have added approximately 13+ employees specifically related to safety — a number that does not include all new or planned hires in police in DPS or Health Sciences.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Suzanne </a:t>
            </a:r>
            <a:r>
              <a:rPr lang="en-US" dirty="0" err="1"/>
              <a:t>Willliams</a:t>
            </a:r>
            <a:r>
              <a:rPr lang="en-US" dirty="0"/>
              <a:t>, det. Specializes in DV</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Jamie Justice, victim-survivor advocate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Lt. Terry Fritz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ODOS: Tevita </a:t>
            </a:r>
            <a:r>
              <a:rPr lang="en-US" dirty="0" err="1"/>
              <a:t>Hola</a:t>
            </a:r>
            <a:r>
              <a:rPr lang="en-US" dirty="0"/>
              <a:t>, case manager, BIT, Office of Dean of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HRE: Jimmy </a:t>
            </a:r>
            <a:r>
              <a:rPr lang="en-US" dirty="0" err="1"/>
              <a:t>Thren</a:t>
            </a:r>
            <a:r>
              <a:rPr lang="en-US" dirty="0"/>
              <a:t>, resident outreach coordinator, and </a:t>
            </a:r>
            <a:r>
              <a:rPr lang="en-US" dirty="0" err="1"/>
              <a:t>Kolay</a:t>
            </a:r>
            <a:r>
              <a:rPr lang="en-US" dirty="0"/>
              <a:t> Carver, asst. director, conduct management and resident outreach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7</a:t>
            </a:fld>
            <a:endParaRPr lang="en-US"/>
          </a:p>
        </p:txBody>
      </p:sp>
    </p:spTree>
    <p:extLst>
      <p:ext uri="{BB962C8B-B14F-4D97-AF65-F5344CB8AC3E}">
        <p14:creationId xmlns:p14="http://schemas.microsoft.com/office/powerpoint/2010/main" val="408866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 Terry Fritz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Jamie Justice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Suzanne </a:t>
            </a:r>
            <a:r>
              <a:rPr lang="en-US" dirty="0" err="1"/>
              <a:t>Willliams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HRE: Jimmy and </a:t>
            </a:r>
            <a:r>
              <a:rPr lang="en-US" dirty="0" err="1"/>
              <a:t>Kolay</a:t>
            </a:r>
            <a:r>
              <a:rPr lang="en-US" dirty="0"/>
              <a:t> Carver</a:t>
            </a:r>
          </a:p>
          <a:p>
            <a:endParaRPr lang="en-US" dirty="0"/>
          </a:p>
          <a:p>
            <a:r>
              <a:rPr lang="en-US" dirty="0"/>
              <a:t>ODOS: Tevita </a:t>
            </a:r>
            <a:r>
              <a:rPr lang="en-US" dirty="0" err="1"/>
              <a:t>Hola</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8</a:t>
            </a:fld>
            <a:endParaRPr lang="en-US"/>
          </a:p>
        </p:txBody>
      </p:sp>
    </p:spTree>
    <p:extLst>
      <p:ext uri="{BB962C8B-B14F-4D97-AF65-F5344CB8AC3E}">
        <p14:creationId xmlns:p14="http://schemas.microsoft.com/office/powerpoint/2010/main" val="363546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 Terry Fritz</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Jamie Justice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 Suzanne </a:t>
            </a:r>
            <a:r>
              <a:rPr lang="en-US" dirty="0" err="1"/>
              <a:t>Willliams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HRE: Jimmy and </a:t>
            </a:r>
            <a:r>
              <a:rPr lang="en-US" dirty="0" err="1"/>
              <a:t>Kolay</a:t>
            </a:r>
            <a:r>
              <a:rPr lang="en-US" dirty="0"/>
              <a:t> Carver</a:t>
            </a:r>
          </a:p>
          <a:p>
            <a:endParaRPr lang="en-US" dirty="0"/>
          </a:p>
          <a:p>
            <a:r>
              <a:rPr lang="en-US" dirty="0"/>
              <a:t>ODOS: Tevita </a:t>
            </a:r>
            <a:r>
              <a:rPr lang="en-US" dirty="0" err="1"/>
              <a:t>Hola</a:t>
            </a:r>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B3D2AC-822B-4258-9E5E-8D1676F2CA6A}" type="slidenum">
              <a:rPr lang="en-US" smtClean="0"/>
              <a:t>9</a:t>
            </a:fld>
            <a:endParaRPr lang="en-US"/>
          </a:p>
        </p:txBody>
      </p:sp>
    </p:spTree>
    <p:extLst>
      <p:ext uri="{BB962C8B-B14F-4D97-AF65-F5344CB8AC3E}">
        <p14:creationId xmlns:p14="http://schemas.microsoft.com/office/powerpoint/2010/main" val="204895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1ACB-2F24-4696-9BBA-D09CF10F5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1885A1-8282-4415-BF81-D502C9976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5B2402-0B33-458E-A0AD-EE06DC5A0451}"/>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C1AE2CAD-5459-4553-910D-EF1C7DE52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E9079-3089-4C75-AE53-59BE9CCFE2C8}"/>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112418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A105-D040-4DED-B706-12D7FF3374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E6C5A-0EB8-435D-867D-BE5155953D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E625B-BD59-430C-8FDF-C7860B2BE530}"/>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B976F4E0-16C7-4EB2-B9B7-CB1CC9DB6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1DB7B-AEAE-4351-B293-74ECC7B36FFB}"/>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119398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FFAC8-10CE-4B28-B1D5-D1BF60C3BA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3707F4-6D34-492B-984D-D375BC747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8EB4F-2BE4-490F-AC51-5344EF90CB62}"/>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DEE1F3F1-8D79-4D0C-8835-552579670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C820C-A50E-444D-AC59-70E8232ABD2A}"/>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247633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9399-56FD-4D03-A8E4-48D9517C3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DDA79-FF8B-44C4-A0B2-F01B0B091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EF0E1-ABA3-4AE1-9E0E-88FBFBA5F1E4}"/>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6A4D5FE2-B957-42F9-8E53-D81F6AEF9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27715-B258-44C4-8A05-037C33FEB6DB}"/>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192817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C9F4-F13A-4133-B363-10BEB7866A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E93E2C-F73A-470A-BC65-6E7856329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FE5BD9-01C0-417A-8AA5-DE91A5084D46}"/>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248F8F85-8B72-4AAF-9DC1-4119FC578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0EFCC-F561-4C77-A5BB-EE1E7B12DC24}"/>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20452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FC01-EE0C-422D-B5A5-0E2354DF9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16A692-3F26-4659-A9AC-9616E30E4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57A1E-3AF8-4F67-8275-42D6955B8C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32D0A8-D161-467D-99F2-4F6E5C51AEAD}"/>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6" name="Footer Placeholder 5">
            <a:extLst>
              <a:ext uri="{FF2B5EF4-FFF2-40B4-BE49-F238E27FC236}">
                <a16:creationId xmlns:a16="http://schemas.microsoft.com/office/drawing/2014/main" id="{A7A205AA-9673-4227-AE5D-53DA10B09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040C2-6CA0-421C-AB42-EE5DFDC490DA}"/>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2958125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18DC-5B18-4560-8D3A-5C878C15F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090FA7-F6BA-45B0-A8E4-6492804A8E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F55E46-3F21-4402-826C-D07A2B7F77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BEE2CC-27CC-493A-9AD2-5B62D529D0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1F711D-2C48-4CD7-AE6A-E7FD1932CA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5BEA5-4F6C-4F29-989E-1E86CE1BFD30}"/>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8" name="Footer Placeholder 7">
            <a:extLst>
              <a:ext uri="{FF2B5EF4-FFF2-40B4-BE49-F238E27FC236}">
                <a16:creationId xmlns:a16="http://schemas.microsoft.com/office/drawing/2014/main" id="{ADF3E5F1-8915-4265-BD5F-59B4FFBA2B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1448D-1F6C-4931-B410-961511D9DD9C}"/>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401482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D1E5-7534-481D-A568-5F2FFBAC8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5346B0-3EF3-4BB5-8C89-DB821FAA9FCE}"/>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4" name="Footer Placeholder 3">
            <a:extLst>
              <a:ext uri="{FF2B5EF4-FFF2-40B4-BE49-F238E27FC236}">
                <a16:creationId xmlns:a16="http://schemas.microsoft.com/office/drawing/2014/main" id="{750E2ABD-4927-4704-8E41-D678E9BF4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52A3E7-2CC3-4D9E-928B-8C766D1963C6}"/>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257669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99E9A-8AD7-48B5-8A65-E4177808E654}"/>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3" name="Footer Placeholder 2">
            <a:extLst>
              <a:ext uri="{FF2B5EF4-FFF2-40B4-BE49-F238E27FC236}">
                <a16:creationId xmlns:a16="http://schemas.microsoft.com/office/drawing/2014/main" id="{347FD2CF-5AC2-49C5-87FD-EA0DB137E1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A9ADE-B22D-4148-B1C3-601E5F744FBB}"/>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24315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3FE4-14E8-49D3-8082-FF7894B615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799AD2-32BF-42D6-B779-DFB492A3B6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25FA9C-65C5-4150-BB31-F44863423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FA3D8-057B-4B52-89EC-6D81F454DD89}"/>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6" name="Footer Placeholder 5">
            <a:extLst>
              <a:ext uri="{FF2B5EF4-FFF2-40B4-BE49-F238E27FC236}">
                <a16:creationId xmlns:a16="http://schemas.microsoft.com/office/drawing/2014/main" id="{90ADFCFC-68F3-4D94-8A9A-B81E0D38F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4DC6A-4F8A-4BE0-A519-A4F865A4F7B4}"/>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36483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DCEC-7A1C-44F4-A46B-87FFB1CEB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3C555-8D5A-4548-87D5-80419AF5D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7E7CF5-F2B4-49DC-9C96-61602CC80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21412-7D3C-49ED-AD85-928FF4A76E2B}"/>
              </a:ext>
            </a:extLst>
          </p:cNvPr>
          <p:cNvSpPr>
            <a:spLocks noGrp="1"/>
          </p:cNvSpPr>
          <p:nvPr>
            <p:ph type="dt" sz="half" idx="10"/>
          </p:nvPr>
        </p:nvSpPr>
        <p:spPr/>
        <p:txBody>
          <a:bodyPr/>
          <a:lstStyle/>
          <a:p>
            <a:fld id="{20EA66FA-D7A9-480D-8E7F-98E7F01D52CD}" type="datetimeFigureOut">
              <a:rPr lang="en-US" smtClean="0"/>
              <a:t>8/26/19</a:t>
            </a:fld>
            <a:endParaRPr lang="en-US"/>
          </a:p>
        </p:txBody>
      </p:sp>
      <p:sp>
        <p:nvSpPr>
          <p:cNvPr id="6" name="Footer Placeholder 5">
            <a:extLst>
              <a:ext uri="{FF2B5EF4-FFF2-40B4-BE49-F238E27FC236}">
                <a16:creationId xmlns:a16="http://schemas.microsoft.com/office/drawing/2014/main" id="{EDC60DC1-9C87-4926-AC45-907B38290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2BD76-5723-4B25-8F7B-044A8C47A824}"/>
              </a:ext>
            </a:extLst>
          </p:cNvPr>
          <p:cNvSpPr>
            <a:spLocks noGrp="1"/>
          </p:cNvSpPr>
          <p:nvPr>
            <p:ph type="sldNum" sz="quarter" idx="12"/>
          </p:nvPr>
        </p:nvSpPr>
        <p:spPr/>
        <p:txBody>
          <a:bodyPr/>
          <a:lstStyle/>
          <a:p>
            <a:fld id="{FCCEC370-9A2F-4A56-9743-31E1A926F872}" type="slidenum">
              <a:rPr lang="en-US" smtClean="0"/>
              <a:t>‹#›</a:t>
            </a:fld>
            <a:endParaRPr lang="en-US"/>
          </a:p>
        </p:txBody>
      </p:sp>
    </p:spTree>
    <p:extLst>
      <p:ext uri="{BB962C8B-B14F-4D97-AF65-F5344CB8AC3E}">
        <p14:creationId xmlns:p14="http://schemas.microsoft.com/office/powerpoint/2010/main" val="344077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B74BC-3C66-4B2A-8587-8369B9F51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1E16D7-305D-4379-A7E6-CD7FB6101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7AC15-8E2D-482C-AB8C-4B584A13F2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A66FA-D7A9-480D-8E7F-98E7F01D52CD}" type="datetimeFigureOut">
              <a:rPr lang="en-US" smtClean="0"/>
              <a:t>8/26/19</a:t>
            </a:fld>
            <a:endParaRPr lang="en-US"/>
          </a:p>
        </p:txBody>
      </p:sp>
      <p:sp>
        <p:nvSpPr>
          <p:cNvPr id="5" name="Footer Placeholder 4">
            <a:extLst>
              <a:ext uri="{FF2B5EF4-FFF2-40B4-BE49-F238E27FC236}">
                <a16:creationId xmlns:a16="http://schemas.microsoft.com/office/drawing/2014/main" id="{0880EDDA-6743-458A-98AC-64B51A90C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F58853-C250-42B9-9473-3E858FB37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EC370-9A2F-4A56-9743-31E1A926F872}" type="slidenum">
              <a:rPr lang="en-US" smtClean="0"/>
              <a:t>‹#›</a:t>
            </a:fld>
            <a:endParaRPr lang="en-US"/>
          </a:p>
        </p:txBody>
      </p:sp>
    </p:spTree>
    <p:extLst>
      <p:ext uri="{BB962C8B-B14F-4D97-AF65-F5344CB8AC3E}">
        <p14:creationId xmlns:p14="http://schemas.microsoft.com/office/powerpoint/2010/main" val="3048947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479B43-4CB1-5240-A10C-C60CF40B3A55}"/>
              </a:ext>
            </a:extLst>
          </p:cNvPr>
          <p:cNvPicPr>
            <a:picLocks noChangeAspect="1"/>
          </p:cNvPicPr>
          <p:nvPr/>
        </p:nvPicPr>
        <p:blipFill rotWithShape="1">
          <a:blip r:embed="rId3">
            <a:extLst>
              <a:ext uri="{28A0092B-C50C-407E-A947-70E740481C1C}">
                <a14:useLocalDpi xmlns:a14="http://schemas.microsoft.com/office/drawing/2010/main" val="0"/>
              </a:ext>
            </a:extLst>
          </a:blip>
          <a:srcRect t="11559" b="13146"/>
          <a:stretch/>
        </p:blipFill>
        <p:spPr>
          <a:xfrm>
            <a:off x="2021171" y="-114300"/>
            <a:ext cx="12192000" cy="6972300"/>
          </a:xfrm>
          <a:prstGeom prst="rect">
            <a:avLst/>
          </a:prstGeom>
        </p:spPr>
      </p:pic>
      <p:sp>
        <p:nvSpPr>
          <p:cNvPr id="8" name="Freeform: Shape 3">
            <a:extLst>
              <a:ext uri="{FF2B5EF4-FFF2-40B4-BE49-F238E27FC236}">
                <a16:creationId xmlns:a16="http://schemas.microsoft.com/office/drawing/2014/main" id="{9527DD08-AC79-DF46-9592-317F6C9B3ED7}"/>
              </a:ext>
            </a:extLst>
          </p:cNvPr>
          <p:cNvSpPr/>
          <p:nvPr/>
        </p:nvSpPr>
        <p:spPr>
          <a:xfrm>
            <a:off x="-946363" y="-99753"/>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08465D0-1EB4-3E4A-94EE-C54E0109E6D9}"/>
              </a:ext>
            </a:extLst>
          </p:cNvPr>
          <p:cNvSpPr txBox="1"/>
          <p:nvPr/>
        </p:nvSpPr>
        <p:spPr>
          <a:xfrm>
            <a:off x="582515" y="944785"/>
            <a:ext cx="3877056" cy="1815882"/>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Safety is </a:t>
            </a:r>
          </a:p>
          <a:p>
            <a:r>
              <a:rPr lang="en-US" sz="4400" dirty="0">
                <a:solidFill>
                  <a:schemeClr val="bg1"/>
                </a:solidFill>
                <a:latin typeface="Century Gothic" panose="020B0502020202020204" pitchFamily="34" charset="0"/>
              </a:rPr>
              <a:t>a Culture</a:t>
            </a:r>
          </a:p>
          <a:p>
            <a:r>
              <a:rPr lang="en-US" sz="2400" dirty="0">
                <a:solidFill>
                  <a:schemeClr val="bg1"/>
                </a:solidFill>
                <a:latin typeface="Century Gothic" panose="020B0502020202020204" pitchFamily="34" charset="0"/>
              </a:rPr>
              <a:t>Fall 2019</a:t>
            </a:r>
          </a:p>
        </p:txBody>
      </p:sp>
      <p:pic>
        <p:nvPicPr>
          <p:cNvPr id="10" name="Graphic 9">
            <a:extLst>
              <a:ext uri="{FF2B5EF4-FFF2-40B4-BE49-F238E27FC236}">
                <a16:creationId xmlns:a16="http://schemas.microsoft.com/office/drawing/2014/main" id="{1B1829B4-7E76-1C4F-9FFC-D8238C8554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246909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032F4-7813-F84A-BCFC-FDCAC2ACA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378" y="-133004"/>
            <a:ext cx="10491301" cy="7155412"/>
          </a:xfrm>
          <a:prstGeom prst="rect">
            <a:avLst/>
          </a:prstGeom>
        </p:spPr>
      </p:pic>
      <p:sp>
        <p:nvSpPr>
          <p:cNvPr id="10" name="Freeform: Shape 3">
            <a:extLst>
              <a:ext uri="{FF2B5EF4-FFF2-40B4-BE49-F238E27FC236}">
                <a16:creationId xmlns:a16="http://schemas.microsoft.com/office/drawing/2014/main" id="{5E0790CA-07FE-E449-B8A2-9D0ADB6388C4}"/>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7" name="TextBox 6">
            <a:extLst>
              <a:ext uri="{FF2B5EF4-FFF2-40B4-BE49-F238E27FC236}">
                <a16:creationId xmlns:a16="http://schemas.microsoft.com/office/drawing/2014/main" id="{5D5AE604-9A35-374A-9F0E-8800E341FC16}"/>
              </a:ext>
            </a:extLst>
          </p:cNvPr>
          <p:cNvSpPr txBox="1"/>
          <p:nvPr/>
        </p:nvSpPr>
        <p:spPr>
          <a:xfrm>
            <a:off x="414552" y="8289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New Staff</a:t>
            </a:r>
          </a:p>
        </p:txBody>
      </p:sp>
      <p:sp>
        <p:nvSpPr>
          <p:cNvPr id="2" name="TextBox 1">
            <a:extLst>
              <a:ext uri="{FF2B5EF4-FFF2-40B4-BE49-F238E27FC236}">
                <a16:creationId xmlns:a16="http://schemas.microsoft.com/office/drawing/2014/main" id="{5E6F17AF-ADEB-D54E-B7D0-8901DD9F33A1}"/>
              </a:ext>
            </a:extLst>
          </p:cNvPr>
          <p:cNvSpPr txBox="1"/>
          <p:nvPr/>
        </p:nvSpPr>
        <p:spPr>
          <a:xfrm>
            <a:off x="7981197" y="2270304"/>
            <a:ext cx="4491079"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Tevita </a:t>
            </a:r>
            <a:r>
              <a:rPr lang="en-US" sz="2800" b="1" dirty="0" err="1">
                <a:solidFill>
                  <a:schemeClr val="bg1"/>
                </a:solidFill>
                <a:latin typeface="Century Gothic" panose="020B0502020202020204" pitchFamily="34" charset="0"/>
              </a:rPr>
              <a:t>Hola</a:t>
            </a:r>
            <a:r>
              <a:rPr lang="en-US" sz="2800" b="1" dirty="0">
                <a:solidFill>
                  <a:schemeClr val="bg1"/>
                </a:solidFill>
                <a:latin typeface="Century Gothic" panose="020B0502020202020204" pitchFamily="34" charset="0"/>
              </a:rPr>
              <a:t>,</a:t>
            </a:r>
          </a:p>
          <a:p>
            <a:r>
              <a:rPr lang="en-US" sz="2800" b="1" dirty="0">
                <a:solidFill>
                  <a:schemeClr val="bg1"/>
                </a:solidFill>
                <a:latin typeface="Century Gothic" panose="020B0502020202020204" pitchFamily="34" charset="0"/>
              </a:rPr>
              <a:t>BIT case manager,</a:t>
            </a:r>
          </a:p>
          <a:p>
            <a:r>
              <a:rPr lang="en-US" sz="2800" b="1" dirty="0">
                <a:solidFill>
                  <a:schemeClr val="bg1"/>
                </a:solidFill>
                <a:latin typeface="Century Gothic" panose="020B0502020202020204" pitchFamily="34" charset="0"/>
              </a:rPr>
              <a:t>Dean of Students office</a:t>
            </a:r>
          </a:p>
        </p:txBody>
      </p:sp>
    </p:spTree>
    <p:extLst>
      <p:ext uri="{BB962C8B-B14F-4D97-AF65-F5344CB8AC3E}">
        <p14:creationId xmlns:p14="http://schemas.microsoft.com/office/powerpoint/2010/main" val="388367739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C326C-16FD-DE4D-A2AD-2C76613BAE8D}"/>
              </a:ext>
            </a:extLst>
          </p:cNvPr>
          <p:cNvPicPr>
            <a:picLocks noChangeAspect="1"/>
          </p:cNvPicPr>
          <p:nvPr/>
        </p:nvPicPr>
        <p:blipFill rotWithShape="1">
          <a:blip r:embed="rId3">
            <a:extLst>
              <a:ext uri="{28A0092B-C50C-407E-A947-70E740481C1C}">
                <a14:useLocalDpi xmlns:a14="http://schemas.microsoft.com/office/drawing/2010/main" val="0"/>
              </a:ext>
            </a:extLst>
          </a:blip>
          <a:srcRect t="2378" b="21515"/>
          <a:stretch/>
        </p:blipFill>
        <p:spPr>
          <a:xfrm>
            <a:off x="1905000" y="-113420"/>
            <a:ext cx="11326009" cy="7104423"/>
          </a:xfrm>
          <a:prstGeom prst="rect">
            <a:avLst/>
          </a:prstGeom>
        </p:spPr>
      </p:pic>
      <p:sp>
        <p:nvSpPr>
          <p:cNvPr id="10" name="Freeform: Shape 3">
            <a:extLst>
              <a:ext uri="{FF2B5EF4-FFF2-40B4-BE49-F238E27FC236}">
                <a16:creationId xmlns:a16="http://schemas.microsoft.com/office/drawing/2014/main" id="{5E0790CA-07FE-E449-B8A2-9D0ADB6388C4}"/>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7" name="TextBox 6">
            <a:extLst>
              <a:ext uri="{FF2B5EF4-FFF2-40B4-BE49-F238E27FC236}">
                <a16:creationId xmlns:a16="http://schemas.microsoft.com/office/drawing/2014/main" id="{5D5AE604-9A35-374A-9F0E-8800E341FC16}"/>
              </a:ext>
            </a:extLst>
          </p:cNvPr>
          <p:cNvSpPr txBox="1"/>
          <p:nvPr/>
        </p:nvSpPr>
        <p:spPr>
          <a:xfrm>
            <a:off x="414552" y="8289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New Staff</a:t>
            </a:r>
          </a:p>
        </p:txBody>
      </p:sp>
      <p:sp>
        <p:nvSpPr>
          <p:cNvPr id="6" name="TextBox 5">
            <a:extLst>
              <a:ext uri="{FF2B5EF4-FFF2-40B4-BE49-F238E27FC236}">
                <a16:creationId xmlns:a16="http://schemas.microsoft.com/office/drawing/2014/main" id="{69C2D59C-A165-4742-AD88-5A1A8E99492C}"/>
              </a:ext>
            </a:extLst>
          </p:cNvPr>
          <p:cNvSpPr txBox="1"/>
          <p:nvPr/>
        </p:nvSpPr>
        <p:spPr>
          <a:xfrm>
            <a:off x="3274392" y="5157124"/>
            <a:ext cx="9247808"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Jimmy </a:t>
            </a:r>
            <a:r>
              <a:rPr lang="en-US" sz="2800" b="1" dirty="0" err="1">
                <a:solidFill>
                  <a:schemeClr val="bg1"/>
                </a:solidFill>
                <a:latin typeface="Century Gothic" panose="020B0502020202020204" pitchFamily="34" charset="0"/>
              </a:rPr>
              <a:t>Thren</a:t>
            </a:r>
            <a:r>
              <a:rPr lang="en-US" sz="2800" b="1" dirty="0">
                <a:solidFill>
                  <a:schemeClr val="bg1"/>
                </a:solidFill>
                <a:latin typeface="Century Gothic" panose="020B0502020202020204" pitchFamily="34" charset="0"/>
              </a:rPr>
              <a:t>, resident outreach coordinator, and </a:t>
            </a:r>
            <a:r>
              <a:rPr lang="en-US" sz="2800" b="1" dirty="0" err="1">
                <a:solidFill>
                  <a:schemeClr val="bg1"/>
                </a:solidFill>
                <a:latin typeface="Century Gothic" panose="020B0502020202020204" pitchFamily="34" charset="0"/>
              </a:rPr>
              <a:t>Kolay</a:t>
            </a:r>
            <a:r>
              <a:rPr lang="en-US" sz="2800" b="1" dirty="0">
                <a:solidFill>
                  <a:schemeClr val="bg1"/>
                </a:solidFill>
                <a:latin typeface="Century Gothic" panose="020B0502020202020204" pitchFamily="34" charset="0"/>
              </a:rPr>
              <a:t> Carver, asst. dir. conduct management and resident outreach</a:t>
            </a:r>
          </a:p>
        </p:txBody>
      </p:sp>
    </p:spTree>
    <p:extLst>
      <p:ext uri="{BB962C8B-B14F-4D97-AF65-F5344CB8AC3E}">
        <p14:creationId xmlns:p14="http://schemas.microsoft.com/office/powerpoint/2010/main" val="40471003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A789E-CD01-A24A-8A85-6DE9E9D6C868}"/>
              </a:ext>
            </a:extLst>
          </p:cNvPr>
          <p:cNvPicPr>
            <a:picLocks noChangeAspect="1"/>
          </p:cNvPicPr>
          <p:nvPr/>
        </p:nvPicPr>
        <p:blipFill rotWithShape="1">
          <a:blip r:embed="rId3">
            <a:extLst>
              <a:ext uri="{28A0092B-C50C-407E-A947-70E740481C1C}">
                <a14:useLocalDpi xmlns:a14="http://schemas.microsoft.com/office/drawing/2010/main" val="0"/>
              </a:ext>
            </a:extLst>
          </a:blip>
          <a:srcRect l="4082" t="5448" r="3821" b="6276"/>
          <a:stretch/>
        </p:blipFill>
        <p:spPr>
          <a:xfrm>
            <a:off x="4604008" y="1279395"/>
            <a:ext cx="7019584" cy="4759039"/>
          </a:xfrm>
          <a:prstGeom prst="rect">
            <a:avLst/>
          </a:prstGeom>
        </p:spPr>
      </p:pic>
      <p:sp>
        <p:nvSpPr>
          <p:cNvPr id="7" name="Freeform: Shape 3">
            <a:extLst>
              <a:ext uri="{FF2B5EF4-FFF2-40B4-BE49-F238E27FC236}">
                <a16:creationId xmlns:a16="http://schemas.microsoft.com/office/drawing/2014/main" id="{54F9326D-726A-C74B-80CE-961D72562C59}"/>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6D22948-7CA9-7A40-B5BE-7CBE0D0FBEFB}"/>
              </a:ext>
            </a:extLst>
          </p:cNvPr>
          <p:cNvSpPr txBox="1"/>
          <p:nvPr/>
        </p:nvSpPr>
        <p:spPr>
          <a:xfrm>
            <a:off x="262153" y="676561"/>
            <a:ext cx="3224760"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Housing Safety</a:t>
            </a:r>
          </a:p>
        </p:txBody>
      </p:sp>
      <p:pic>
        <p:nvPicPr>
          <p:cNvPr id="10" name="Graphic 9">
            <a:extLst>
              <a:ext uri="{FF2B5EF4-FFF2-40B4-BE49-F238E27FC236}">
                <a16:creationId xmlns:a16="http://schemas.microsoft.com/office/drawing/2014/main" id="{5BC5ECF6-86F7-5F48-8B74-56C984F0E4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25060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F70EEA-EB81-2349-9B1B-80FF57771ADE}"/>
              </a:ext>
            </a:extLst>
          </p:cNvPr>
          <p:cNvPicPr>
            <a:picLocks noChangeAspect="1"/>
          </p:cNvPicPr>
          <p:nvPr/>
        </p:nvPicPr>
        <p:blipFill rotWithShape="1">
          <a:blip r:embed="rId3">
            <a:extLst>
              <a:ext uri="{28A0092B-C50C-407E-A947-70E740481C1C}">
                <a14:useLocalDpi xmlns:a14="http://schemas.microsoft.com/office/drawing/2010/main" val="0"/>
              </a:ext>
            </a:extLst>
          </a:blip>
          <a:srcRect l="5172" r="6690"/>
          <a:stretch/>
        </p:blipFill>
        <p:spPr>
          <a:xfrm>
            <a:off x="4943856" y="1675710"/>
            <a:ext cx="6272784" cy="4078281"/>
          </a:xfrm>
          <a:prstGeom prst="rect">
            <a:avLst/>
          </a:prstGeom>
        </p:spPr>
      </p:pic>
      <p:sp>
        <p:nvSpPr>
          <p:cNvPr id="8" name="TextBox 7">
            <a:extLst>
              <a:ext uri="{FF2B5EF4-FFF2-40B4-BE49-F238E27FC236}">
                <a16:creationId xmlns:a16="http://schemas.microsoft.com/office/drawing/2014/main" id="{C81E18AD-E7CE-4031-94BD-CD15364CB281}"/>
              </a:ext>
            </a:extLst>
          </p:cNvPr>
          <p:cNvSpPr txBox="1"/>
          <p:nvPr/>
        </p:nvSpPr>
        <p:spPr>
          <a:xfrm>
            <a:off x="154129" y="337852"/>
            <a:ext cx="4934590" cy="923330"/>
          </a:xfrm>
          <a:prstGeom prst="rect">
            <a:avLst/>
          </a:prstGeom>
          <a:noFill/>
        </p:spPr>
        <p:txBody>
          <a:bodyPr wrap="square" rtlCol="0">
            <a:spAutoFit/>
          </a:bodyPr>
          <a:lstStyle/>
          <a:p>
            <a:r>
              <a:rPr lang="en-US" sz="5400" dirty="0">
                <a:solidFill>
                  <a:schemeClr val="bg1"/>
                </a:solidFill>
                <a:latin typeface="Avenir Next Heavy" panose="020B0903020202020204" pitchFamily="34" charset="0"/>
              </a:rPr>
              <a:t>New staff</a:t>
            </a:r>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5" name="Freeform: Shape 3">
            <a:extLst>
              <a:ext uri="{FF2B5EF4-FFF2-40B4-BE49-F238E27FC236}">
                <a16:creationId xmlns:a16="http://schemas.microsoft.com/office/drawing/2014/main" id="{963624A8-391A-DC49-AE50-5901A04194E6}"/>
              </a:ext>
            </a:extLst>
          </p:cNvPr>
          <p:cNvSpPr/>
          <p:nvPr/>
        </p:nvSpPr>
        <p:spPr>
          <a:xfrm>
            <a:off x="-793963" y="-76676"/>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549B2B9-FD4A-9F4F-BC98-BAD4410F113F}"/>
              </a:ext>
            </a:extLst>
          </p:cNvPr>
          <p:cNvSpPr txBox="1"/>
          <p:nvPr/>
        </p:nvSpPr>
        <p:spPr>
          <a:xfrm>
            <a:off x="414553" y="828961"/>
            <a:ext cx="3224760"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Housing Safety</a:t>
            </a:r>
          </a:p>
        </p:txBody>
      </p:sp>
      <p:pic>
        <p:nvPicPr>
          <p:cNvPr id="7" name="Graphic 6">
            <a:extLst>
              <a:ext uri="{FF2B5EF4-FFF2-40B4-BE49-F238E27FC236}">
                <a16:creationId xmlns:a16="http://schemas.microsoft.com/office/drawing/2014/main" id="{BF8D3002-37DE-9848-835B-88B419A7D2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502" y="6190834"/>
            <a:ext cx="538826" cy="503685"/>
          </a:xfrm>
          <a:prstGeom prst="rect">
            <a:avLst/>
          </a:prstGeom>
        </p:spPr>
      </p:pic>
    </p:spTree>
    <p:extLst>
      <p:ext uri="{BB962C8B-B14F-4D97-AF65-F5344CB8AC3E}">
        <p14:creationId xmlns:p14="http://schemas.microsoft.com/office/powerpoint/2010/main" val="361480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1E18AD-E7CE-4031-94BD-CD15364CB281}"/>
              </a:ext>
            </a:extLst>
          </p:cNvPr>
          <p:cNvSpPr txBox="1"/>
          <p:nvPr/>
        </p:nvSpPr>
        <p:spPr>
          <a:xfrm>
            <a:off x="154129" y="337852"/>
            <a:ext cx="4934590" cy="1754326"/>
          </a:xfrm>
          <a:prstGeom prst="rect">
            <a:avLst/>
          </a:prstGeom>
          <a:noFill/>
        </p:spPr>
        <p:txBody>
          <a:bodyPr wrap="square" rtlCol="0">
            <a:spAutoFit/>
          </a:bodyPr>
          <a:lstStyle/>
          <a:p>
            <a:r>
              <a:rPr lang="en-US" sz="5400" dirty="0">
                <a:solidFill>
                  <a:schemeClr val="bg1"/>
                </a:solidFill>
                <a:latin typeface="Avenir Next Heavy" panose="020B0903020202020204" pitchFamily="34" charset="0"/>
              </a:rPr>
              <a:t>Awareness Campaign</a:t>
            </a:r>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102" y="6038434"/>
            <a:ext cx="538826" cy="50368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2E6EDA72-AB66-5747-8FEB-2A8691ED398F}"/>
              </a:ext>
            </a:extLst>
          </p:cNvPr>
          <p:cNvPicPr>
            <a:picLocks noChangeAspect="1"/>
          </p:cNvPicPr>
          <p:nvPr/>
        </p:nvPicPr>
        <p:blipFill rotWithShape="1">
          <a:blip r:embed="rId5">
            <a:extLst>
              <a:ext uri="{28A0092B-C50C-407E-A947-70E740481C1C}">
                <a14:useLocalDpi xmlns:a14="http://schemas.microsoft.com/office/drawing/2010/main" val="0"/>
              </a:ext>
            </a:extLst>
          </a:blip>
          <a:srcRect t="54222" r="53669"/>
          <a:stretch/>
        </p:blipFill>
        <p:spPr>
          <a:xfrm>
            <a:off x="5106744" y="1570828"/>
            <a:ext cx="5945041" cy="4467606"/>
          </a:xfrm>
          <a:prstGeom prst="rect">
            <a:avLst/>
          </a:prstGeom>
        </p:spPr>
      </p:pic>
      <p:sp>
        <p:nvSpPr>
          <p:cNvPr id="9" name="Freeform: Shape 3">
            <a:extLst>
              <a:ext uri="{FF2B5EF4-FFF2-40B4-BE49-F238E27FC236}">
                <a16:creationId xmlns:a16="http://schemas.microsoft.com/office/drawing/2014/main" id="{2B1C0B1E-512D-E044-AACE-4A0361E52307}"/>
              </a:ext>
            </a:extLst>
          </p:cNvPr>
          <p:cNvSpPr/>
          <p:nvPr/>
        </p:nvSpPr>
        <p:spPr>
          <a:xfrm>
            <a:off x="-793963" y="-76676"/>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1A58C44-1E8D-5A45-BB4D-0E144E61F519}"/>
              </a:ext>
            </a:extLst>
          </p:cNvPr>
          <p:cNvSpPr txBox="1"/>
          <p:nvPr/>
        </p:nvSpPr>
        <p:spPr>
          <a:xfrm>
            <a:off x="414553" y="828961"/>
            <a:ext cx="3224760"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Awareness Campaign</a:t>
            </a:r>
          </a:p>
        </p:txBody>
      </p:sp>
      <p:pic>
        <p:nvPicPr>
          <p:cNvPr id="11" name="Graphic 10">
            <a:extLst>
              <a:ext uri="{FF2B5EF4-FFF2-40B4-BE49-F238E27FC236}">
                <a16:creationId xmlns:a16="http://schemas.microsoft.com/office/drawing/2014/main" id="{5172CFE5-BCF7-1540-A600-9A2C877DA9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502" y="6190834"/>
            <a:ext cx="538826" cy="503685"/>
          </a:xfrm>
          <a:prstGeom prst="rect">
            <a:avLst/>
          </a:prstGeom>
        </p:spPr>
      </p:pic>
    </p:spTree>
    <p:extLst>
      <p:ext uri="{BB962C8B-B14F-4D97-AF65-F5344CB8AC3E}">
        <p14:creationId xmlns:p14="http://schemas.microsoft.com/office/powerpoint/2010/main" val="271961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3">
            <a:extLst>
              <a:ext uri="{FF2B5EF4-FFF2-40B4-BE49-F238E27FC236}">
                <a16:creationId xmlns:a16="http://schemas.microsoft.com/office/drawing/2014/main" id="{42EC7AD5-9B0A-C142-9CCC-F907A2E2B147}"/>
              </a:ext>
            </a:extLst>
          </p:cNvPr>
          <p:cNvSpPr/>
          <p:nvPr/>
        </p:nvSpPr>
        <p:spPr>
          <a:xfrm>
            <a:off x="-793963" y="-76676"/>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99DD674-83B9-944A-8CE1-02498FBCAD56}"/>
              </a:ext>
            </a:extLst>
          </p:cNvPr>
          <p:cNvSpPr txBox="1"/>
          <p:nvPr/>
        </p:nvSpPr>
        <p:spPr>
          <a:xfrm>
            <a:off x="414553" y="828961"/>
            <a:ext cx="3224760"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Spreading the word</a:t>
            </a:r>
          </a:p>
        </p:txBody>
      </p:sp>
      <p:pic>
        <p:nvPicPr>
          <p:cNvPr id="10" name="Graphic 9">
            <a:extLst>
              <a:ext uri="{FF2B5EF4-FFF2-40B4-BE49-F238E27FC236}">
                <a16:creationId xmlns:a16="http://schemas.microsoft.com/office/drawing/2014/main" id="{231FE1D1-8B4F-764B-9FCE-94FBADB0A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502" y="6190834"/>
            <a:ext cx="538826" cy="503685"/>
          </a:xfrm>
          <a:prstGeom prst="rect">
            <a:avLst/>
          </a:prstGeom>
        </p:spPr>
      </p:pic>
      <p:pic>
        <p:nvPicPr>
          <p:cNvPr id="3" name="Picture 2">
            <a:extLst>
              <a:ext uri="{FF2B5EF4-FFF2-40B4-BE49-F238E27FC236}">
                <a16:creationId xmlns:a16="http://schemas.microsoft.com/office/drawing/2014/main" id="{7B0779AB-4BC8-094B-B9DB-72327C9AF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461" y="2090928"/>
            <a:ext cx="6159109" cy="2676144"/>
          </a:xfrm>
          <a:prstGeom prst="rect">
            <a:avLst/>
          </a:prstGeom>
        </p:spPr>
      </p:pic>
      <p:sp>
        <p:nvSpPr>
          <p:cNvPr id="4" name="TextBox 3">
            <a:extLst>
              <a:ext uri="{FF2B5EF4-FFF2-40B4-BE49-F238E27FC236}">
                <a16:creationId xmlns:a16="http://schemas.microsoft.com/office/drawing/2014/main" id="{8D35A1D8-22D0-414F-A3CE-3F4D9613BEB7}"/>
              </a:ext>
            </a:extLst>
          </p:cNvPr>
          <p:cNvSpPr txBox="1"/>
          <p:nvPr/>
        </p:nvSpPr>
        <p:spPr>
          <a:xfrm>
            <a:off x="5197032" y="2090928"/>
            <a:ext cx="6580415" cy="2862322"/>
          </a:xfrm>
          <a:prstGeom prst="rect">
            <a:avLst/>
          </a:prstGeom>
          <a:noFill/>
        </p:spPr>
        <p:txBody>
          <a:bodyPr wrap="square" rtlCol="0">
            <a:spAutoFit/>
          </a:bodyPr>
          <a:lstStyle/>
          <a:p>
            <a:r>
              <a:rPr lang="en-US" sz="2000" b="1" dirty="0">
                <a:solidFill>
                  <a:schemeClr val="tx1">
                    <a:lumMod val="50000"/>
                    <a:lumOff val="50000"/>
                  </a:schemeClr>
                </a:solidFill>
                <a:latin typeface="Century Gothic" panose="020B0502020202020204" pitchFamily="34" charset="0"/>
              </a:rPr>
              <a:t>SAFETY INVESTMENT HIGHLIGHTS</a:t>
            </a:r>
          </a:p>
          <a:p>
            <a:endParaRPr lang="en-US" sz="2000" b="1" dirty="0">
              <a:solidFill>
                <a:schemeClr val="tx1">
                  <a:lumMod val="50000"/>
                  <a:lumOff val="50000"/>
                </a:schemeClr>
              </a:solidFill>
              <a:latin typeface="Century Gothic" panose="020B0502020202020204" pitchFamily="34" charset="0"/>
            </a:endParaRPr>
          </a:p>
          <a:p>
            <a:r>
              <a:rPr lang="en-US" sz="2000" dirty="0">
                <a:solidFill>
                  <a:schemeClr val="tx1">
                    <a:lumMod val="50000"/>
                    <a:lumOff val="50000"/>
                  </a:schemeClr>
                </a:solidFill>
                <a:latin typeface="Century Gothic" panose="020B0502020202020204" pitchFamily="34" charset="0"/>
              </a:rPr>
              <a:t>• Chief Safety Officer</a:t>
            </a:r>
          </a:p>
          <a:p>
            <a:r>
              <a:rPr lang="en-US" sz="2000" dirty="0">
                <a:solidFill>
                  <a:schemeClr val="tx1">
                    <a:lumMod val="50000"/>
                    <a:lumOff val="50000"/>
                  </a:schemeClr>
                </a:solidFill>
                <a:latin typeface="Century Gothic" panose="020B0502020202020204" pitchFamily="34" charset="0"/>
              </a:rPr>
              <a:t>• Student Parking Available after 3 p.m.</a:t>
            </a:r>
          </a:p>
          <a:p>
            <a:r>
              <a:rPr lang="en-US" sz="2000" dirty="0">
                <a:solidFill>
                  <a:schemeClr val="tx1">
                    <a:lumMod val="50000"/>
                    <a:lumOff val="50000"/>
                  </a:schemeClr>
                </a:solidFill>
                <a:latin typeface="Century Gothic" panose="020B0502020202020204" pitchFamily="34" charset="0"/>
              </a:rPr>
              <a:t>• Cluster Evening Classes</a:t>
            </a:r>
          </a:p>
          <a:p>
            <a:r>
              <a:rPr lang="en-US" sz="2000" dirty="0">
                <a:solidFill>
                  <a:schemeClr val="tx1">
                    <a:lumMod val="50000"/>
                    <a:lumOff val="50000"/>
                  </a:schemeClr>
                </a:solidFill>
                <a:latin typeface="Century Gothic" panose="020B0502020202020204" pitchFamily="34" charset="0"/>
              </a:rPr>
              <a:t>• Expand Emergency Mass Communication</a:t>
            </a:r>
          </a:p>
          <a:p>
            <a:r>
              <a:rPr lang="en-US" sz="2000" dirty="0">
                <a:solidFill>
                  <a:schemeClr val="tx1">
                    <a:lumMod val="50000"/>
                    <a:lumOff val="50000"/>
                  </a:schemeClr>
                </a:solidFill>
                <a:latin typeface="Century Gothic" panose="020B0502020202020204" pitchFamily="34" charset="0"/>
              </a:rPr>
              <a:t>• Add a Threat Assessment Team</a:t>
            </a:r>
          </a:p>
          <a:p>
            <a:r>
              <a:rPr lang="en-US" sz="2000" dirty="0">
                <a:solidFill>
                  <a:schemeClr val="tx1">
                    <a:lumMod val="50000"/>
                    <a:lumOff val="50000"/>
                  </a:schemeClr>
                </a:solidFill>
                <a:latin typeface="Century Gothic" panose="020B0502020202020204" pitchFamily="34" charset="0"/>
              </a:rPr>
              <a:t>• Increase Self-Defense Training</a:t>
            </a:r>
          </a:p>
          <a:p>
            <a:r>
              <a:rPr lang="en-US" sz="2000" dirty="0">
                <a:solidFill>
                  <a:schemeClr val="tx1">
                    <a:lumMod val="50000"/>
                    <a:lumOff val="50000"/>
                  </a:schemeClr>
                </a:solidFill>
                <a:latin typeface="Century Gothic" panose="020B0502020202020204" pitchFamily="34" charset="0"/>
              </a:rPr>
              <a:t>• Expand Online Training</a:t>
            </a:r>
          </a:p>
        </p:txBody>
      </p:sp>
    </p:spTree>
    <p:extLst>
      <p:ext uri="{BB962C8B-B14F-4D97-AF65-F5344CB8AC3E}">
        <p14:creationId xmlns:p14="http://schemas.microsoft.com/office/powerpoint/2010/main" val="85207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fade">
                                      <p:cBhvr>
                                        <p:cTn id="4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FBC2FC-DC81-874A-B31C-F6D08A8E36EB}"/>
              </a:ext>
            </a:extLst>
          </p:cNvPr>
          <p:cNvPicPr>
            <a:picLocks noChangeAspect="1"/>
          </p:cNvPicPr>
          <p:nvPr/>
        </p:nvPicPr>
        <p:blipFill rotWithShape="1">
          <a:blip r:embed="rId3">
            <a:extLst>
              <a:ext uri="{28A0092B-C50C-407E-A947-70E740481C1C}">
                <a14:useLocalDpi xmlns:a14="http://schemas.microsoft.com/office/drawing/2010/main" val="0"/>
              </a:ext>
            </a:extLst>
          </a:blip>
          <a:srcRect b="7863"/>
          <a:stretch/>
        </p:blipFill>
        <p:spPr>
          <a:xfrm>
            <a:off x="2106386" y="0"/>
            <a:ext cx="10085614" cy="7047332"/>
          </a:xfrm>
          <a:prstGeom prst="rect">
            <a:avLst/>
          </a:prstGeom>
        </p:spPr>
      </p:pic>
      <p:sp>
        <p:nvSpPr>
          <p:cNvPr id="6" name="Freeform: Shape 3">
            <a:extLst>
              <a:ext uri="{FF2B5EF4-FFF2-40B4-BE49-F238E27FC236}">
                <a16:creationId xmlns:a16="http://schemas.microsoft.com/office/drawing/2014/main" id="{47949C44-115C-1546-A56A-1C7F907F121B}"/>
              </a:ext>
            </a:extLst>
          </p:cNvPr>
          <p:cNvSpPr/>
          <p:nvPr/>
        </p:nvSpPr>
        <p:spPr>
          <a:xfrm>
            <a:off x="-793963" y="-76676"/>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C4D524-83DB-AC4B-A18A-84EEAE44834C}"/>
              </a:ext>
            </a:extLst>
          </p:cNvPr>
          <p:cNvSpPr txBox="1"/>
          <p:nvPr/>
        </p:nvSpPr>
        <p:spPr>
          <a:xfrm>
            <a:off x="414553" y="828961"/>
            <a:ext cx="3224760"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Training</a:t>
            </a:r>
          </a:p>
        </p:txBody>
      </p:sp>
      <p:pic>
        <p:nvPicPr>
          <p:cNvPr id="9" name="Graphic 8">
            <a:extLst>
              <a:ext uri="{FF2B5EF4-FFF2-40B4-BE49-F238E27FC236}">
                <a16:creationId xmlns:a16="http://schemas.microsoft.com/office/drawing/2014/main" id="{5476373B-EF07-1847-8470-0783351D0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502" y="6190834"/>
            <a:ext cx="538826" cy="503685"/>
          </a:xfrm>
          <a:prstGeom prst="rect">
            <a:avLst/>
          </a:prstGeom>
        </p:spPr>
      </p:pic>
    </p:spTree>
    <p:extLst>
      <p:ext uri="{BB962C8B-B14F-4D97-AF65-F5344CB8AC3E}">
        <p14:creationId xmlns:p14="http://schemas.microsoft.com/office/powerpoint/2010/main" val="35714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FDEBD-E540-B842-ABA3-AC270E7AE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597" y="1598402"/>
            <a:ext cx="7116925" cy="4054750"/>
          </a:xfrm>
          <a:prstGeom prst="rect">
            <a:avLst/>
          </a:prstGeom>
        </p:spPr>
      </p:pic>
      <p:sp>
        <p:nvSpPr>
          <p:cNvPr id="6" name="Freeform: Shape 3">
            <a:extLst>
              <a:ext uri="{FF2B5EF4-FFF2-40B4-BE49-F238E27FC236}">
                <a16:creationId xmlns:a16="http://schemas.microsoft.com/office/drawing/2014/main" id="{47949C44-115C-1546-A56A-1C7F907F121B}"/>
              </a:ext>
            </a:extLst>
          </p:cNvPr>
          <p:cNvSpPr/>
          <p:nvPr/>
        </p:nvSpPr>
        <p:spPr>
          <a:xfrm>
            <a:off x="-793963" y="-76676"/>
            <a:ext cx="5640283" cy="6934676"/>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C4D524-83DB-AC4B-A18A-84EEAE44834C}"/>
              </a:ext>
            </a:extLst>
          </p:cNvPr>
          <p:cNvSpPr txBox="1"/>
          <p:nvPr/>
        </p:nvSpPr>
        <p:spPr>
          <a:xfrm>
            <a:off x="414553" y="828961"/>
            <a:ext cx="3224760"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Research</a:t>
            </a:r>
          </a:p>
        </p:txBody>
      </p:sp>
      <p:pic>
        <p:nvPicPr>
          <p:cNvPr id="9" name="Graphic 8">
            <a:extLst>
              <a:ext uri="{FF2B5EF4-FFF2-40B4-BE49-F238E27FC236}">
                <a16:creationId xmlns:a16="http://schemas.microsoft.com/office/drawing/2014/main" id="{5476373B-EF07-1847-8470-0783351D0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502" y="6190834"/>
            <a:ext cx="538826" cy="503685"/>
          </a:xfrm>
          <a:prstGeom prst="rect">
            <a:avLst/>
          </a:prstGeom>
        </p:spPr>
      </p:pic>
    </p:spTree>
    <p:extLst>
      <p:ext uri="{BB962C8B-B14F-4D97-AF65-F5344CB8AC3E}">
        <p14:creationId xmlns:p14="http://schemas.microsoft.com/office/powerpoint/2010/main" val="208585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A035A2-6BAA-514E-89FE-5C8B62E26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2" y="-49877"/>
            <a:ext cx="10280575" cy="6957753"/>
          </a:xfrm>
          <a:prstGeom prst="rect">
            <a:avLst/>
          </a:prstGeom>
        </p:spPr>
      </p:pic>
      <p:sp>
        <p:nvSpPr>
          <p:cNvPr id="14" name="Freeform: Shape 13">
            <a:extLst>
              <a:ext uri="{FF2B5EF4-FFF2-40B4-BE49-F238E27FC236}">
                <a16:creationId xmlns:a16="http://schemas.microsoft.com/office/drawing/2014/main" id="{516D6C66-2317-4E67-9B3E-39C1BE4628FF}"/>
              </a:ext>
            </a:extLst>
          </p:cNvPr>
          <p:cNvSpPr/>
          <p:nvPr/>
        </p:nvSpPr>
        <p:spPr>
          <a:xfrm>
            <a:off x="-141316" y="-99753"/>
            <a:ext cx="6267796"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B9992B8A-2730-4863-B36B-B4EAAC137D26}"/>
              </a:ext>
            </a:extLst>
          </p:cNvPr>
          <p:cNvSpPr/>
          <p:nvPr/>
        </p:nvSpPr>
        <p:spPr>
          <a:xfrm>
            <a:off x="-141316" y="-99753"/>
            <a:ext cx="6267796"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pic>
        <p:nvPicPr>
          <p:cNvPr id="2" name="Picture 1">
            <a:extLst>
              <a:ext uri="{FF2B5EF4-FFF2-40B4-BE49-F238E27FC236}">
                <a16:creationId xmlns:a16="http://schemas.microsoft.com/office/drawing/2014/main" id="{321977E9-AD3E-AC47-9A57-807C353A5B77}"/>
              </a:ext>
            </a:extLst>
          </p:cNvPr>
          <p:cNvPicPr>
            <a:picLocks noChangeAspect="1"/>
          </p:cNvPicPr>
          <p:nvPr/>
        </p:nvPicPr>
        <p:blipFill>
          <a:blip r:embed="rId6"/>
          <a:stretch>
            <a:fillRect/>
          </a:stretch>
        </p:blipFill>
        <p:spPr>
          <a:xfrm>
            <a:off x="685593" y="977976"/>
            <a:ext cx="2862279" cy="1215640"/>
          </a:xfrm>
          <a:prstGeom prst="rect">
            <a:avLst/>
          </a:prstGeom>
        </p:spPr>
      </p:pic>
      <p:sp>
        <p:nvSpPr>
          <p:cNvPr id="8" name="TextBox 7">
            <a:extLst>
              <a:ext uri="{FF2B5EF4-FFF2-40B4-BE49-F238E27FC236}">
                <a16:creationId xmlns:a16="http://schemas.microsoft.com/office/drawing/2014/main" id="{4CE977E4-C8AF-D14E-912A-437D90E2D69D}"/>
              </a:ext>
            </a:extLst>
          </p:cNvPr>
          <p:cNvSpPr txBox="1"/>
          <p:nvPr/>
        </p:nvSpPr>
        <p:spPr>
          <a:xfrm>
            <a:off x="3414974" y="1374643"/>
            <a:ext cx="1705666" cy="584775"/>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MAKE A PACT TO ACT.</a:t>
            </a:r>
          </a:p>
        </p:txBody>
      </p:sp>
    </p:spTree>
    <p:extLst>
      <p:ext uri="{BB962C8B-B14F-4D97-AF65-F5344CB8AC3E}">
        <p14:creationId xmlns:p14="http://schemas.microsoft.com/office/powerpoint/2010/main" val="15811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Network 2">
            <a:hlinkClick r:id="" action="ppaction://media"/>
            <a:extLst>
              <a:ext uri="{FF2B5EF4-FFF2-40B4-BE49-F238E27FC236}">
                <a16:creationId xmlns:a16="http://schemas.microsoft.com/office/drawing/2014/main" id="{6D28BE5B-142C-E543-B2D0-721BEF5244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6350" y="672148"/>
            <a:ext cx="12192000" cy="4959350"/>
          </a:xfrm>
          <a:prstGeom prst="rect">
            <a:avLst/>
          </a:prstGeom>
        </p:spPr>
      </p:pic>
    </p:spTree>
    <p:extLst>
      <p:ext uri="{BB962C8B-B14F-4D97-AF65-F5344CB8AC3E}">
        <p14:creationId xmlns:p14="http://schemas.microsoft.com/office/powerpoint/2010/main" val="323595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36FF6E-9C8C-DF4A-8EAC-C21F1758E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77" y="0"/>
            <a:ext cx="10290723" cy="6858000"/>
          </a:xfrm>
          <a:prstGeom prst="rect">
            <a:avLst/>
          </a:prstGeom>
        </p:spPr>
      </p:pic>
      <p:sp>
        <p:nvSpPr>
          <p:cNvPr id="4" name="Freeform: Shape 3">
            <a:extLst>
              <a:ext uri="{FF2B5EF4-FFF2-40B4-BE49-F238E27FC236}">
                <a16:creationId xmlns:a16="http://schemas.microsoft.com/office/drawing/2014/main" id="{9B60E5DD-BC03-4D5D-8BC6-788435268701}"/>
              </a:ext>
            </a:extLst>
          </p:cNvPr>
          <p:cNvSpPr/>
          <p:nvPr/>
        </p:nvSpPr>
        <p:spPr>
          <a:xfrm>
            <a:off x="-946363" y="-99753"/>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B69C6E3-97A4-49CC-B222-AE2CF9DA4095}"/>
              </a:ext>
            </a:extLst>
          </p:cNvPr>
          <p:cNvSpPr txBox="1"/>
          <p:nvPr/>
        </p:nvSpPr>
        <p:spPr>
          <a:xfrm>
            <a:off x="262152" y="6765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Lighting</a:t>
            </a:r>
          </a:p>
        </p:txBody>
      </p:sp>
      <p:pic>
        <p:nvPicPr>
          <p:cNvPr id="19" name="Graphic 18">
            <a:extLst>
              <a:ext uri="{FF2B5EF4-FFF2-40B4-BE49-F238E27FC236}">
                <a16:creationId xmlns:a16="http://schemas.microsoft.com/office/drawing/2014/main" id="{AB6E5954-D3BE-47FB-B2F0-5594D8086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9338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E3B74-BB38-8E49-A360-9710D3C01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820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B7B85-7140-3A48-B0EE-187FA8493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988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049DA-9BD1-AE46-A55D-8E4052A9C17C}"/>
              </a:ext>
            </a:extLst>
          </p:cNvPr>
          <p:cNvPicPr>
            <a:picLocks noChangeAspect="1"/>
          </p:cNvPicPr>
          <p:nvPr/>
        </p:nvPicPr>
        <p:blipFill rotWithShape="1">
          <a:blip r:embed="rId3">
            <a:extLst>
              <a:ext uri="{28A0092B-C50C-407E-A947-70E740481C1C}">
                <a14:useLocalDpi xmlns:a14="http://schemas.microsoft.com/office/drawing/2010/main" val="0"/>
              </a:ext>
            </a:extLst>
          </a:blip>
          <a:srcRect l="-292" t="26109" r="1" b="1"/>
          <a:stretch/>
        </p:blipFill>
        <p:spPr>
          <a:xfrm>
            <a:off x="1926336" y="-133004"/>
            <a:ext cx="10434419" cy="8223775"/>
          </a:xfrm>
          <a:prstGeom prst="rect">
            <a:avLst/>
          </a:prstGeom>
        </p:spPr>
      </p:pic>
      <p:sp>
        <p:nvSpPr>
          <p:cNvPr id="13" name="Freeform: Shape 3">
            <a:extLst>
              <a:ext uri="{FF2B5EF4-FFF2-40B4-BE49-F238E27FC236}">
                <a16:creationId xmlns:a16="http://schemas.microsoft.com/office/drawing/2014/main" id="{407ADDEC-9BDE-B94B-96A5-DC4291FACA37}"/>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D90B3A-BDC8-4800-BA89-901BB33E4598}"/>
              </a:ext>
            </a:extLst>
          </p:cNvPr>
          <p:cNvSpPr txBox="1"/>
          <p:nvPr/>
        </p:nvSpPr>
        <p:spPr>
          <a:xfrm>
            <a:off x="313102" y="455100"/>
            <a:ext cx="3698066"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You are not alone</a:t>
            </a:r>
          </a:p>
        </p:txBody>
      </p:sp>
      <p:pic>
        <p:nvPicPr>
          <p:cNvPr id="16" name="Graphic 15">
            <a:extLst>
              <a:ext uri="{FF2B5EF4-FFF2-40B4-BE49-F238E27FC236}">
                <a16:creationId xmlns:a16="http://schemas.microsoft.com/office/drawing/2014/main" id="{1E39107A-36A1-41F7-925E-A3B03C4BA4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7511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A7B0B-BA35-9943-9B5C-A7544E4E8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416570"/>
            <a:ext cx="9791700" cy="6125549"/>
          </a:xfrm>
          <a:prstGeom prst="rect">
            <a:avLst/>
          </a:prstGeom>
        </p:spPr>
      </p:pic>
      <p:sp>
        <p:nvSpPr>
          <p:cNvPr id="8" name="Freeform: Shape 3">
            <a:extLst>
              <a:ext uri="{FF2B5EF4-FFF2-40B4-BE49-F238E27FC236}">
                <a16:creationId xmlns:a16="http://schemas.microsoft.com/office/drawing/2014/main" id="{BC52D664-38A1-3F49-9A15-D5EDD11EE275}"/>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B69C6E3-97A4-49CC-B222-AE2CF9DA4095}"/>
              </a:ext>
            </a:extLst>
          </p:cNvPr>
          <p:cNvSpPr txBox="1"/>
          <p:nvPr/>
        </p:nvSpPr>
        <p:spPr>
          <a:xfrm>
            <a:off x="262152" y="6765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SafeRide</a:t>
            </a:r>
          </a:p>
        </p:txBody>
      </p:sp>
      <p:pic>
        <p:nvPicPr>
          <p:cNvPr id="19" name="Graphic 18">
            <a:extLst>
              <a:ext uri="{FF2B5EF4-FFF2-40B4-BE49-F238E27FC236}">
                <a16:creationId xmlns:a16="http://schemas.microsoft.com/office/drawing/2014/main" id="{AB6E5954-D3BE-47FB-B2F0-5594D8086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18927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16D6C66-2317-4E67-9B3E-39C1BE4628FF}"/>
              </a:ext>
            </a:extLst>
          </p:cNvPr>
          <p:cNvSpPr/>
          <p:nvPr/>
        </p:nvSpPr>
        <p:spPr>
          <a:xfrm>
            <a:off x="-141316" y="-99753"/>
            <a:ext cx="6267796"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49DED65-F042-3940-BAA7-03D1B9F72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49869"/>
            <a:ext cx="10902043" cy="7424240"/>
          </a:xfrm>
          <a:prstGeom prst="rect">
            <a:avLst/>
          </a:prstGeom>
        </p:spPr>
      </p:pic>
      <p:sp>
        <p:nvSpPr>
          <p:cNvPr id="9" name="Freeform: Shape 3">
            <a:extLst>
              <a:ext uri="{FF2B5EF4-FFF2-40B4-BE49-F238E27FC236}">
                <a16:creationId xmlns:a16="http://schemas.microsoft.com/office/drawing/2014/main" id="{DF390924-82FC-5F49-A9B8-2BBE74A7405C}"/>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6D22329-E509-ED43-9CF1-6E767289ACFD}"/>
              </a:ext>
            </a:extLst>
          </p:cNvPr>
          <p:cNvSpPr txBox="1"/>
          <p:nvPr/>
        </p:nvSpPr>
        <p:spPr>
          <a:xfrm>
            <a:off x="262153" y="676561"/>
            <a:ext cx="3456408" cy="1446550"/>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Parking after 3 p.m.</a:t>
            </a:r>
          </a:p>
        </p:txBody>
      </p:sp>
      <p:pic>
        <p:nvPicPr>
          <p:cNvPr id="11" name="Graphic 10">
            <a:extLst>
              <a:ext uri="{FF2B5EF4-FFF2-40B4-BE49-F238E27FC236}">
                <a16:creationId xmlns:a16="http://schemas.microsoft.com/office/drawing/2014/main" id="{EF4F23FA-3978-D64A-98A5-D138156D9D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Tree>
    <p:extLst>
      <p:ext uri="{BB962C8B-B14F-4D97-AF65-F5344CB8AC3E}">
        <p14:creationId xmlns:p14="http://schemas.microsoft.com/office/powerpoint/2010/main" val="261297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7CF4A62-2516-BC4B-B7C3-1C9F36A5E722}"/>
              </a:ext>
            </a:extLst>
          </p:cNvPr>
          <p:cNvPicPr>
            <a:picLocks noChangeAspect="1"/>
          </p:cNvPicPr>
          <p:nvPr/>
        </p:nvPicPr>
        <p:blipFill rotWithShape="1">
          <a:blip r:embed="rId3">
            <a:extLst>
              <a:ext uri="{28A0092B-C50C-407E-A947-70E740481C1C}">
                <a14:useLocalDpi xmlns:a14="http://schemas.microsoft.com/office/drawing/2010/main" val="0"/>
              </a:ext>
            </a:extLst>
          </a:blip>
          <a:srcRect b="32761"/>
          <a:stretch/>
        </p:blipFill>
        <p:spPr>
          <a:xfrm>
            <a:off x="1899512" y="-53159"/>
            <a:ext cx="10395857" cy="7044163"/>
          </a:xfrm>
          <a:prstGeom prst="rect">
            <a:avLst/>
          </a:prstGeom>
        </p:spPr>
      </p:pic>
      <p:sp>
        <p:nvSpPr>
          <p:cNvPr id="10" name="Freeform: Shape 3">
            <a:extLst>
              <a:ext uri="{FF2B5EF4-FFF2-40B4-BE49-F238E27FC236}">
                <a16:creationId xmlns:a16="http://schemas.microsoft.com/office/drawing/2014/main" id="{5E0790CA-07FE-E449-B8A2-9D0ADB6388C4}"/>
              </a:ext>
            </a:extLst>
          </p:cNvPr>
          <p:cNvSpPr/>
          <p:nvPr/>
        </p:nvSpPr>
        <p:spPr>
          <a:xfrm>
            <a:off x="-101600" y="-93082"/>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7" name="TextBox 6">
            <a:extLst>
              <a:ext uri="{FF2B5EF4-FFF2-40B4-BE49-F238E27FC236}">
                <a16:creationId xmlns:a16="http://schemas.microsoft.com/office/drawing/2014/main" id="{5D5AE604-9A35-374A-9F0E-8800E341FC16}"/>
              </a:ext>
            </a:extLst>
          </p:cNvPr>
          <p:cNvSpPr txBox="1"/>
          <p:nvPr/>
        </p:nvSpPr>
        <p:spPr>
          <a:xfrm>
            <a:off x="414552" y="8289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New Staff</a:t>
            </a:r>
          </a:p>
        </p:txBody>
      </p:sp>
      <p:sp>
        <p:nvSpPr>
          <p:cNvPr id="5" name="TextBox 4">
            <a:extLst>
              <a:ext uri="{FF2B5EF4-FFF2-40B4-BE49-F238E27FC236}">
                <a16:creationId xmlns:a16="http://schemas.microsoft.com/office/drawing/2014/main" id="{887C8703-4558-4D47-847C-76D6A891B071}"/>
              </a:ext>
            </a:extLst>
          </p:cNvPr>
          <p:cNvSpPr txBox="1"/>
          <p:nvPr/>
        </p:nvSpPr>
        <p:spPr>
          <a:xfrm>
            <a:off x="8282169" y="305741"/>
            <a:ext cx="401320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Det. Suzanne Williams</a:t>
            </a:r>
          </a:p>
        </p:txBody>
      </p:sp>
      <p:sp>
        <p:nvSpPr>
          <p:cNvPr id="11" name="TextBox 10">
            <a:extLst>
              <a:ext uri="{FF2B5EF4-FFF2-40B4-BE49-F238E27FC236}">
                <a16:creationId xmlns:a16="http://schemas.microsoft.com/office/drawing/2014/main" id="{0507EE0D-76DF-224C-A010-2EAF9F4A5080}"/>
              </a:ext>
            </a:extLst>
          </p:cNvPr>
          <p:cNvSpPr txBox="1"/>
          <p:nvPr/>
        </p:nvSpPr>
        <p:spPr>
          <a:xfrm>
            <a:off x="1264905" y="1751004"/>
            <a:ext cx="1376695"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13+</a:t>
            </a:r>
          </a:p>
        </p:txBody>
      </p:sp>
    </p:spTree>
    <p:extLst>
      <p:ext uri="{BB962C8B-B14F-4D97-AF65-F5344CB8AC3E}">
        <p14:creationId xmlns:p14="http://schemas.microsoft.com/office/powerpoint/2010/main" val="16461402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0C8CB8-3647-CF43-9023-B345A032E40F}"/>
              </a:ext>
            </a:extLst>
          </p:cNvPr>
          <p:cNvPicPr>
            <a:picLocks noChangeAspect="1"/>
          </p:cNvPicPr>
          <p:nvPr/>
        </p:nvPicPr>
        <p:blipFill rotWithShape="1">
          <a:blip r:embed="rId3">
            <a:extLst>
              <a:ext uri="{28A0092B-C50C-407E-A947-70E740481C1C}">
                <a14:useLocalDpi xmlns:a14="http://schemas.microsoft.com/office/drawing/2010/main" val="0"/>
              </a:ext>
            </a:extLst>
          </a:blip>
          <a:srcRect b="26255"/>
          <a:stretch/>
        </p:blipFill>
        <p:spPr>
          <a:xfrm>
            <a:off x="1657526" y="-133003"/>
            <a:ext cx="10534475" cy="7124008"/>
          </a:xfrm>
          <a:prstGeom prst="rect">
            <a:avLst/>
          </a:prstGeom>
        </p:spPr>
      </p:pic>
      <p:sp>
        <p:nvSpPr>
          <p:cNvPr id="10" name="Freeform: Shape 3">
            <a:extLst>
              <a:ext uri="{FF2B5EF4-FFF2-40B4-BE49-F238E27FC236}">
                <a16:creationId xmlns:a16="http://schemas.microsoft.com/office/drawing/2014/main" id="{5E0790CA-07FE-E449-B8A2-9D0ADB6388C4}"/>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7" name="TextBox 6">
            <a:extLst>
              <a:ext uri="{FF2B5EF4-FFF2-40B4-BE49-F238E27FC236}">
                <a16:creationId xmlns:a16="http://schemas.microsoft.com/office/drawing/2014/main" id="{5D5AE604-9A35-374A-9F0E-8800E341FC16}"/>
              </a:ext>
            </a:extLst>
          </p:cNvPr>
          <p:cNvSpPr txBox="1"/>
          <p:nvPr/>
        </p:nvSpPr>
        <p:spPr>
          <a:xfrm>
            <a:off x="414552" y="8289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New Staff</a:t>
            </a:r>
          </a:p>
        </p:txBody>
      </p:sp>
      <p:sp>
        <p:nvSpPr>
          <p:cNvPr id="8" name="TextBox 7">
            <a:extLst>
              <a:ext uri="{FF2B5EF4-FFF2-40B4-BE49-F238E27FC236}">
                <a16:creationId xmlns:a16="http://schemas.microsoft.com/office/drawing/2014/main" id="{86FE849C-C1DC-3845-80A7-80BFEFDE004F}"/>
              </a:ext>
            </a:extLst>
          </p:cNvPr>
          <p:cNvSpPr txBox="1"/>
          <p:nvPr/>
        </p:nvSpPr>
        <p:spPr>
          <a:xfrm>
            <a:off x="8737600" y="558800"/>
            <a:ext cx="2794000" cy="138499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Jamie Justice,</a:t>
            </a:r>
          </a:p>
          <a:p>
            <a:r>
              <a:rPr lang="en-US" sz="2800" b="1" dirty="0">
                <a:solidFill>
                  <a:schemeClr val="bg1"/>
                </a:solidFill>
                <a:latin typeface="Century Gothic" panose="020B0502020202020204" pitchFamily="34" charset="0"/>
              </a:rPr>
              <a:t>Victim-survivor advocate</a:t>
            </a:r>
          </a:p>
        </p:txBody>
      </p:sp>
    </p:spTree>
    <p:extLst>
      <p:ext uri="{BB962C8B-B14F-4D97-AF65-F5344CB8AC3E}">
        <p14:creationId xmlns:p14="http://schemas.microsoft.com/office/powerpoint/2010/main" val="88782602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1E79D6-DF0E-AF4C-9FA4-F5FD059020FE}"/>
              </a:ext>
            </a:extLst>
          </p:cNvPr>
          <p:cNvPicPr>
            <a:picLocks noChangeAspect="1"/>
          </p:cNvPicPr>
          <p:nvPr/>
        </p:nvPicPr>
        <p:blipFill rotWithShape="1">
          <a:blip r:embed="rId3">
            <a:extLst>
              <a:ext uri="{28A0092B-C50C-407E-A947-70E740481C1C}">
                <a14:useLocalDpi xmlns:a14="http://schemas.microsoft.com/office/drawing/2010/main" val="0"/>
              </a:ext>
            </a:extLst>
          </a:blip>
          <a:srcRect t="-1320" b="24947"/>
          <a:stretch/>
        </p:blipFill>
        <p:spPr>
          <a:xfrm>
            <a:off x="1873778" y="-266008"/>
            <a:ext cx="10805099" cy="7257012"/>
          </a:xfrm>
          <a:prstGeom prst="rect">
            <a:avLst/>
          </a:prstGeom>
        </p:spPr>
      </p:pic>
      <p:sp>
        <p:nvSpPr>
          <p:cNvPr id="10" name="Freeform: Shape 3">
            <a:extLst>
              <a:ext uri="{FF2B5EF4-FFF2-40B4-BE49-F238E27FC236}">
                <a16:creationId xmlns:a16="http://schemas.microsoft.com/office/drawing/2014/main" id="{5E0790CA-07FE-E449-B8A2-9D0ADB6388C4}"/>
              </a:ext>
            </a:extLst>
          </p:cNvPr>
          <p:cNvSpPr/>
          <p:nvPr/>
        </p:nvSpPr>
        <p:spPr>
          <a:xfrm>
            <a:off x="-946363" y="-133004"/>
            <a:ext cx="5640283" cy="7124008"/>
          </a:xfrm>
          <a:custGeom>
            <a:avLst/>
            <a:gdLst>
              <a:gd name="connsiteX0" fmla="*/ 33251 w 6267796"/>
              <a:gd name="connsiteY0" fmla="*/ 0 h 7124008"/>
              <a:gd name="connsiteX1" fmla="*/ 0 w 6267796"/>
              <a:gd name="connsiteY1" fmla="*/ 7115695 h 7124008"/>
              <a:gd name="connsiteX2" fmla="*/ 3217025 w 6267796"/>
              <a:gd name="connsiteY2" fmla="*/ 7124008 h 7124008"/>
              <a:gd name="connsiteX3" fmla="*/ 6267796 w 6267796"/>
              <a:gd name="connsiteY3" fmla="*/ 58189 h 7124008"/>
              <a:gd name="connsiteX4" fmla="*/ 33251 w 6267796"/>
              <a:gd name="connsiteY4" fmla="*/ 0 h 712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796" h="7124008">
                <a:moveTo>
                  <a:pt x="33251" y="0"/>
                </a:moveTo>
                <a:lnTo>
                  <a:pt x="0" y="7115695"/>
                </a:lnTo>
                <a:lnTo>
                  <a:pt x="3217025" y="7124008"/>
                </a:lnTo>
                <a:lnTo>
                  <a:pt x="6267796" y="58189"/>
                </a:lnTo>
                <a:lnTo>
                  <a:pt x="33251" y="0"/>
                </a:lnTo>
                <a:close/>
              </a:path>
            </a:pathLst>
          </a:custGeom>
          <a:solidFill>
            <a:srgbClr val="C41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191101E6-856C-497A-9771-8B72AFBCFF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02" y="6038434"/>
            <a:ext cx="538826" cy="503685"/>
          </a:xfrm>
          <a:prstGeom prst="rect">
            <a:avLst/>
          </a:prstGeom>
        </p:spPr>
      </p:pic>
      <p:sp>
        <p:nvSpPr>
          <p:cNvPr id="7" name="TextBox 6">
            <a:extLst>
              <a:ext uri="{FF2B5EF4-FFF2-40B4-BE49-F238E27FC236}">
                <a16:creationId xmlns:a16="http://schemas.microsoft.com/office/drawing/2014/main" id="{5D5AE604-9A35-374A-9F0E-8800E341FC16}"/>
              </a:ext>
            </a:extLst>
          </p:cNvPr>
          <p:cNvSpPr txBox="1"/>
          <p:nvPr/>
        </p:nvSpPr>
        <p:spPr>
          <a:xfrm>
            <a:off x="414552" y="828961"/>
            <a:ext cx="5059281" cy="769441"/>
          </a:xfrm>
          <a:prstGeom prst="rect">
            <a:avLst/>
          </a:prstGeom>
          <a:noFill/>
        </p:spPr>
        <p:txBody>
          <a:bodyPr wrap="square" rtlCol="0">
            <a:spAutoFit/>
          </a:bodyPr>
          <a:lstStyle/>
          <a:p>
            <a:r>
              <a:rPr lang="en-US" sz="4400" dirty="0">
                <a:solidFill>
                  <a:schemeClr val="bg1"/>
                </a:solidFill>
                <a:latin typeface="Century Gothic" panose="020B0502020202020204" pitchFamily="34" charset="0"/>
              </a:rPr>
              <a:t>New Staff</a:t>
            </a:r>
          </a:p>
        </p:txBody>
      </p:sp>
      <p:sp>
        <p:nvSpPr>
          <p:cNvPr id="2" name="TextBox 1">
            <a:extLst>
              <a:ext uri="{FF2B5EF4-FFF2-40B4-BE49-F238E27FC236}">
                <a16:creationId xmlns:a16="http://schemas.microsoft.com/office/drawing/2014/main" id="{5E6F17AF-ADEB-D54E-B7D0-8901DD9F33A1}"/>
              </a:ext>
            </a:extLst>
          </p:cNvPr>
          <p:cNvSpPr txBox="1"/>
          <p:nvPr/>
        </p:nvSpPr>
        <p:spPr>
          <a:xfrm>
            <a:off x="9321800" y="567351"/>
            <a:ext cx="360680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Lt. Terry Fritz</a:t>
            </a:r>
          </a:p>
        </p:txBody>
      </p:sp>
    </p:spTree>
    <p:extLst>
      <p:ext uri="{BB962C8B-B14F-4D97-AF65-F5344CB8AC3E}">
        <p14:creationId xmlns:p14="http://schemas.microsoft.com/office/powerpoint/2010/main" val="356182157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1033</Words>
  <Application>Microsoft Macintosh PowerPoint</Application>
  <PresentationFormat>Widescreen</PresentationFormat>
  <Paragraphs>157</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Avenir Next Heavy</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Bracken</dc:creator>
  <cp:lastModifiedBy>Brooke Adams</cp:lastModifiedBy>
  <cp:revision>62</cp:revision>
  <dcterms:created xsi:type="dcterms:W3CDTF">2019-08-16T21:44:44Z</dcterms:created>
  <dcterms:modified xsi:type="dcterms:W3CDTF">2019-08-26T17:13:31Z</dcterms:modified>
</cp:coreProperties>
</file>