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7" r:id="rId3"/>
    <p:sldId id="261" r:id="rId4"/>
    <p:sldId id="262" r:id="rId5"/>
    <p:sldId id="263" r:id="rId6"/>
    <p:sldId id="256" r:id="rId7"/>
    <p:sldId id="258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69" d="100"/>
          <a:sy n="69" d="100"/>
        </p:scale>
        <p:origin x="11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5403-CB7B-F44B-BEA3-0D45D8E4E00C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B7A0C-4734-8C4D-B4E1-E660C1D8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6" y="418810"/>
            <a:ext cx="8912382" cy="5793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226" y="418810"/>
            <a:ext cx="8912382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Subject to the approval of the Board of Trustees, the “university faculty shall have the authority . . . to legislate on matters of educational policy. . . 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faculty has a right to a meaningful role in the governance of the university; . . . it has a right to participate in decisions relating to the general academic operations of the university including budget decisions and administrative appointments.”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legislative power of the faculty is “normally. . . exercised by the faculty in conjunction with duly elected student representatives and administrators in the </a:t>
            </a:r>
            <a:r>
              <a:rPr lang="en-US" sz="3200" dirty="0">
                <a:solidFill>
                  <a:schemeClr val="bg1"/>
                </a:solidFill>
              </a:rPr>
              <a:t>Academic Senate </a:t>
            </a:r>
            <a:r>
              <a:rPr lang="en-US" sz="2400" dirty="0">
                <a:solidFill>
                  <a:schemeClr val="bg1"/>
                </a:solidFill>
              </a:rPr>
              <a:t>. . .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47" y="5706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2672" y="52449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3061" y="1502001"/>
            <a:ext cx="594668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5-200A Staff Paid Parental Leave Benefit </a:t>
            </a:r>
          </a:p>
          <a:p>
            <a:endParaRPr lang="en-US" dirty="0"/>
          </a:p>
          <a:p>
            <a:r>
              <a:rPr lang="en-US" dirty="0"/>
              <a:t>Building Access &amp; Surveillance Policy 3-234 </a:t>
            </a:r>
          </a:p>
          <a:p>
            <a:endParaRPr lang="en-US" dirty="0"/>
          </a:p>
          <a:p>
            <a:r>
              <a:rPr lang="en-US" dirty="0"/>
              <a:t>Revised Policy 3-030 Travel </a:t>
            </a:r>
          </a:p>
          <a:p>
            <a:endParaRPr lang="en-US" dirty="0"/>
          </a:p>
          <a:p>
            <a:r>
              <a:rPr lang="en-US" dirty="0"/>
              <a:t>Policy 3-041 Accountability for Non-capital Equip </a:t>
            </a:r>
          </a:p>
          <a:p>
            <a:endParaRPr lang="en-US" dirty="0"/>
          </a:p>
          <a:p>
            <a:r>
              <a:rPr lang="en-US" dirty="0"/>
              <a:t>Policy 6-002 III-C Eligibility of CL Faculty for Senate Presidency </a:t>
            </a:r>
          </a:p>
          <a:p>
            <a:endParaRPr lang="en-US" dirty="0"/>
          </a:p>
          <a:p>
            <a:r>
              <a:rPr lang="en-US" dirty="0"/>
              <a:t>Policy and Rule 4-050 Enterprise Software </a:t>
            </a:r>
          </a:p>
          <a:p>
            <a:endParaRPr lang="en-US" dirty="0"/>
          </a:p>
          <a:p>
            <a:r>
              <a:rPr lang="en-US" dirty="0"/>
              <a:t>Policy 5-141: Performance Management </a:t>
            </a:r>
          </a:p>
          <a:p>
            <a:endParaRPr lang="en-US" dirty="0"/>
          </a:p>
          <a:p>
            <a:r>
              <a:rPr lang="en-US" dirty="0"/>
              <a:t>Policy 4-003 Website Policy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3498" y="682728"/>
            <a:ext cx="5917004" cy="8125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 in Medical Studies                                                                               </a:t>
            </a:r>
          </a:p>
          <a:p>
            <a:r>
              <a:rPr lang="en-US" dirty="0"/>
              <a:t>MS in Recreational Therapy                                                                         </a:t>
            </a:r>
          </a:p>
          <a:p>
            <a:r>
              <a:rPr lang="en-US" dirty="0"/>
              <a:t>HKR Restructure Health &amp; Kinesiology BS/MS/PhD</a:t>
            </a:r>
          </a:p>
          <a:p>
            <a:r>
              <a:rPr lang="en-US" dirty="0"/>
              <a:t>Master of Business Creation</a:t>
            </a:r>
          </a:p>
          <a:p>
            <a:r>
              <a:rPr lang="en-US" dirty="0"/>
              <a:t>BFA in Film and Media Arts – Animation Production Emphasis</a:t>
            </a:r>
          </a:p>
          <a:p>
            <a:r>
              <a:rPr lang="en-US" dirty="0"/>
              <a:t>BFA in Graphic Design </a:t>
            </a:r>
          </a:p>
          <a:p>
            <a:r>
              <a:rPr lang="en-US" dirty="0"/>
              <a:t>Special Education Minor</a:t>
            </a:r>
          </a:p>
          <a:p>
            <a:r>
              <a:rPr lang="en-US" dirty="0"/>
              <a:t>Data Science BS</a:t>
            </a:r>
          </a:p>
          <a:p>
            <a:r>
              <a:rPr lang="en-US" dirty="0"/>
              <a:t>Certificate in Public Policy </a:t>
            </a:r>
          </a:p>
          <a:p>
            <a:r>
              <a:rPr lang="en-US" dirty="0"/>
              <a:t>Dual Degrees in (1) Master of City &amp; Metropolitan Planning</a:t>
            </a:r>
          </a:p>
          <a:p>
            <a:r>
              <a:rPr lang="en-US" dirty="0"/>
              <a:t> and Master of Public Policy and (2) Master of City &amp; </a:t>
            </a:r>
          </a:p>
          <a:p>
            <a:r>
              <a:rPr lang="en-US" dirty="0"/>
              <a:t>Metropolitan Planning and Master of Public Administration</a:t>
            </a:r>
          </a:p>
          <a:p>
            <a:r>
              <a:rPr lang="en-US" dirty="0"/>
              <a:t>Master of Athletic Training </a:t>
            </a:r>
          </a:p>
          <a:p>
            <a:r>
              <a:rPr lang="en-US" dirty="0"/>
              <a:t>Philosophy of Science BA/BS</a:t>
            </a:r>
          </a:p>
          <a:p>
            <a:r>
              <a:rPr lang="en-US" dirty="0"/>
              <a:t>Civil and Environmental Engineering BS for U Asia</a:t>
            </a:r>
          </a:p>
          <a:p>
            <a:r>
              <a:rPr lang="en-US" dirty="0"/>
              <a:t>Minor and emphasis in Advanced Financial Analysis</a:t>
            </a:r>
          </a:p>
          <a:p>
            <a:endParaRPr lang="en-US" dirty="0"/>
          </a:p>
          <a:p>
            <a:r>
              <a:rPr lang="en-US" dirty="0"/>
              <a:t>Campus Safety Syllabus Statement </a:t>
            </a:r>
          </a:p>
          <a:p>
            <a:r>
              <a:rPr lang="en-US" dirty="0"/>
              <a:t>SACSCF Proposed Student Feedback Instrument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4574" y="1051401"/>
            <a:ext cx="5178333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Seven-year reviews</a:t>
            </a:r>
          </a:p>
          <a:p>
            <a:endParaRPr lang="en-US" dirty="0"/>
          </a:p>
          <a:p>
            <a:r>
              <a:rPr lang="en-US" dirty="0"/>
              <a:t>Art &amp; Art History</a:t>
            </a:r>
          </a:p>
          <a:p>
            <a:r>
              <a:rPr lang="en-US" dirty="0"/>
              <a:t>College of Health minor in OSH</a:t>
            </a:r>
          </a:p>
          <a:p>
            <a:r>
              <a:rPr lang="en-US" dirty="0"/>
              <a:t>Mechanical Engineering</a:t>
            </a:r>
          </a:p>
          <a:p>
            <a:r>
              <a:rPr lang="en-US" dirty="0"/>
              <a:t>Philosophy</a:t>
            </a:r>
          </a:p>
          <a:p>
            <a:r>
              <a:rPr lang="en-US" dirty="0"/>
              <a:t>Geophysics</a:t>
            </a:r>
          </a:p>
          <a:p>
            <a:r>
              <a:rPr lang="en-US" dirty="0"/>
              <a:t>Psychology Department</a:t>
            </a:r>
          </a:p>
          <a:p>
            <a:r>
              <a:rPr lang="en-US" dirty="0"/>
              <a:t>Environmental Humanities </a:t>
            </a:r>
          </a:p>
          <a:p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/>
              <a:t>Distinguished Teaching Award</a:t>
            </a:r>
          </a:p>
          <a:p>
            <a:r>
              <a:rPr lang="en-US" dirty="0"/>
              <a:t>John R. Park Teaching Fellowship Award </a:t>
            </a:r>
          </a:p>
          <a:p>
            <a:r>
              <a:rPr lang="en-US" dirty="0"/>
              <a:t>Community Engaged Teaching and Scholarship Award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2019 Early Career Teaching Awards</a:t>
            </a:r>
            <a:br>
              <a:rPr lang="en-US" dirty="0"/>
            </a:br>
            <a:r>
              <a:rPr lang="en-US" dirty="0"/>
              <a:t>Calvin S. and </a:t>
            </a:r>
            <a:r>
              <a:rPr lang="en-US" dirty="0" err="1"/>
              <a:t>JeNeal</a:t>
            </a:r>
            <a:r>
              <a:rPr lang="en-US" dirty="0"/>
              <a:t> N. Hatch Prize in Teaching</a:t>
            </a:r>
            <a:br>
              <a:rPr lang="en-US" dirty="0"/>
            </a:br>
            <a:r>
              <a:rPr lang="en-US" dirty="0"/>
              <a:t>Distinguished Professors Appointments</a:t>
            </a:r>
          </a:p>
          <a:p>
            <a:r>
              <a:rPr lang="en-US" dirty="0"/>
              <a:t>Distinguished Scholarly &amp; Creative Research Awards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1547" y="1420074"/>
            <a:ext cx="58424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ONGOING WORK !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Senate Task Force-Student Input in RPT (Policy 6-303)                   </a:t>
            </a:r>
          </a:p>
          <a:p>
            <a:endParaRPr lang="en-US" dirty="0"/>
          </a:p>
          <a:p>
            <a:r>
              <a:rPr lang="en-US" dirty="0"/>
              <a:t>Senate Task Force-Career-Line Faculty Parental Leave Benefit</a:t>
            </a:r>
          </a:p>
          <a:p>
            <a:endParaRPr lang="en-US" dirty="0"/>
          </a:p>
          <a:p>
            <a:r>
              <a:rPr lang="en-US" dirty="0"/>
              <a:t>Senate Task Force for Consideration of a Graduate Assembly</a:t>
            </a:r>
          </a:p>
          <a:p>
            <a:endParaRPr lang="en-US" dirty="0"/>
          </a:p>
          <a:p>
            <a:r>
              <a:rPr lang="en-US" dirty="0"/>
              <a:t>CIB2 Committee</a:t>
            </a:r>
          </a:p>
          <a:p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2332" y="61780"/>
            <a:ext cx="548256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Senate Carbon Neutrality Resolution</a:t>
            </a:r>
          </a:p>
          <a:p>
            <a:r>
              <a:rPr lang="en-US" sz="2800" dirty="0"/>
              <a:t>Delivered to the Park Building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GRParkBuild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GRParkBuild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35270" y="1652202"/>
            <a:ext cx="1106087" cy="11333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303</Words>
  <Application>Microsoft Office PowerPoint</Application>
  <PresentationFormat>On-screen Show (4:3)</PresentationFormat>
  <Paragraphs>83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Utah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Richmond</dc:creator>
  <cp:lastModifiedBy>Jane Laird</cp:lastModifiedBy>
  <cp:revision>3</cp:revision>
  <cp:lastPrinted>2019-04-30T02:17:49Z</cp:lastPrinted>
  <dcterms:created xsi:type="dcterms:W3CDTF">2019-04-30T02:11:34Z</dcterms:created>
  <dcterms:modified xsi:type="dcterms:W3CDTF">2019-04-30T18:55:58Z</dcterms:modified>
</cp:coreProperties>
</file>