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059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93A0D-92DD-4477-9E9D-307CAF9D425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B868A-1899-46CB-B9C0-8E83B917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3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B868A-1899-46CB-B9C0-8E83B917F5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876800"/>
            <a:ext cx="5486400" cy="3124200"/>
          </a:xfrm>
        </p:spPr>
        <p:txBody>
          <a:bodyPr/>
          <a:lstStyle/>
          <a:p>
            <a:r>
              <a:rPr lang="en-US" sz="1800" b="1" dirty="0"/>
              <a:t>409 faculty completed survey</a:t>
            </a:r>
          </a:p>
          <a:p>
            <a:endParaRPr lang="en-US" sz="1800" b="1" dirty="0"/>
          </a:p>
          <a:p>
            <a:r>
              <a:rPr lang="en-US" sz="1800" b="1" dirty="0"/>
              <a:t>Most diverse pool ever in terms of </a:t>
            </a:r>
          </a:p>
          <a:p>
            <a:r>
              <a:rPr lang="en-US" sz="1800" b="1" dirty="0"/>
              <a:t>	…gender, </a:t>
            </a:r>
          </a:p>
          <a:p>
            <a:r>
              <a:rPr lang="en-US" sz="1800" b="1" dirty="0"/>
              <a:t>	…race, </a:t>
            </a:r>
          </a:p>
          <a:p>
            <a:r>
              <a:rPr lang="en-US" sz="1800" b="1" dirty="0"/>
              <a:t>	…faculty status and </a:t>
            </a:r>
          </a:p>
          <a:p>
            <a:r>
              <a:rPr lang="en-US" sz="1800" b="1" dirty="0"/>
              <a:t>	…every college and departments 	   	    represented</a:t>
            </a:r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Great response due to hard work of P &amp; E Committee and Senators.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B868A-1899-46CB-B9C0-8E83B917F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4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25815"/>
            <a:ext cx="5486400" cy="3675185"/>
          </a:xfrm>
        </p:spPr>
        <p:txBody>
          <a:bodyPr/>
          <a:lstStyle/>
          <a:p>
            <a:r>
              <a:rPr lang="en-US" sz="1800" b="1" dirty="0"/>
              <a:t>Numbers created a challenge in terms of accommodating everyone’s wishes</a:t>
            </a:r>
          </a:p>
          <a:p>
            <a:r>
              <a:rPr lang="en-US" sz="1800" b="1" dirty="0"/>
              <a:t>     …University Research Committee – 127 applied for 6 vacancies</a:t>
            </a:r>
          </a:p>
          <a:p>
            <a:endParaRPr lang="en-US" sz="1800" b="1" dirty="0"/>
          </a:p>
          <a:p>
            <a:r>
              <a:rPr lang="en-US" sz="1800" b="1" dirty="0"/>
              <a:t>     …Senate Comm. On Academic Freedom &amp; Faculty Rights – 74 applied for 3 vacancies</a:t>
            </a:r>
          </a:p>
          <a:p>
            <a:endParaRPr lang="en-US" sz="1800" b="1" dirty="0"/>
          </a:p>
          <a:p>
            <a:r>
              <a:rPr lang="en-US" sz="1800" b="1" dirty="0"/>
              <a:t>     …Campus Health &amp; Safety Committee – 65 applied for 1 vacancy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Decision made to nominate at least three persons for each vacancy, resulting in most diverse ballot ever.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B868A-1899-46CB-B9C0-8E83B917F5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0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29100"/>
            <a:ext cx="5486400" cy="3771900"/>
          </a:xfrm>
        </p:spPr>
        <p:txBody>
          <a:bodyPr/>
          <a:lstStyle/>
          <a:p>
            <a:r>
              <a:rPr lang="en-US" sz="1800" b="1" dirty="0">
                <a:solidFill>
                  <a:srgbClr val="FF0000"/>
                </a:solidFill>
              </a:rPr>
              <a:t>Senate Executive Comm.  </a:t>
            </a:r>
            <a:r>
              <a:rPr lang="en-US" sz="1800" b="1" dirty="0"/>
              <a:t>12 persons; may be either tenure track or career-line; send email to me or Jane</a:t>
            </a:r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Senate Faculty Review Standards Committee: </a:t>
            </a:r>
            <a:r>
              <a:rPr lang="en-US" sz="1800" b="1" dirty="0"/>
              <a:t>need </a:t>
            </a:r>
            <a:r>
              <a:rPr lang="en-US" sz="1800" b="1" u="sng" dirty="0"/>
              <a:t>tenured</a:t>
            </a:r>
            <a:r>
              <a:rPr lang="en-US" sz="1800" b="1" dirty="0"/>
              <a:t> faculty from Bus. and CSBS; email me or Jane</a:t>
            </a:r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P &amp; E </a:t>
            </a:r>
            <a:r>
              <a:rPr lang="en-US" sz="1800" b="1" dirty="0" err="1">
                <a:solidFill>
                  <a:srgbClr val="FF0000"/>
                </a:solidFill>
              </a:rPr>
              <a:t>Comm</a:t>
            </a:r>
            <a:r>
              <a:rPr lang="en-US" sz="1800" b="1" dirty="0">
                <a:solidFill>
                  <a:srgbClr val="FF0000"/>
                </a:solidFill>
              </a:rPr>
              <a:t>:</a:t>
            </a:r>
            <a:r>
              <a:rPr lang="en-US" sz="1800" b="1" dirty="0"/>
              <a:t> 7 vacancies; must be Sen. At time of apt; need reps from </a:t>
            </a:r>
          </a:p>
          <a:p>
            <a:r>
              <a:rPr lang="en-US" sz="1800" b="1" dirty="0"/>
              <a:t>	</a:t>
            </a:r>
            <a:r>
              <a:rPr lang="en-US" sz="1600" b="1" dirty="0"/>
              <a:t>Arch. &amp; Planning</a:t>
            </a:r>
          </a:p>
          <a:p>
            <a:r>
              <a:rPr lang="en-US" sz="1600" b="1" dirty="0"/>
              <a:t>	Business</a:t>
            </a:r>
          </a:p>
          <a:p>
            <a:r>
              <a:rPr lang="en-US" sz="1600" b="1" dirty="0"/>
              <a:t>	Engineering</a:t>
            </a:r>
          </a:p>
          <a:p>
            <a:r>
              <a:rPr lang="en-US" sz="1600" b="1" dirty="0"/>
              <a:t>	Social Work</a:t>
            </a:r>
          </a:p>
          <a:p>
            <a:r>
              <a:rPr lang="en-US" sz="1600" b="1" dirty="0"/>
              <a:t>	CMES</a:t>
            </a:r>
          </a:p>
          <a:p>
            <a:r>
              <a:rPr lang="en-US" sz="1600" b="1" dirty="0"/>
              <a:t>	Medicine   (Email me or Jane, either TL or CL)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B868A-1899-46CB-B9C0-8E83B917F5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1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14092"/>
            <a:ext cx="5486400" cy="3686908"/>
          </a:xfrm>
        </p:spPr>
        <p:txBody>
          <a:bodyPr/>
          <a:lstStyle/>
          <a:p>
            <a:r>
              <a:rPr lang="en-US" sz="1800" b="1" dirty="0">
                <a:solidFill>
                  <a:srgbClr val="FF0000"/>
                </a:solidFill>
              </a:rPr>
              <a:t>April 8-19:  </a:t>
            </a:r>
            <a:r>
              <a:rPr lang="en-US" sz="1800" b="1" dirty="0"/>
              <a:t>Email from Jane, check spam folder</a:t>
            </a:r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April 15: </a:t>
            </a:r>
            <a:r>
              <a:rPr lang="en-US" sz="1800" b="1" dirty="0"/>
              <a:t>Under new policy candidate for Pres.-Elect must submit a form to Jane self certifying they meet qualifications and signed by applicable Dean or Department Chair.  </a:t>
            </a:r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April 29:  </a:t>
            </a:r>
            <a:r>
              <a:rPr lang="en-US" sz="1800" b="1" dirty="0"/>
              <a:t>Final Senate mtg. of Year; manual ballots distributed for voting for Pres-Elect and Executive Comm.  If absent, please send a representative w/ instructions for voting.</a:t>
            </a:r>
          </a:p>
          <a:p>
            <a:endParaRPr lang="en-US" sz="1800" b="1" dirty="0"/>
          </a:p>
          <a:p>
            <a:r>
              <a:rPr lang="en-US" sz="1800" b="1" dirty="0">
                <a:solidFill>
                  <a:srgbClr val="FF0000"/>
                </a:solidFill>
              </a:rPr>
              <a:t>            Recognize and thank P &amp; E Committee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B868A-1899-46CB-B9C0-8E83B917F5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9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331370"/>
          </a:xfrm>
        </p:spPr>
        <p:txBody>
          <a:bodyPr/>
          <a:lstStyle/>
          <a:p>
            <a:r>
              <a:rPr lang="en-US" sz="4800" b="1" dirty="0">
                <a:solidFill>
                  <a:srgbClr val="C00000"/>
                </a:solidFill>
              </a:rPr>
              <a:t>Senate Personnel &amp; Elections committee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381080"/>
            <a:ext cx="6831673" cy="1004835"/>
          </a:xfrm>
        </p:spPr>
        <p:txBody>
          <a:bodyPr>
            <a:noAutofit/>
          </a:bodyPr>
          <a:lstStyle/>
          <a:p>
            <a:r>
              <a:rPr lang="en-US" sz="2800" b="1" dirty="0"/>
              <a:t>Academic Senate </a:t>
            </a:r>
          </a:p>
          <a:p>
            <a:r>
              <a:rPr lang="en-US" sz="2800" b="1" dirty="0"/>
              <a:t>April 1, 2019</a:t>
            </a:r>
          </a:p>
        </p:txBody>
      </p:sp>
    </p:spTree>
    <p:extLst>
      <p:ext uri="{BB962C8B-B14F-4D97-AF65-F5344CB8AC3E}">
        <p14:creationId xmlns:p14="http://schemas.microsoft.com/office/powerpoint/2010/main" val="38761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4412"/>
          </a:xfr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P &amp; E Report to Academic Senate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805952"/>
            <a:ext cx="9296400" cy="3034553"/>
          </a:xfrm>
        </p:spPr>
        <p:txBody>
          <a:bodyPr/>
          <a:lstStyle/>
          <a:p>
            <a:pPr>
              <a:buClr>
                <a:srgbClr val="FF0000"/>
              </a:buClr>
              <a:buSzPct val="80000"/>
            </a:pPr>
            <a:r>
              <a:rPr lang="en-US" sz="4400" dirty="0"/>
              <a:t>Record number of faculty responded to Committee Preference Survey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7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4412"/>
          </a:xfr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P &amp; E Report to Academic Senate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302493"/>
            <a:ext cx="9296400" cy="2538012"/>
          </a:xfrm>
        </p:spPr>
        <p:txBody>
          <a:bodyPr/>
          <a:lstStyle/>
          <a:p>
            <a:pPr>
              <a:buClr>
                <a:srgbClr val="FF0000"/>
              </a:buClr>
              <a:buSzPct val="80000"/>
            </a:pPr>
            <a:r>
              <a:rPr lang="en-US" sz="4400" dirty="0"/>
              <a:t>Far more applicants than vacancies</a:t>
            </a:r>
          </a:p>
          <a:p>
            <a:pPr>
              <a:buClr>
                <a:srgbClr val="FF0000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2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4412"/>
          </a:xfr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P &amp; E Report to Academic Senate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24635"/>
            <a:ext cx="9296400" cy="4231341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SzPct val="80000"/>
            </a:pPr>
            <a:r>
              <a:rPr lang="en-US" sz="4400" dirty="0"/>
              <a:t>Committee ballots complete, </a:t>
            </a:r>
            <a:r>
              <a:rPr lang="en-US" sz="4400" u="sng" dirty="0"/>
              <a:t>except</a:t>
            </a:r>
          </a:p>
          <a:p>
            <a:pPr lvl="3"/>
            <a:r>
              <a:rPr lang="en-US" sz="3000" i="0" dirty="0">
                <a:solidFill>
                  <a:srgbClr val="FF0000"/>
                </a:solidFill>
              </a:rPr>
              <a:t>Senate EC:</a:t>
            </a:r>
            <a:r>
              <a:rPr lang="en-US" sz="3000" i="0" dirty="0"/>
              <a:t> must be sitting Senator</a:t>
            </a:r>
          </a:p>
          <a:p>
            <a:pPr lvl="3"/>
            <a:r>
              <a:rPr lang="en-US" sz="3000" i="0" dirty="0">
                <a:solidFill>
                  <a:srgbClr val="FF0000"/>
                </a:solidFill>
              </a:rPr>
              <a:t>SFRSC:</a:t>
            </a:r>
            <a:r>
              <a:rPr lang="en-US" sz="3000" i="0" dirty="0"/>
              <a:t> tenured faculty from Business &amp; CSBS</a:t>
            </a:r>
          </a:p>
          <a:p>
            <a:pPr lvl="3"/>
            <a:r>
              <a:rPr lang="en-US" sz="3000" i="0" dirty="0">
                <a:solidFill>
                  <a:srgbClr val="FF0000"/>
                </a:solidFill>
              </a:rPr>
              <a:t>P &amp; E Committee: </a:t>
            </a:r>
            <a:r>
              <a:rPr lang="en-US" sz="3000" i="0" dirty="0"/>
              <a:t>A &amp; P, Business, Eng., Social Work, CMES,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8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4412"/>
          </a:xfrm>
          <a:solidFill>
            <a:schemeClr val="bg1">
              <a:lumMod val="85000"/>
            </a:schemeClr>
          </a:solidFill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P &amp; E Report to Academic Senate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31577"/>
            <a:ext cx="9296400" cy="513677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SzPct val="80000"/>
            </a:pPr>
            <a:r>
              <a:rPr lang="en-US" sz="4400" b="1" dirty="0"/>
              <a:t>Key Dates</a:t>
            </a:r>
          </a:p>
          <a:p>
            <a:pPr lvl="3">
              <a:buClr>
                <a:srgbClr val="FF0000"/>
              </a:buClr>
            </a:pPr>
            <a:r>
              <a:rPr lang="en-US" sz="3200" i="0" dirty="0">
                <a:solidFill>
                  <a:srgbClr val="FF0000"/>
                </a:solidFill>
              </a:rPr>
              <a:t>April 8 – 19:</a:t>
            </a:r>
            <a:r>
              <a:rPr lang="en-US" sz="3200" i="0" dirty="0"/>
              <a:t> electronic voting for Committees</a:t>
            </a:r>
          </a:p>
          <a:p>
            <a:pPr lvl="3">
              <a:buClr>
                <a:srgbClr val="FF0000"/>
              </a:buClr>
            </a:pPr>
            <a:r>
              <a:rPr lang="en-US" sz="3200" i="0" dirty="0">
                <a:solidFill>
                  <a:srgbClr val="FF0000"/>
                </a:solidFill>
              </a:rPr>
              <a:t>April 15: </a:t>
            </a:r>
            <a:r>
              <a:rPr lang="en-US" sz="3200" i="0" dirty="0"/>
              <a:t>Deadline to file for Pres-elect and Executive Committee</a:t>
            </a:r>
          </a:p>
          <a:p>
            <a:pPr lvl="3">
              <a:buClr>
                <a:srgbClr val="FF0000"/>
              </a:buClr>
            </a:pPr>
            <a:r>
              <a:rPr lang="en-US" sz="3200" i="0" dirty="0">
                <a:solidFill>
                  <a:srgbClr val="FF0000"/>
                </a:solidFill>
              </a:rPr>
              <a:t>April 29:</a:t>
            </a:r>
            <a:r>
              <a:rPr lang="en-US" sz="3200" i="0" dirty="0"/>
              <a:t> Announcement of College Senator elections; manual voting for Pres.-Elect. and Exec. Comm. </a:t>
            </a:r>
          </a:p>
        </p:txBody>
      </p:sp>
    </p:spTree>
    <p:extLst>
      <p:ext uri="{BB962C8B-B14F-4D97-AF65-F5344CB8AC3E}">
        <p14:creationId xmlns:p14="http://schemas.microsoft.com/office/powerpoint/2010/main" val="18810917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179</TotalTime>
  <Words>369</Words>
  <Application>Microsoft Office PowerPoint</Application>
  <PresentationFormat>Widescreen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Crop</vt:lpstr>
      <vt:lpstr>Senate Personnel &amp; Elections committee report</vt:lpstr>
      <vt:lpstr>     P &amp; E Report to Academic Senate</vt:lpstr>
      <vt:lpstr>     P &amp; E Report to Academic Senate</vt:lpstr>
      <vt:lpstr>     P &amp; E Report to Academic Senate</vt:lpstr>
      <vt:lpstr>     P &amp; E Report to Academic Senate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Personnel &amp; Elections committee report</dc:title>
  <dc:creator>Randy Dryer</dc:creator>
  <cp:lastModifiedBy>Jane Laird</cp:lastModifiedBy>
  <cp:revision>22</cp:revision>
  <dcterms:created xsi:type="dcterms:W3CDTF">2019-03-12T20:57:54Z</dcterms:created>
  <dcterms:modified xsi:type="dcterms:W3CDTF">2019-04-01T18:29:41Z</dcterms:modified>
</cp:coreProperties>
</file>