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7" r:id="rId3"/>
    <p:sldId id="262" r:id="rId4"/>
    <p:sldId id="259" r:id="rId5"/>
    <p:sldId id="263" r:id="rId6"/>
    <p:sldId id="258" r:id="rId7"/>
    <p:sldId id="265" r:id="rId8"/>
    <p:sldId id="266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66" d="100"/>
          <a:sy n="66" d="100"/>
        </p:scale>
        <p:origin x="6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6C32-7710-4444-A232-8C4A090DBE2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F9DE-173C-CB4D-8803-4036569461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janicki@utah.edu" TargetMode="External"/><Relationship Id="rId2" Type="http://schemas.openxmlformats.org/officeDocument/2006/relationships/hyperlink" Target="mailto:robert.flores@law.utah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04113" y="4379863"/>
            <a:ext cx="3200401" cy="186216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Campus guardians are looking out for you !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9273" y="215600"/>
            <a:ext cx="832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Building Access &amp; Surveillance Systems  Policy 3-234 Revision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48" y="981435"/>
            <a:ext cx="3481162" cy="24641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3051" y="3608987"/>
            <a:ext cx="7049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>
                <a:solidFill>
                  <a:srgbClr val="7030A0"/>
                </a:solidFill>
                <a:latin typeface="LubalinGraphStd-Book"/>
              </a:rPr>
              <a:t>Safe Campus </a:t>
            </a:r>
            <a:r>
              <a:rPr lang="en-US" sz="2400" b="1" dirty="0" smtClean="0">
                <a:solidFill>
                  <a:srgbClr val="7030A0"/>
                </a:solidFill>
                <a:latin typeface="LubalinGraphStd-Book"/>
              </a:rPr>
              <a:t>– the role of Video Surveillance ?</a:t>
            </a:r>
            <a:endParaRPr lang="en-US" sz="2400" b="1" i="0" dirty="0">
              <a:solidFill>
                <a:srgbClr val="7030A0"/>
              </a:solidFill>
              <a:effectLst/>
              <a:latin typeface="LubalinGraphStd-Book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73" y="4239383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9052" y="598782"/>
            <a:ext cx="3200815" cy="23185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0797" y="4137244"/>
            <a:ext cx="3755105" cy="241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357" y="255362"/>
            <a:ext cx="8229600" cy="672419"/>
          </a:xfrm>
        </p:spPr>
        <p:txBody>
          <a:bodyPr>
            <a:noAutofit/>
          </a:bodyPr>
          <a:lstStyle/>
          <a:p>
            <a:r>
              <a:rPr lang="en-US" sz="3200" dirty="0"/>
              <a:t>Senate </a:t>
            </a:r>
            <a:r>
              <a:rPr lang="en-US" sz="3200" dirty="0" smtClean="0"/>
              <a:t>Exec. Committee--</a:t>
            </a:r>
            <a:r>
              <a:rPr lang="en-US" sz="3200" b="1" dirty="0" smtClean="0">
                <a:solidFill>
                  <a:srgbClr val="FF0000"/>
                </a:solidFill>
              </a:rPr>
              <a:t>ad </a:t>
            </a:r>
            <a:r>
              <a:rPr lang="en-US" sz="3200" b="1" dirty="0">
                <a:solidFill>
                  <a:srgbClr val="FF0000"/>
                </a:solidFill>
              </a:rPr>
              <a:t>hoc drafting group: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4" y="927782"/>
            <a:ext cx="8545286" cy="57887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Faculty</a:t>
            </a:r>
            <a:r>
              <a:rPr lang="en-US" u="sng" dirty="0" smtClean="0"/>
              <a:t> from </a:t>
            </a:r>
            <a:r>
              <a:rPr lang="en-US" u="sng" dirty="0"/>
              <a:t>Sen. Executive Committee:</a:t>
            </a:r>
            <a:endParaRPr lang="en-US" dirty="0"/>
          </a:p>
          <a:p>
            <a:r>
              <a:rPr lang="en-US" dirty="0"/>
              <a:t>Prof. Bob Flores—Senate Policy Liaison (Law)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robert.flores@law.utah.edu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Prof. Randy Dryer-- EC member  (Law, Honors) </a:t>
            </a:r>
          </a:p>
          <a:p>
            <a:r>
              <a:rPr lang="en-US" dirty="0"/>
              <a:t>Prof. Leslie Francis—EC member (Law, Philosophy, Medicine)</a:t>
            </a:r>
          </a:p>
          <a:p>
            <a:r>
              <a:rPr lang="en-US" dirty="0"/>
              <a:t>Senate Officers – Tom Richmond (Chemistry), Julio </a:t>
            </a:r>
            <a:r>
              <a:rPr lang="en-US" dirty="0" err="1"/>
              <a:t>Facelli</a:t>
            </a:r>
            <a:r>
              <a:rPr lang="en-US" dirty="0"/>
              <a:t> (Medicine), </a:t>
            </a:r>
            <a:r>
              <a:rPr lang="en-US" dirty="0" err="1"/>
              <a:t>Mardie</a:t>
            </a:r>
            <a:r>
              <a:rPr lang="en-US" dirty="0"/>
              <a:t> Clayton (Nursing)</a:t>
            </a:r>
          </a:p>
          <a:p>
            <a:pPr marL="0" indent="0">
              <a:buNone/>
            </a:pPr>
            <a:r>
              <a:rPr lang="en-US" b="1" u="sng" dirty="0" smtClean="0"/>
              <a:t>Student</a:t>
            </a:r>
            <a:r>
              <a:rPr lang="en-US" u="sng" dirty="0" smtClean="0"/>
              <a:t> from </a:t>
            </a:r>
            <a:r>
              <a:rPr lang="en-US" u="sng" dirty="0" err="1" smtClean="0"/>
              <a:t>ASUU</a:t>
            </a:r>
            <a:r>
              <a:rPr lang="en-US" u="sng" dirty="0" smtClean="0"/>
              <a:t>: 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Devon </a:t>
            </a:r>
            <a:r>
              <a:rPr lang="en-US" dirty="0"/>
              <a:t>Cantwell </a:t>
            </a:r>
          </a:p>
          <a:p>
            <a:pPr marL="0" indent="0">
              <a:buNone/>
            </a:pPr>
            <a:r>
              <a:rPr lang="en-US" b="1" u="sng" dirty="0" smtClean="0"/>
              <a:t>Administration/ staff</a:t>
            </a:r>
            <a:r>
              <a:rPr lang="en-US" u="sng" dirty="0" smtClean="0"/>
              <a:t> From </a:t>
            </a:r>
            <a:r>
              <a:rPr lang="en-US" u="sng" dirty="0"/>
              <a:t>Facilities Management &amp; Public Safety: </a:t>
            </a:r>
            <a:endParaRPr lang="en-US" dirty="0"/>
          </a:p>
          <a:p>
            <a:r>
              <a:rPr lang="en-US" dirty="0"/>
              <a:t>Dept. of Public Safety—Chief of Police-- Dale Brophy</a:t>
            </a:r>
          </a:p>
          <a:p>
            <a:r>
              <a:rPr lang="en-US" dirty="0"/>
              <a:t>Facilities Management—Exec. Director-- Cory Higgins,    Assoc. Director --Joseph Ashurst.</a:t>
            </a:r>
          </a:p>
          <a:p>
            <a:r>
              <a:rPr lang="en-US" dirty="0"/>
              <a:t>Contact:  Exec Assistant—Karen Janicki  </a:t>
            </a:r>
            <a:r>
              <a:rPr lang="en-US" u="sng" dirty="0" err="1">
                <a:solidFill>
                  <a:srgbClr val="FF0000"/>
                </a:solidFill>
                <a:hlinkClick r:id="rId3"/>
              </a:rPr>
              <a:t>karen.janicki@utah.edu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u="sng" dirty="0"/>
              <a:t>Others </a:t>
            </a:r>
            <a:r>
              <a:rPr lang="en-US" u="sng" dirty="0"/>
              <a:t>consulted:</a:t>
            </a:r>
            <a:endParaRPr lang="en-US" dirty="0"/>
          </a:p>
          <a:p>
            <a:r>
              <a:rPr lang="en-US" dirty="0"/>
              <a:t>Office of General Counsel--  Robert Payne, Michelle Ballantyne</a:t>
            </a:r>
          </a:p>
          <a:p>
            <a:r>
              <a:rPr lang="en-US" dirty="0"/>
              <a:t>Office of VP Academic Affairs-- Harriet Hopf</a:t>
            </a:r>
          </a:p>
          <a:p>
            <a:r>
              <a:rPr lang="en-US" dirty="0"/>
              <a:t>Office of VP Health Sciences --Bob Fujinami</a:t>
            </a:r>
          </a:p>
          <a:p>
            <a:r>
              <a:rPr lang="en-US" dirty="0"/>
              <a:t>Institutional Policy Committee (representatives of: Human Resources, Staff Council, </a:t>
            </a:r>
          </a:p>
          <a:p>
            <a:pPr marL="0" indent="0">
              <a:buNone/>
            </a:pPr>
            <a:r>
              <a:rPr lang="en-US" dirty="0" smtClean="0"/>
              <a:t>	Budget </a:t>
            </a:r>
            <a:r>
              <a:rPr lang="en-US" dirty="0"/>
              <a:t>&amp; Planning, Finance, Hospitals &amp; Clinics, Information Technology, VP Research)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14" y="74501"/>
            <a:ext cx="8392886" cy="400276"/>
          </a:xfrm>
        </p:spPr>
        <p:txBody>
          <a:bodyPr>
            <a:normAutofit fontScale="90000"/>
          </a:bodyPr>
          <a:lstStyle/>
          <a:p>
            <a:r>
              <a:rPr lang="en-US" sz="3111" dirty="0" smtClean="0"/>
              <a:t>Building Access &amp; Surveillance </a:t>
            </a:r>
            <a:r>
              <a:rPr lang="en-US" sz="3111" smtClean="0"/>
              <a:t>Systems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" y="474778"/>
            <a:ext cx="8860972" cy="618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Status quo: </a:t>
            </a:r>
            <a:endParaRPr lang="en-US" sz="2800" i="1" dirty="0"/>
          </a:p>
          <a:p>
            <a:r>
              <a:rPr lang="en-US" b="1" dirty="0" smtClean="0">
                <a:solidFill>
                  <a:srgbClr val="7030A0"/>
                </a:solidFill>
              </a:rPr>
              <a:t>20+ year old policy</a:t>
            </a:r>
            <a:r>
              <a:rPr lang="en-US" dirty="0" smtClean="0">
                <a:solidFill>
                  <a:srgbClr val="7030A0"/>
                </a:solidFill>
              </a:rPr>
              <a:t> (mechanical lock &amp; key only)</a:t>
            </a:r>
          </a:p>
          <a:p>
            <a:r>
              <a:rPr lang="en-US" b="1" dirty="0">
                <a:solidFill>
                  <a:srgbClr val="00B050"/>
                </a:solidFill>
              </a:rPr>
              <a:t>m</a:t>
            </a:r>
            <a:r>
              <a:rPr lang="en-US" b="1" dirty="0" smtClean="0">
                <a:solidFill>
                  <a:srgbClr val="00B050"/>
                </a:solidFill>
              </a:rPr>
              <a:t>odern tech: </a:t>
            </a:r>
            <a:r>
              <a:rPr lang="en-US" dirty="0" smtClean="0">
                <a:solidFill>
                  <a:srgbClr val="00B050"/>
                </a:solidFill>
              </a:rPr>
              <a:t>Electronic Access Systems &amp; Video Surveillance Systems= greatly increase Safety &amp; Security, but Privacy Concerns</a:t>
            </a:r>
          </a:p>
          <a:p>
            <a:pPr lvl="1"/>
            <a:r>
              <a:rPr lang="en-US" dirty="0" smtClean="0"/>
              <a:t>Some large </a:t>
            </a:r>
            <a:r>
              <a:rPr lang="en-US" dirty="0"/>
              <a:t>s</a:t>
            </a:r>
            <a:r>
              <a:rPr lang="en-US" dirty="0" smtClean="0"/>
              <a:t>ystems </a:t>
            </a:r>
            <a:r>
              <a:rPr lang="en-US" b="1" dirty="0" smtClean="0"/>
              <a:t>centrally managed</a:t>
            </a:r>
            <a:r>
              <a:rPr lang="en-US" dirty="0" smtClean="0"/>
              <a:t> by DPS; 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numerous </a:t>
            </a:r>
            <a:r>
              <a:rPr lang="en-US" b="1" dirty="0" smtClean="0">
                <a:solidFill>
                  <a:srgbClr val="0070C0"/>
                </a:solidFill>
              </a:rPr>
              <a:t>smaller dispersed </a:t>
            </a:r>
            <a:r>
              <a:rPr lang="en-US" dirty="0" smtClean="0">
                <a:solidFill>
                  <a:srgbClr val="0070C0"/>
                </a:solidFill>
              </a:rPr>
              <a:t>building-specific systems </a:t>
            </a:r>
          </a:p>
          <a:p>
            <a:pPr lvl="2"/>
            <a:r>
              <a:rPr lang="en-US" dirty="0" smtClean="0"/>
              <a:t>Little central oversight, </a:t>
            </a:r>
            <a:r>
              <a:rPr lang="en-US" dirty="0" err="1" smtClean="0"/>
              <a:t>regs</a:t>
            </a:r>
            <a:r>
              <a:rPr lang="en-US" dirty="0" smtClean="0"/>
              <a:t> on storage &amp; use of data </a:t>
            </a:r>
          </a:p>
          <a:p>
            <a:pPr lvl="2"/>
            <a:r>
              <a:rPr lang="en-US" b="1" dirty="0" smtClean="0"/>
              <a:t>not even good inventory yet !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no clear regulations</a:t>
            </a:r>
            <a:r>
              <a:rPr lang="en-US" sz="3000" dirty="0">
                <a:solidFill>
                  <a:srgbClr val="C00000"/>
                </a:solidFill>
              </a:rPr>
              <a:t>: </a:t>
            </a:r>
            <a:r>
              <a:rPr lang="en-US" sz="3000" dirty="0">
                <a:solidFill>
                  <a:srgbClr val="002060"/>
                </a:solidFill>
              </a:rPr>
              <a:t>installing Surveillance Systems,</a:t>
            </a:r>
            <a:r>
              <a:rPr lang="en-US" sz="3000" dirty="0">
                <a:solidFill>
                  <a:srgbClr val="C00000"/>
                </a:solidFill>
              </a:rPr>
              <a:t> </a:t>
            </a:r>
            <a:r>
              <a:rPr lang="en-US" sz="3000" dirty="0">
                <a:solidFill>
                  <a:srgbClr val="0070C0"/>
                </a:solidFill>
              </a:rPr>
              <a:t>who runs, how Data stored,</a:t>
            </a:r>
            <a:r>
              <a:rPr lang="en-US" sz="3000" dirty="0">
                <a:solidFill>
                  <a:srgbClr val="C00000"/>
                </a:solidFill>
              </a:rPr>
              <a:t> permissible &amp; prohibited </a:t>
            </a:r>
            <a:r>
              <a:rPr lang="en-US" sz="3000" dirty="0" smtClean="0">
                <a:solidFill>
                  <a:srgbClr val="C00000"/>
                </a:solidFill>
              </a:rPr>
              <a:t>Uses.</a:t>
            </a:r>
            <a:endParaRPr lang="en-US" sz="3000" dirty="0">
              <a:solidFill>
                <a:srgbClr val="C00000"/>
              </a:solidFill>
            </a:endParaRPr>
          </a:p>
          <a:p>
            <a:pPr lvl="1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086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111" dirty="0" smtClean="0"/>
              <a:t>Building Access &amp; Surveillance Systems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9" y="1143000"/>
            <a:ext cx="8817428" cy="55190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Combination: main Policy,  initially one Rule (later add other </a:t>
            </a:r>
            <a:r>
              <a:rPr lang="en-US" sz="2800" dirty="0">
                <a:solidFill>
                  <a:srgbClr val="00B050"/>
                </a:solidFill>
              </a:rPr>
              <a:t>specific </a:t>
            </a:r>
            <a:r>
              <a:rPr lang="en-US" sz="2800" dirty="0" smtClean="0">
                <a:solidFill>
                  <a:srgbClr val="00B050"/>
                </a:solidFill>
              </a:rPr>
              <a:t>Rules, &amp; very detailed Procedures).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Start with “fixed-location” systems</a:t>
            </a:r>
            <a:r>
              <a:rPr lang="en-US" sz="2000" dirty="0" smtClean="0"/>
              <a:t>–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later tackle issues of “mobile” (e.g., drones, body-cams)</a:t>
            </a:r>
            <a:endParaRPr lang="en-US" sz="2000" dirty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Guiding Principles</a:t>
            </a:r>
            <a:r>
              <a:rPr lang="en-US" sz="3600" dirty="0">
                <a:solidFill>
                  <a:srgbClr val="FF0000"/>
                </a:solidFill>
              </a:rPr>
              <a:t>: 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e</a:t>
            </a:r>
            <a:r>
              <a:rPr lang="en-US" sz="3600" dirty="0" smtClean="0">
                <a:solidFill>
                  <a:srgbClr val="002060"/>
                </a:solidFill>
              </a:rPr>
              <a:t>nhance Campus </a:t>
            </a:r>
            <a:r>
              <a:rPr lang="en-US" sz="3600" dirty="0">
                <a:solidFill>
                  <a:srgbClr val="002060"/>
                </a:solidFill>
              </a:rPr>
              <a:t>Safety &amp; Security, </a:t>
            </a:r>
            <a:endParaRPr lang="en-US" sz="3600" dirty="0" smtClean="0">
              <a:solidFill>
                <a:srgbClr val="002060"/>
              </a:solidFill>
            </a:endParaRPr>
          </a:p>
          <a:p>
            <a:pPr lvl="1"/>
            <a:r>
              <a:rPr lang="en-US" sz="3600" dirty="0">
                <a:solidFill>
                  <a:srgbClr val="00B050"/>
                </a:solidFill>
              </a:rPr>
              <a:t>r</a:t>
            </a:r>
            <a:r>
              <a:rPr lang="en-US" sz="3600" dirty="0" smtClean="0">
                <a:solidFill>
                  <a:srgbClr val="00B050"/>
                </a:solidFill>
              </a:rPr>
              <a:t>espect Privacy, </a:t>
            </a:r>
          </a:p>
          <a:p>
            <a:pPr lvl="1"/>
            <a:r>
              <a:rPr lang="en-US" sz="3600" dirty="0" smtClean="0"/>
              <a:t>Notice, Transparency, Consultation, </a:t>
            </a:r>
          </a:p>
          <a:p>
            <a:pPr lvl="1"/>
            <a:r>
              <a:rPr lang="en-US" sz="3600" dirty="0">
                <a:solidFill>
                  <a:srgbClr val="7030A0"/>
                </a:solidFill>
              </a:rPr>
              <a:t>m</a:t>
            </a:r>
            <a:r>
              <a:rPr lang="en-US" sz="3600" dirty="0" smtClean="0">
                <a:solidFill>
                  <a:srgbClr val="7030A0"/>
                </a:solidFill>
              </a:rPr>
              <a:t>ust follow </a:t>
            </a:r>
            <a:r>
              <a:rPr lang="en-US" sz="3600" dirty="0">
                <a:solidFill>
                  <a:srgbClr val="7030A0"/>
                </a:solidFill>
              </a:rPr>
              <a:t>F</a:t>
            </a:r>
            <a:r>
              <a:rPr lang="en-US" sz="3600" dirty="0" smtClean="0">
                <a:solidFill>
                  <a:srgbClr val="7030A0"/>
                </a:solidFill>
              </a:rPr>
              <a:t>ederal &amp; State Law.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228" y="589356"/>
            <a:ext cx="4971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  <a:r>
              <a:rPr lang="en-US" sz="3200" b="1" dirty="0" smtClean="0">
                <a:solidFill>
                  <a:srgbClr val="FF0000"/>
                </a:solidFill>
              </a:rPr>
              <a:t>eed revised Regulations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458" y="67809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</a:rPr>
              <a:t>Background-- </a:t>
            </a:r>
            <a:r>
              <a:rPr lang="en-US" dirty="0">
                <a:solidFill>
                  <a:srgbClr val="7030A0"/>
                </a:solidFill>
              </a:rPr>
              <a:t>Federal &amp; State </a:t>
            </a:r>
            <a:r>
              <a:rPr lang="en-US" dirty="0" smtClean="0">
                <a:solidFill>
                  <a:srgbClr val="7030A0"/>
                </a:solidFill>
              </a:rPr>
              <a:t>laws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1001486"/>
            <a:ext cx="8752114" cy="570411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Campus safety– e.g.,  </a:t>
            </a:r>
            <a:r>
              <a:rPr lang="en-US" dirty="0" err="1" smtClean="0">
                <a:solidFill>
                  <a:srgbClr val="00B050"/>
                </a:solidFill>
              </a:rPr>
              <a:t>Clery</a:t>
            </a:r>
            <a:r>
              <a:rPr lang="en-US" dirty="0" smtClean="0">
                <a:solidFill>
                  <a:srgbClr val="00B050"/>
                </a:solidFill>
              </a:rPr>
              <a:t> Act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Privacy:  e.g., </a:t>
            </a:r>
            <a:r>
              <a:rPr lang="en-US" dirty="0" err="1" smtClean="0">
                <a:solidFill>
                  <a:srgbClr val="0070C0"/>
                </a:solidFill>
              </a:rPr>
              <a:t>FERPA</a:t>
            </a:r>
            <a:r>
              <a:rPr lang="en-US" dirty="0" smtClean="0">
                <a:solidFill>
                  <a:srgbClr val="0070C0"/>
                </a:solidFill>
              </a:rPr>
              <a:t> (student records). </a:t>
            </a:r>
            <a:r>
              <a:rPr lang="en-US" dirty="0" err="1" smtClean="0">
                <a:solidFill>
                  <a:srgbClr val="0070C0"/>
                </a:solidFill>
              </a:rPr>
              <a:t>HIPAA</a:t>
            </a:r>
            <a:r>
              <a:rPr lang="en-US" dirty="0" smtClean="0">
                <a:solidFill>
                  <a:srgbClr val="0070C0"/>
                </a:solidFill>
              </a:rPr>
              <a:t> (patient privacy).  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sz="3900" dirty="0">
                <a:solidFill>
                  <a:srgbClr val="C00000"/>
                </a:solidFill>
              </a:rPr>
              <a:t>GRAMA: Utah Government Records Access Management Act. </a:t>
            </a:r>
            <a:endParaRPr lang="en-US" sz="3900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/>
              <a:t>UU</a:t>
            </a:r>
            <a:r>
              <a:rPr lang="en-US" dirty="0" smtClean="0"/>
              <a:t> is </a:t>
            </a:r>
            <a:r>
              <a:rPr lang="en-US" i="1" dirty="0" smtClean="0"/>
              <a:t>“</a:t>
            </a:r>
            <a:r>
              <a:rPr lang="en-US" i="1" dirty="0"/>
              <a:t>governmental entity</a:t>
            </a:r>
            <a:r>
              <a:rPr lang="en-US" i="1" dirty="0" smtClean="0"/>
              <a:t>,</a:t>
            </a:r>
            <a:r>
              <a:rPr lang="en-US" dirty="0" smtClean="0"/>
              <a:t>” w/ </a:t>
            </a:r>
            <a:r>
              <a:rPr lang="en-US" i="1" dirty="0" smtClean="0"/>
              <a:t>“government records”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Very specific rules on how </a:t>
            </a:r>
            <a:r>
              <a:rPr lang="en-US" dirty="0" err="1">
                <a:solidFill>
                  <a:srgbClr val="7030A0"/>
                </a:solidFill>
              </a:rPr>
              <a:t>UU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responds </a:t>
            </a:r>
            <a:r>
              <a:rPr lang="en-US" dirty="0">
                <a:solidFill>
                  <a:srgbClr val="7030A0"/>
                </a:solidFill>
              </a:rPr>
              <a:t>to </a:t>
            </a:r>
            <a:r>
              <a:rPr lang="en-US" dirty="0" smtClean="0">
                <a:solidFill>
                  <a:srgbClr val="7030A0"/>
                </a:solidFill>
              </a:rPr>
              <a:t>requests (from </a:t>
            </a:r>
            <a:r>
              <a:rPr lang="en-US" dirty="0">
                <a:solidFill>
                  <a:srgbClr val="7030A0"/>
                </a:solidFill>
              </a:rPr>
              <a:t>individuals, law enforcement agencies, news media, etc</a:t>
            </a:r>
            <a:r>
              <a:rPr lang="en-US" dirty="0" smtClean="0">
                <a:solidFill>
                  <a:srgbClr val="7030A0"/>
                </a:solidFill>
              </a:rPr>
              <a:t>.)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Specific –limited-- bases for </a:t>
            </a:r>
            <a:r>
              <a:rPr lang="en-US" i="1" dirty="0">
                <a:solidFill>
                  <a:srgbClr val="C00000"/>
                </a:solidFill>
              </a:rPr>
              <a:t>withholding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(entire </a:t>
            </a:r>
            <a:r>
              <a:rPr lang="en-US" dirty="0">
                <a:solidFill>
                  <a:srgbClr val="C00000"/>
                </a:solidFill>
              </a:rPr>
              <a:t>records, or redacting specific </a:t>
            </a:r>
            <a:r>
              <a:rPr lang="en-US" dirty="0" smtClean="0">
                <a:solidFill>
                  <a:srgbClr val="C00000"/>
                </a:solidFill>
              </a:rPr>
              <a:t>information, e.g</a:t>
            </a:r>
            <a:r>
              <a:rPr lang="en-US" dirty="0">
                <a:solidFill>
                  <a:srgbClr val="C00000"/>
                </a:solidFill>
              </a:rPr>
              <a:t>., blur out faces in videos).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6" y="0"/>
            <a:ext cx="8371114" cy="609600"/>
          </a:xfrm>
        </p:spPr>
        <p:txBody>
          <a:bodyPr>
            <a:normAutofit/>
          </a:bodyPr>
          <a:lstStyle/>
          <a:p>
            <a:r>
              <a:rPr lang="en-US" sz="3111" dirty="0" smtClean="0"/>
              <a:t>Building Access &amp; Surveillance Systems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3" y="609600"/>
            <a:ext cx="8795657" cy="6106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Initiative’s main Elements: 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>
                <a:solidFill>
                  <a:srgbClr val="C00000"/>
                </a:solidFill>
              </a:rPr>
              <a:t>-- </a:t>
            </a:r>
            <a:r>
              <a:rPr lang="en-US" sz="3600" dirty="0" smtClean="0">
                <a:solidFill>
                  <a:srgbClr val="C00000"/>
                </a:solidFill>
              </a:rPr>
              <a:t>Oversight Committee </a:t>
            </a:r>
            <a:r>
              <a:rPr lang="en-US" sz="3600" dirty="0">
                <a:solidFill>
                  <a:srgbClr val="C00000"/>
                </a:solidFill>
              </a:rPr>
              <a:t>(“</a:t>
            </a:r>
            <a:r>
              <a:rPr lang="en-US" sz="3600" dirty="0" err="1">
                <a:solidFill>
                  <a:srgbClr val="C00000"/>
                </a:solidFill>
              </a:rPr>
              <a:t>SSAC</a:t>
            </a:r>
            <a:r>
              <a:rPr lang="en-US" sz="3600" dirty="0">
                <a:solidFill>
                  <a:srgbClr val="C00000"/>
                </a:solidFill>
              </a:rPr>
              <a:t>”). </a:t>
            </a:r>
          </a:p>
          <a:p>
            <a:r>
              <a:rPr lang="en-US" i="1" dirty="0">
                <a:solidFill>
                  <a:srgbClr val="00B0F0"/>
                </a:solidFill>
              </a:rPr>
              <a:t>n</a:t>
            </a:r>
            <a:r>
              <a:rPr lang="en-US" i="1" dirty="0" smtClean="0">
                <a:solidFill>
                  <a:srgbClr val="00B0F0"/>
                </a:solidFill>
              </a:rPr>
              <a:t>ew</a:t>
            </a:r>
            <a:r>
              <a:rPr lang="en-US" dirty="0" smtClean="0">
                <a:solidFill>
                  <a:srgbClr val="00B0F0"/>
                </a:solidFill>
              </a:rPr>
              <a:t> – </a:t>
            </a:r>
            <a:r>
              <a:rPr lang="en-US" sz="3600" dirty="0" smtClean="0">
                <a:solidFill>
                  <a:srgbClr val="00B0F0"/>
                </a:solidFill>
              </a:rPr>
              <a:t>Registration, Approval, Review </a:t>
            </a:r>
            <a:r>
              <a:rPr lang="en-US" sz="3600" dirty="0">
                <a:solidFill>
                  <a:srgbClr val="00B0F0"/>
                </a:solidFill>
              </a:rPr>
              <a:t>process.</a:t>
            </a:r>
          </a:p>
          <a:p>
            <a:r>
              <a:rPr lang="en-US" i="1" dirty="0">
                <a:solidFill>
                  <a:srgbClr val="00B050"/>
                </a:solidFill>
              </a:rPr>
              <a:t>n</a:t>
            </a:r>
            <a:r>
              <a:rPr lang="en-US" i="1" dirty="0" smtClean="0">
                <a:solidFill>
                  <a:srgbClr val="00B050"/>
                </a:solidFill>
              </a:rPr>
              <a:t>ew</a:t>
            </a:r>
            <a:r>
              <a:rPr lang="en-US" dirty="0" smtClean="0">
                <a:solidFill>
                  <a:srgbClr val="00B050"/>
                </a:solidFill>
              </a:rPr>
              <a:t>-- </a:t>
            </a:r>
            <a:r>
              <a:rPr lang="en-US" sz="3600" dirty="0" smtClean="0">
                <a:solidFill>
                  <a:srgbClr val="00B050"/>
                </a:solidFill>
              </a:rPr>
              <a:t>Criteria</a:t>
            </a:r>
            <a:r>
              <a:rPr lang="en-US" dirty="0" smtClean="0">
                <a:solidFill>
                  <a:srgbClr val="00B050"/>
                </a:solidFill>
              </a:rPr>
              <a:t> for: access </a:t>
            </a:r>
            <a:r>
              <a:rPr lang="en-US" dirty="0">
                <a:solidFill>
                  <a:srgbClr val="00B050"/>
                </a:solidFill>
              </a:rPr>
              <a:t>&amp; surveillance </a:t>
            </a:r>
            <a:r>
              <a:rPr lang="en-US" dirty="0" smtClean="0">
                <a:solidFill>
                  <a:srgbClr val="00B050"/>
                </a:solidFill>
              </a:rPr>
              <a:t>systems;  data storage. 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new</a:t>
            </a:r>
            <a:r>
              <a:rPr lang="en-US" dirty="0" smtClean="0">
                <a:solidFill>
                  <a:srgbClr val="C00000"/>
                </a:solidFill>
              </a:rPr>
              <a:t>– </a:t>
            </a:r>
            <a:r>
              <a:rPr lang="en-US" sz="3600" dirty="0" smtClean="0">
                <a:solidFill>
                  <a:srgbClr val="C00000"/>
                </a:solidFill>
              </a:rPr>
              <a:t>Set </a:t>
            </a:r>
            <a:r>
              <a:rPr lang="en-US" sz="3600" i="1" dirty="0" smtClean="0">
                <a:solidFill>
                  <a:srgbClr val="C00000"/>
                </a:solidFill>
              </a:rPr>
              <a:t>permissible</a:t>
            </a:r>
            <a:r>
              <a:rPr lang="en-US" sz="3600" dirty="0" smtClean="0">
                <a:solidFill>
                  <a:srgbClr val="C00000"/>
                </a:solidFill>
              </a:rPr>
              <a:t> and </a:t>
            </a:r>
            <a:r>
              <a:rPr lang="en-US" sz="3600" i="1" dirty="0" smtClean="0">
                <a:solidFill>
                  <a:srgbClr val="C00000"/>
                </a:solidFill>
              </a:rPr>
              <a:t>prohibited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uses</a:t>
            </a:r>
            <a:r>
              <a:rPr lang="en-US" sz="3600" dirty="0" smtClean="0">
                <a:solidFill>
                  <a:srgbClr val="C00000"/>
                </a:solidFill>
              </a:rPr>
              <a:t> of surveillance data (&amp; grant rare </a:t>
            </a:r>
            <a:r>
              <a:rPr lang="en-US" sz="3600" b="1" dirty="0" smtClean="0">
                <a:solidFill>
                  <a:srgbClr val="C00000"/>
                </a:solidFill>
              </a:rPr>
              <a:t>exceptions).</a:t>
            </a:r>
          </a:p>
          <a:p>
            <a:r>
              <a:rPr lang="en-US" i="1" dirty="0"/>
              <a:t>c</a:t>
            </a:r>
            <a:r>
              <a:rPr lang="en-US" i="1" dirty="0" smtClean="0"/>
              <a:t>ontinue but improve</a:t>
            </a:r>
            <a:r>
              <a:rPr lang="en-US" dirty="0" smtClean="0"/>
              <a:t> –regulating, tracking, safeguarding </a:t>
            </a:r>
            <a:r>
              <a:rPr lang="en-US" b="1" dirty="0" smtClean="0"/>
              <a:t>mechanical locks &amp; keys.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80292"/>
            <a:ext cx="277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799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13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main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83772"/>
            <a:ext cx="8839199" cy="593271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Oversight Committee (“</a:t>
            </a:r>
            <a:r>
              <a:rPr lang="en-US" sz="3600" dirty="0" err="1">
                <a:solidFill>
                  <a:srgbClr val="7030A0"/>
                </a:solidFill>
              </a:rPr>
              <a:t>SSAC</a:t>
            </a:r>
            <a:r>
              <a:rPr lang="en-US" sz="3600" dirty="0">
                <a:solidFill>
                  <a:srgbClr val="7030A0"/>
                </a:solidFill>
              </a:rPr>
              <a:t>”). </a:t>
            </a:r>
            <a:endParaRPr lang="en-US" sz="3600" dirty="0" smtClean="0">
              <a:solidFill>
                <a:srgbClr val="7030A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embers=</a:t>
            </a:r>
            <a:r>
              <a:rPr lang="en-US" dirty="0" smtClean="0"/>
              <a:t> Faculty, Student, Staff &amp; Administration reps (Facilities, Public Safety, Gen-Counsel, etc.). </a:t>
            </a:r>
          </a:p>
          <a:p>
            <a:pPr lvl="1"/>
            <a:r>
              <a:rPr lang="en-US" dirty="0" smtClean="0"/>
              <a:t>Flesh </a:t>
            </a:r>
            <a:r>
              <a:rPr lang="en-US" dirty="0"/>
              <a:t>out approval </a:t>
            </a:r>
            <a:r>
              <a:rPr lang="en-US" i="1" dirty="0" smtClean="0"/>
              <a:t>criteria, </a:t>
            </a:r>
            <a:r>
              <a:rPr lang="en-US" dirty="0" smtClean="0"/>
              <a:t>develop &amp; oversee registration &amp; review </a:t>
            </a:r>
            <a:r>
              <a:rPr lang="en-US" i="1" dirty="0" smtClean="0"/>
              <a:t>processes</a:t>
            </a:r>
            <a:r>
              <a:rPr lang="en-US" dirty="0" smtClean="0"/>
              <a:t>.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Registration, Approval</a:t>
            </a:r>
            <a:r>
              <a:rPr lang="en-US" sz="3600" dirty="0">
                <a:solidFill>
                  <a:srgbClr val="C00000"/>
                </a:solidFill>
              </a:rPr>
              <a:t>, </a:t>
            </a:r>
            <a:r>
              <a:rPr lang="en-US" sz="3600" dirty="0" smtClean="0">
                <a:solidFill>
                  <a:srgbClr val="C00000"/>
                </a:solidFill>
              </a:rPr>
              <a:t>periodic Review Processes</a:t>
            </a:r>
            <a:r>
              <a:rPr lang="en-US" dirty="0" smtClean="0">
                <a:solidFill>
                  <a:srgbClr val="C00000"/>
                </a:solidFill>
              </a:rPr>
              <a:t> (for systems &amp; operators).  </a:t>
            </a:r>
          </a:p>
          <a:p>
            <a:pPr lvl="1"/>
            <a:r>
              <a:rPr lang="en-US" sz="3200" dirty="0">
                <a:solidFill>
                  <a:srgbClr val="002060"/>
                </a:solidFill>
              </a:rPr>
              <a:t>c</a:t>
            </a:r>
            <a:r>
              <a:rPr lang="en-US" sz="3200" dirty="0" smtClean="0">
                <a:solidFill>
                  <a:srgbClr val="002060"/>
                </a:solidFill>
              </a:rPr>
              <a:t>reate Central Registry, conduct Initial </a:t>
            </a:r>
            <a:r>
              <a:rPr lang="en-US" sz="3200" dirty="0">
                <a:solidFill>
                  <a:srgbClr val="002060"/>
                </a:solidFill>
              </a:rPr>
              <a:t>I</a:t>
            </a:r>
            <a:r>
              <a:rPr lang="en-US" sz="3200" dirty="0" smtClean="0">
                <a:solidFill>
                  <a:srgbClr val="002060"/>
                </a:solidFill>
              </a:rPr>
              <a:t>nventory of multitude </a:t>
            </a:r>
            <a:r>
              <a:rPr lang="en-US" sz="3200" dirty="0">
                <a:solidFill>
                  <a:srgbClr val="002060"/>
                </a:solidFill>
              </a:rPr>
              <a:t>of smaller </a:t>
            </a:r>
            <a:r>
              <a:rPr lang="en-US" sz="3200" dirty="0" smtClean="0">
                <a:solidFill>
                  <a:srgbClr val="002060"/>
                </a:solidFill>
              </a:rPr>
              <a:t>systems.</a:t>
            </a:r>
          </a:p>
          <a:p>
            <a:pPr lvl="1"/>
            <a:r>
              <a:rPr lang="en-US" sz="3200" dirty="0" smtClean="0">
                <a:solidFill>
                  <a:srgbClr val="00B050"/>
                </a:solidFill>
              </a:rPr>
              <a:t>Apply criteria for initial </a:t>
            </a:r>
            <a:r>
              <a:rPr lang="en-US" sz="3200" i="1" dirty="0" smtClean="0">
                <a:solidFill>
                  <a:srgbClr val="00B050"/>
                </a:solidFill>
              </a:rPr>
              <a:t>approvals</a:t>
            </a:r>
            <a:r>
              <a:rPr lang="en-US" sz="3200" dirty="0" smtClean="0">
                <a:solidFill>
                  <a:srgbClr val="00B050"/>
                </a:solidFill>
              </a:rPr>
              <a:t>, periodic </a:t>
            </a:r>
            <a:r>
              <a:rPr lang="en-US" sz="3200" i="1" dirty="0" smtClean="0">
                <a:solidFill>
                  <a:srgbClr val="00B050"/>
                </a:solidFill>
              </a:rPr>
              <a:t>reviews.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71675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main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718457"/>
            <a:ext cx="8534400" cy="5998029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Criteria for: </a:t>
            </a:r>
            <a:r>
              <a:rPr lang="en-US" sz="3600" dirty="0" smtClean="0">
                <a:solidFill>
                  <a:srgbClr val="002060"/>
                </a:solidFill>
              </a:rPr>
              <a:t>building access </a:t>
            </a:r>
            <a:r>
              <a:rPr lang="en-US" sz="3600" dirty="0">
                <a:solidFill>
                  <a:srgbClr val="002060"/>
                </a:solidFill>
              </a:rPr>
              <a:t>&amp; surveillance </a:t>
            </a:r>
            <a:r>
              <a:rPr lang="en-US" sz="3600" dirty="0" smtClean="0">
                <a:solidFill>
                  <a:srgbClr val="002060"/>
                </a:solidFill>
              </a:rPr>
              <a:t>systems; secure </a:t>
            </a:r>
            <a:r>
              <a:rPr lang="en-US" sz="3600" dirty="0">
                <a:solidFill>
                  <a:srgbClr val="002060"/>
                </a:solidFill>
              </a:rPr>
              <a:t>data </a:t>
            </a:r>
            <a:r>
              <a:rPr lang="en-US" sz="3600" dirty="0" smtClean="0">
                <a:solidFill>
                  <a:srgbClr val="002060"/>
                </a:solidFill>
              </a:rPr>
              <a:t>storage; operator personnel training, &amp; auditing.  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</a:rPr>
              <a:t>Baseline of fundamentals set now by Senate &amp; Trustees in Policy 3-234. </a:t>
            </a:r>
          </a:p>
          <a:p>
            <a:pPr lvl="1"/>
            <a:r>
              <a:rPr lang="en-US" sz="3600" dirty="0" smtClean="0">
                <a:solidFill>
                  <a:srgbClr val="7030A0"/>
                </a:solidFill>
              </a:rPr>
              <a:t>Further details developed by oversight committee </a:t>
            </a:r>
            <a:r>
              <a:rPr lang="en-US" sz="3600" dirty="0" err="1" smtClean="0">
                <a:solidFill>
                  <a:srgbClr val="7030A0"/>
                </a:solidFill>
              </a:rPr>
              <a:t>SSAC</a:t>
            </a:r>
            <a:r>
              <a:rPr lang="en-US" sz="3600" dirty="0" smtClean="0">
                <a:solidFill>
                  <a:srgbClr val="7030A0"/>
                </a:solidFill>
              </a:rPr>
              <a:t>, set in formal Rules &amp; Procedures. </a:t>
            </a:r>
            <a:endParaRPr lang="en-US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. . .  Criteria include adherence to restrictions on </a:t>
            </a:r>
            <a:r>
              <a:rPr lang="en-US" i="1" dirty="0" smtClean="0"/>
              <a:t>uses </a:t>
            </a:r>
            <a:r>
              <a:rPr lang="en-US" dirty="0" smtClean="0"/>
              <a:t>of surveillance data</a:t>
            </a:r>
            <a:r>
              <a:rPr lang="en-US" dirty="0"/>
              <a:t> </a:t>
            </a:r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69648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main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631371"/>
            <a:ext cx="8534400" cy="6085115"/>
          </a:xfrm>
        </p:spPr>
        <p:txBody>
          <a:bodyPr>
            <a:normAutofit fontScale="92500"/>
          </a:bodyPr>
          <a:lstStyle/>
          <a:p>
            <a:r>
              <a:rPr lang="en-US" sz="3600" i="1" dirty="0" smtClean="0">
                <a:solidFill>
                  <a:srgbClr val="002060"/>
                </a:solidFill>
              </a:rPr>
              <a:t>Permissible</a:t>
            </a:r>
            <a:r>
              <a:rPr lang="en-US" sz="3600" dirty="0" smtClean="0">
                <a:solidFill>
                  <a:srgbClr val="002060"/>
                </a:solidFill>
              </a:rPr>
              <a:t> &amp; </a:t>
            </a:r>
            <a:r>
              <a:rPr lang="en-US" sz="3600" i="1" dirty="0" smtClean="0">
                <a:solidFill>
                  <a:srgbClr val="002060"/>
                </a:solidFill>
              </a:rPr>
              <a:t>Prohibited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b="1" u="sng" dirty="0">
                <a:solidFill>
                  <a:srgbClr val="002060"/>
                </a:solidFill>
              </a:rPr>
              <a:t>uses</a:t>
            </a:r>
            <a:r>
              <a:rPr lang="en-US" sz="3600" dirty="0">
                <a:solidFill>
                  <a:srgbClr val="002060"/>
                </a:solidFill>
              </a:rPr>
              <a:t> of surveillance data. </a:t>
            </a:r>
            <a:endParaRPr lang="en-US" sz="3600" dirty="0" smtClean="0">
              <a:solidFill>
                <a:srgbClr val="00206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Fundamental </a:t>
            </a:r>
            <a:r>
              <a:rPr lang="en-US" sz="3200" i="1" dirty="0" smtClean="0">
                <a:solidFill>
                  <a:srgbClr val="FF0000"/>
                </a:solidFill>
              </a:rPr>
              <a:t>principles</a:t>
            </a:r>
            <a:r>
              <a:rPr lang="en-US" sz="3200" dirty="0" smtClean="0">
                <a:solidFill>
                  <a:srgbClr val="FF0000"/>
                </a:solidFill>
              </a:rPr>
              <a:t> &amp; </a:t>
            </a:r>
            <a:r>
              <a:rPr lang="en-US" sz="3200" i="1" dirty="0" smtClean="0">
                <a:solidFill>
                  <a:srgbClr val="FF0000"/>
                </a:solidFill>
              </a:rPr>
              <a:t>normal</a:t>
            </a:r>
            <a:r>
              <a:rPr lang="en-US" sz="3200" dirty="0" smtClean="0">
                <a:solidFill>
                  <a:srgbClr val="FF0000"/>
                </a:solidFill>
              </a:rPr>
              <a:t> rules set by Senate &amp; Trustees now in Policy 3-234.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 smtClean="0"/>
              <a:t>Process for circumstantially-justified granting of rare </a:t>
            </a:r>
            <a:r>
              <a:rPr lang="en-US" sz="3200" b="1" i="1" dirty="0"/>
              <a:t>exceptions</a:t>
            </a:r>
            <a:r>
              <a:rPr lang="en-US" sz="3200" b="1" dirty="0" smtClean="0"/>
              <a:t>.</a:t>
            </a:r>
          </a:p>
          <a:p>
            <a:pPr lvl="1"/>
            <a:endParaRPr lang="en-US" b="1" dirty="0"/>
          </a:p>
          <a:p>
            <a:r>
              <a:rPr lang="en-US" dirty="0">
                <a:solidFill>
                  <a:srgbClr val="00B050"/>
                </a:solidFill>
              </a:rPr>
              <a:t>Balance: </a:t>
            </a:r>
            <a:r>
              <a:rPr lang="en-US" dirty="0"/>
              <a:t> </a:t>
            </a:r>
            <a:r>
              <a:rPr lang="en-US" b="1" dirty="0"/>
              <a:t>(1) adequately protect persons &amp; property </a:t>
            </a:r>
            <a:r>
              <a:rPr lang="en-US" b="1" dirty="0" smtClean="0"/>
              <a:t>(criminal activity: physical </a:t>
            </a:r>
            <a:r>
              <a:rPr lang="en-US" b="1" dirty="0"/>
              <a:t>assaults, property theft &amp; damage</a:t>
            </a:r>
            <a:r>
              <a:rPr lang="en-US" b="1" dirty="0" smtClean="0"/>
              <a:t>).    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(2) Respect </a:t>
            </a:r>
            <a:r>
              <a:rPr lang="en-US" dirty="0" smtClean="0">
                <a:solidFill>
                  <a:srgbClr val="FF0000"/>
                </a:solidFill>
              </a:rPr>
              <a:t>privacy, individual autonomy, academic freedom.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3) follow Law.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086"/>
            <a:ext cx="8229600" cy="6313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Timeline—phases 1-4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16429"/>
            <a:ext cx="8958943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1:  Enact Basic Regulations- Senate &amp; Trustees.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2:  Form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SSAC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oversight committee, develop &amp; implement registration &amp; approval process.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3:  by [2020] </a:t>
            </a:r>
            <a:r>
              <a:rPr lang="en-US" dirty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C00000"/>
                </a:solidFill>
              </a:rPr>
              <a:t>eport to </a:t>
            </a:r>
            <a:r>
              <a:rPr lang="en-US" dirty="0">
                <a:solidFill>
                  <a:srgbClr val="C00000"/>
                </a:solidFill>
              </a:rPr>
              <a:t>Senate </a:t>
            </a:r>
            <a:r>
              <a:rPr lang="en-US" dirty="0" smtClean="0">
                <a:solidFill>
                  <a:srgbClr val="C00000"/>
                </a:solidFill>
              </a:rPr>
              <a:t>with startup period experience, </a:t>
            </a:r>
            <a:r>
              <a:rPr lang="en-US" dirty="0">
                <a:solidFill>
                  <a:srgbClr val="C00000"/>
                </a:solidFill>
              </a:rPr>
              <a:t>propose further revising </a:t>
            </a:r>
            <a:r>
              <a:rPr lang="en-US" dirty="0" err="1" smtClean="0">
                <a:solidFill>
                  <a:srgbClr val="C00000"/>
                </a:solidFill>
              </a:rPr>
              <a:t>Reg’s</a:t>
            </a:r>
            <a:r>
              <a:rPr lang="en-US" dirty="0" smtClean="0">
                <a:solidFill>
                  <a:srgbClr val="C00000"/>
                </a:solidFill>
              </a:rPr>
              <a:t> as needed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smtClean="0"/>
              <a:t>4:  Consider </a:t>
            </a:r>
            <a:r>
              <a:rPr lang="en-US" dirty="0" err="1" smtClean="0"/>
              <a:t>reg’s</a:t>
            </a:r>
            <a:r>
              <a:rPr lang="en-US" dirty="0" smtClean="0"/>
              <a:t> other </a:t>
            </a:r>
            <a:r>
              <a:rPr lang="en-US" dirty="0"/>
              <a:t>topics—e.g., mobile surveillance </a:t>
            </a:r>
            <a:r>
              <a:rPr lang="en-US" dirty="0" smtClean="0"/>
              <a:t>drones </a:t>
            </a:r>
            <a:r>
              <a:rPr lang="en-US" dirty="0"/>
              <a:t>&amp; body </a:t>
            </a:r>
            <a:r>
              <a:rPr lang="en-US" dirty="0" smtClean="0"/>
              <a:t>cameras; special events.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b="1" dirty="0" smtClean="0">
                <a:solidFill>
                  <a:srgbClr val="00B0F0"/>
                </a:solidFill>
              </a:rPr>
              <a:t>Near term Concern:  Utah </a:t>
            </a:r>
            <a:r>
              <a:rPr lang="en-US" b="1" dirty="0">
                <a:solidFill>
                  <a:srgbClr val="00B0F0"/>
                </a:solidFill>
              </a:rPr>
              <a:t>Legislative </a:t>
            </a:r>
            <a:r>
              <a:rPr lang="en-US" b="1" dirty="0" smtClean="0">
                <a:solidFill>
                  <a:srgbClr val="00B0F0"/>
                </a:solidFill>
              </a:rPr>
              <a:t>Audit</a:t>
            </a:r>
            <a:r>
              <a:rPr lang="en-US" dirty="0" smtClean="0">
                <a:solidFill>
                  <a:srgbClr val="00B0F0"/>
                </a:solidFill>
              </a:rPr>
              <a:t>--</a:t>
            </a:r>
            <a:r>
              <a:rPr lang="en-US" dirty="0" err="1" smtClean="0">
                <a:solidFill>
                  <a:srgbClr val="00B0F0"/>
                </a:solidFill>
              </a:rPr>
              <a:t>USHE</a:t>
            </a:r>
            <a:r>
              <a:rPr lang="en-US" dirty="0" smtClean="0">
                <a:solidFill>
                  <a:srgbClr val="00B0F0"/>
                </a:solidFill>
              </a:rPr>
              <a:t> institutions. </a:t>
            </a:r>
            <a:r>
              <a:rPr lang="en-US" dirty="0" err="1" smtClean="0">
                <a:solidFill>
                  <a:srgbClr val="00B0F0"/>
                </a:solidFill>
              </a:rPr>
              <a:t>UU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response </a:t>
            </a:r>
            <a:r>
              <a:rPr lang="en-US" dirty="0" smtClean="0">
                <a:solidFill>
                  <a:srgbClr val="00B0F0"/>
                </a:solidFill>
              </a:rPr>
              <a:t>at least Phase 1 in place </a:t>
            </a:r>
            <a:r>
              <a:rPr lang="en-US" dirty="0">
                <a:solidFill>
                  <a:srgbClr val="00B0F0"/>
                </a:solidFill>
              </a:rPr>
              <a:t>before January legislature session</a:t>
            </a:r>
            <a:r>
              <a:rPr lang="en-US" dirty="0" smtClean="0">
                <a:solidFill>
                  <a:srgbClr val="00B0F0"/>
                </a:solidFill>
              </a:rPr>
              <a:t>.)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724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LubalinGraphStd-Book</vt:lpstr>
      <vt:lpstr>Office Theme</vt:lpstr>
      <vt:lpstr>PowerPoint Presentation</vt:lpstr>
      <vt:lpstr>Building Access &amp; Surveillance Systems Policy</vt:lpstr>
      <vt:lpstr>Building Access &amp; Surveillance Systems Policy</vt:lpstr>
      <vt:lpstr>Background-- Federal &amp; State laws</vt:lpstr>
      <vt:lpstr>Building Access &amp; Surveillance Systems Policy</vt:lpstr>
      <vt:lpstr>main Elements</vt:lpstr>
      <vt:lpstr>main Elements</vt:lpstr>
      <vt:lpstr>main Elements</vt:lpstr>
      <vt:lpstr>Timeline—phases 1-4</vt:lpstr>
      <vt:lpstr>Senate Exec. Committee--ad hoc drafting group:</vt:lpstr>
    </vt:vector>
  </TitlesOfParts>
  <Company>University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Richmond</dc:creator>
  <cp:lastModifiedBy>Margaret Jane Laird</cp:lastModifiedBy>
  <cp:revision>29</cp:revision>
  <dcterms:created xsi:type="dcterms:W3CDTF">2018-09-28T17:11:34Z</dcterms:created>
  <dcterms:modified xsi:type="dcterms:W3CDTF">2018-11-05T20:00:15Z</dcterms:modified>
</cp:coreProperties>
</file>