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7"/>
  </p:notesMasterIdLst>
  <p:handoutMasterIdLst>
    <p:handoutMasterId r:id="rId8"/>
  </p:handoutMasterIdLst>
  <p:sldIdLst>
    <p:sldId id="463" r:id="rId2"/>
    <p:sldId id="464" r:id="rId3"/>
    <p:sldId id="461" r:id="rId4"/>
    <p:sldId id="462" r:id="rId5"/>
    <p:sldId id="465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02E"/>
    <a:srgbClr val="4A6A80"/>
    <a:srgbClr val="50632B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90" autoAdjust="0"/>
    <p:restoredTop sz="78856" autoAdjust="0"/>
  </p:normalViewPr>
  <p:slideViewPr>
    <p:cSldViewPr>
      <p:cViewPr varScale="1">
        <p:scale>
          <a:sx n="52" d="100"/>
          <a:sy n="52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81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F4C70-1FD2-453B-9E6C-70F5327210F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F47AA-BD97-489E-B1D4-C4B7E9FB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55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CEB6E3-41BC-4AEE-B46E-AB6602AC6B0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DD4A82-D162-4A45-8D72-D87DB77C0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0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D6B4-B9FB-0E41-9437-EE51A0F51D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D6B4-B9FB-0E41-9437-EE51A0F51D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2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D6B4-B9FB-0E41-9437-EE51A0F51D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3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D6B4-B9FB-0E41-9437-EE51A0F51D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D6B4-B9FB-0E41-9437-EE51A0F51D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0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8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5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6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2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4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0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9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7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B6FD3F9-A23D-6940-A7FB-05165592F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9C3F5E5-F637-2948-A94D-979FCF834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gulations.utah.edu/administration/rules/R3-030D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gulations.utah.edu/administration/rules/R3-030D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820" y="120012"/>
            <a:ext cx="9135180" cy="553998"/>
          </a:xfrm>
          <a:prstGeom prst="rect">
            <a:avLst/>
          </a:prstGeom>
          <a:solidFill>
            <a:srgbClr val="C3102E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99710" y="207168"/>
            <a:ext cx="8153400" cy="493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Risk Management - Student International Travel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3276600" y="191231"/>
            <a:ext cx="8153400" cy="535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773" y="802654"/>
            <a:ext cx="841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International Travel</a:t>
            </a:r>
          </a:p>
          <a:p>
            <a:pPr algn="ctr"/>
            <a:r>
              <a:rPr lang="en-US" b="1" dirty="0" smtClean="0"/>
              <a:t>(Learning Abroad + Office for Global Engagement)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" y="6400800"/>
            <a:ext cx="1752600" cy="379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99710" y="1508846"/>
            <a:ext cx="84156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Pre-2016: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Absence of travel </a:t>
            </a:r>
            <a:r>
              <a:rPr lang="en-US" sz="1600" u="sng" dirty="0" smtClean="0"/>
              <a:t>policy</a:t>
            </a:r>
            <a:r>
              <a:rPr lang="en-US" sz="1600" dirty="0" smtClean="0"/>
              <a:t>, </a:t>
            </a:r>
            <a:r>
              <a:rPr lang="en-US" sz="1600" u="sng" dirty="0" smtClean="0"/>
              <a:t>platforms</a:t>
            </a:r>
            <a:r>
              <a:rPr lang="en-US" sz="1600" dirty="0" smtClean="0"/>
              <a:t>, </a:t>
            </a:r>
            <a:r>
              <a:rPr lang="en-US" sz="1600" u="sng" dirty="0" smtClean="0"/>
              <a:t>processes</a:t>
            </a:r>
            <a:r>
              <a:rPr lang="en-US" sz="1600" dirty="0" smtClean="0"/>
              <a:t> and </a:t>
            </a:r>
            <a:r>
              <a:rPr lang="en-US" sz="1600" u="sng" dirty="0" smtClean="0"/>
              <a:t>protocols</a:t>
            </a:r>
            <a:r>
              <a:rPr lang="en-US" sz="1600" dirty="0" smtClean="0"/>
              <a:t> regarding University-affiliated student travel to international locations (</a:t>
            </a:r>
            <a:r>
              <a:rPr lang="en-US" sz="1600" i="1" dirty="0" smtClean="0"/>
              <a:t>sponsored, management, coordinated, etc</a:t>
            </a:r>
            <a:r>
              <a:rPr lang="en-US" sz="1600" dirty="0" smtClean="0"/>
              <a:t>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travel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insurance coverage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program risk and safety assessments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travel review and approval</a:t>
            </a:r>
          </a:p>
          <a:p>
            <a:endParaRPr lang="en-US" b="1" dirty="0" smtClean="0"/>
          </a:p>
          <a:p>
            <a:r>
              <a:rPr lang="en-US" b="1" dirty="0" smtClean="0"/>
              <a:t>Concerning Incidents Abroad: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2013 (</a:t>
            </a:r>
            <a:r>
              <a:rPr lang="en-US" sz="1600" i="1" dirty="0" smtClean="0"/>
              <a:t>Spain</a:t>
            </a:r>
            <a:r>
              <a:rPr lang="en-US" sz="1600" dirty="0" smtClean="0"/>
              <a:t>) - U student abroad involved in severe accident, suffers significant injury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Hospitalization and non-emergency evacuation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2013 (</a:t>
            </a:r>
            <a:r>
              <a:rPr lang="en-US" sz="1600" i="1" dirty="0" smtClean="0"/>
              <a:t>Ecuador</a:t>
            </a:r>
            <a:r>
              <a:rPr lang="en-US" sz="1600" dirty="0" smtClean="0"/>
              <a:t>) - U student abroad involved in bus crash, suffers significant injury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Hospitalization and non-emergency evacuation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2014 (</a:t>
            </a:r>
            <a:r>
              <a:rPr lang="en-US" sz="1600" i="1" dirty="0" smtClean="0"/>
              <a:t>Ghana</a:t>
            </a:r>
            <a:r>
              <a:rPr lang="en-US" sz="1600" dirty="0" smtClean="0"/>
              <a:t>) - U student abroad loses passport while participating in program abroad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‘left abroad’ (without support) to resolve issue while group returned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2015 (</a:t>
            </a:r>
            <a:r>
              <a:rPr lang="en-US" sz="1600" i="1" dirty="0" smtClean="0"/>
              <a:t>Nepal</a:t>
            </a:r>
            <a:r>
              <a:rPr lang="en-US" sz="1600" dirty="0" smtClean="0"/>
              <a:t>) – U student group (PA) affected by significant earthquake (M8.1) at program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students severely harmed, group returned back to SLC after transportation delays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2015 (</a:t>
            </a:r>
            <a:r>
              <a:rPr lang="en-US" sz="1600" i="1" dirty="0" smtClean="0"/>
              <a:t>Germany</a:t>
            </a:r>
            <a:r>
              <a:rPr lang="en-US" sz="1600" dirty="0" smtClean="0"/>
              <a:t>) – Undocumented U ‘DACA’ student encouraged to participate in </a:t>
            </a:r>
            <a:r>
              <a:rPr lang="en-US" sz="1600" dirty="0" err="1" smtClean="0"/>
              <a:t>intn’l</a:t>
            </a:r>
            <a:r>
              <a:rPr lang="en-US" sz="1600" dirty="0" smtClean="0"/>
              <a:t> program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384292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820" y="120012"/>
            <a:ext cx="9135180" cy="553998"/>
          </a:xfrm>
          <a:prstGeom prst="rect">
            <a:avLst/>
          </a:prstGeom>
          <a:solidFill>
            <a:srgbClr val="C3102E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99710" y="207168"/>
            <a:ext cx="8153400" cy="493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Risk Management - Student International Travel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3276600" y="191231"/>
            <a:ext cx="8153400" cy="535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773" y="802654"/>
            <a:ext cx="841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International Travel</a:t>
            </a:r>
          </a:p>
          <a:p>
            <a:pPr algn="ctr"/>
            <a:r>
              <a:rPr lang="en-US" b="1" dirty="0" smtClean="0"/>
              <a:t>(Learning Abroad + Office for Global Engagement)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" y="6400800"/>
            <a:ext cx="1752600" cy="379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99710" y="1508846"/>
            <a:ext cx="84156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History: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 smtClean="0"/>
              <a:t>December 2015</a:t>
            </a:r>
            <a:r>
              <a:rPr lang="en-US" sz="1600" dirty="0"/>
              <a:t> </a:t>
            </a:r>
            <a:r>
              <a:rPr lang="en-US" sz="1600" dirty="0" smtClean="0"/>
              <a:t>- OGE hires Global Risk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 smtClean="0"/>
              <a:t>Fall 2016</a:t>
            </a:r>
            <a:r>
              <a:rPr lang="en-US" sz="1600" i="1" dirty="0" smtClean="0"/>
              <a:t> - </a:t>
            </a:r>
            <a:r>
              <a:rPr lang="en-US" sz="1600" dirty="0" smtClean="0"/>
              <a:t>Learning Abroad international programs travel risk management process integration and standardization: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Travel registration (tracking, monitoring)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International insurance and assistance coverage and enrollment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International program safety and security assessment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 smtClean="0"/>
              <a:t>April 2017</a:t>
            </a:r>
            <a:r>
              <a:rPr lang="en-US" sz="1600" i="1" dirty="0" smtClean="0"/>
              <a:t> - </a:t>
            </a:r>
            <a:r>
              <a:rPr lang="en-US" sz="1600" b="1" dirty="0" smtClean="0"/>
              <a:t>University Student Travel Registry </a:t>
            </a:r>
            <a:r>
              <a:rPr lang="en-US" sz="1600" dirty="0" smtClean="0"/>
              <a:t>platform launched (OGE Webspace)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 smtClean="0"/>
              <a:t>April 2018 </a:t>
            </a:r>
            <a:r>
              <a:rPr lang="en-US" sz="1600" dirty="0" smtClean="0"/>
              <a:t>– </a:t>
            </a:r>
            <a:r>
              <a:rPr lang="en-US" sz="1600" b="1" dirty="0" smtClean="0"/>
              <a:t>Student Travel Policy </a:t>
            </a:r>
            <a:r>
              <a:rPr lang="en-US" sz="1600" dirty="0" smtClean="0"/>
              <a:t>established/adopted</a:t>
            </a:r>
            <a:r>
              <a:rPr lang="en-US" sz="1600" b="1" dirty="0" smtClean="0"/>
              <a:t> </a:t>
            </a:r>
            <a:r>
              <a:rPr lang="en-US" sz="1600" dirty="0" smtClean="0"/>
              <a:t>at the U (Travel Safety and Insurance Rule; </a:t>
            </a:r>
            <a:r>
              <a:rPr lang="en-US" sz="1600" dirty="0" smtClean="0">
                <a:hlinkClick r:id="rId4"/>
              </a:rPr>
              <a:t>Rule R3-030D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 smtClean="0"/>
              <a:t>May 2018 </a:t>
            </a:r>
            <a:r>
              <a:rPr lang="en-US" sz="1600" dirty="0"/>
              <a:t>-</a:t>
            </a:r>
            <a:r>
              <a:rPr lang="en-US" sz="1600" i="1" dirty="0" smtClean="0"/>
              <a:t> </a:t>
            </a:r>
            <a:r>
              <a:rPr lang="en-US" sz="1600" dirty="0" smtClean="0"/>
              <a:t>Travel review process in place for all registered student travel to Dept. of State designated ‘high-risk’ international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/>
          </a:p>
          <a:p>
            <a:r>
              <a:rPr lang="en-US" b="1" dirty="0" smtClean="0"/>
              <a:t>Current Status</a:t>
            </a:r>
            <a:r>
              <a:rPr lang="en-US" sz="1600" b="1" dirty="0" smtClean="0"/>
              <a:t>: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1000+ annual registered student travelers participating in University program and activities abroad (FY 2018)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Compliance for travel registration and insurance enrollment above 95% (</a:t>
            </a:r>
            <a:r>
              <a:rPr lang="en-US" sz="1600" i="1" dirty="0" smtClean="0"/>
              <a:t>-‘rogue’ programs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Risk and safety assessment process in place for </a:t>
            </a:r>
            <a:r>
              <a:rPr lang="en-US" sz="1600" u="sng" dirty="0" smtClean="0"/>
              <a:t>all</a:t>
            </a:r>
            <a:r>
              <a:rPr lang="en-US" sz="1600" dirty="0" smtClean="0"/>
              <a:t> University international student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Travel review process in place for </a:t>
            </a:r>
            <a:r>
              <a:rPr lang="en-US" sz="1600" u="sng" dirty="0" smtClean="0"/>
              <a:t>all</a:t>
            </a:r>
            <a:r>
              <a:rPr lang="en-US" sz="1600" dirty="0" smtClean="0"/>
              <a:t> independent student travel to international locations</a:t>
            </a:r>
          </a:p>
        </p:txBody>
      </p:sp>
    </p:spTree>
    <p:extLst>
      <p:ext uri="{BB962C8B-B14F-4D97-AF65-F5344CB8AC3E}">
        <p14:creationId xmlns:p14="http://schemas.microsoft.com/office/powerpoint/2010/main" val="18301569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820" y="120012"/>
            <a:ext cx="9135180" cy="553998"/>
          </a:xfrm>
          <a:prstGeom prst="rect">
            <a:avLst/>
          </a:prstGeom>
          <a:solidFill>
            <a:srgbClr val="C3102E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99710" y="207168"/>
            <a:ext cx="8153400" cy="493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Risk Management - Employee International Travel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3276600" y="191231"/>
            <a:ext cx="8153400" cy="535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" y="6400800"/>
            <a:ext cx="1752600" cy="379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2209800" y="1127091"/>
            <a:ext cx="10972799" cy="1041709"/>
            <a:chOff x="-2209800" y="1127091"/>
            <a:chExt cx="10972799" cy="1041709"/>
          </a:xfrm>
        </p:grpSpPr>
        <p:sp>
          <p:nvSpPr>
            <p:cNvPr id="5" name="TextBox 4"/>
            <p:cNvSpPr txBox="1"/>
            <p:nvPr/>
          </p:nvSpPr>
          <p:spPr>
            <a:xfrm>
              <a:off x="-2209800" y="1127091"/>
              <a:ext cx="841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Required Components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6686" y="1760177"/>
              <a:ext cx="3984314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Travel Registration Platform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77000" y="1152786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Notes: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14800" y="1152786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In Place at the U?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177359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8686" y="1789815"/>
              <a:ext cx="22943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Travel Management Services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6686" y="2318322"/>
            <a:ext cx="8632513" cy="523370"/>
            <a:chOff x="206686" y="2318322"/>
            <a:chExt cx="8632513" cy="523370"/>
          </a:xfrm>
        </p:grpSpPr>
        <p:sp>
          <p:nvSpPr>
            <p:cNvPr id="12" name="TextBox 11"/>
            <p:cNvSpPr txBox="1"/>
            <p:nvPr/>
          </p:nvSpPr>
          <p:spPr>
            <a:xfrm>
              <a:off x="206686" y="2432919"/>
              <a:ext cx="3984314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Travel Pre-Registration Policy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25884" y="247236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</a:p>
          </p:txBody>
        </p:sp>
        <p:sp>
          <p:nvSpPr>
            <p:cNvPr id="40" name="TextBox 39">
              <a:hlinkClick r:id="rId4"/>
            </p:cNvPr>
            <p:cNvSpPr txBox="1"/>
            <p:nvPr/>
          </p:nvSpPr>
          <p:spPr>
            <a:xfrm>
              <a:off x="6400800" y="2318322"/>
              <a:ext cx="24383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hlinkClick r:id="rId4"/>
                </a:rPr>
                <a:t>International Travel Safety and Insurance Rule </a:t>
              </a:r>
              <a:r>
                <a:rPr lang="en-US" sz="1400" i="1" dirty="0" smtClean="0"/>
                <a:t>(April 2018)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6686" y="3823233"/>
            <a:ext cx="8556313" cy="414521"/>
            <a:chOff x="206686" y="3823233"/>
            <a:chExt cx="8556313" cy="414521"/>
          </a:xfrm>
        </p:grpSpPr>
        <p:sp>
          <p:nvSpPr>
            <p:cNvPr id="13" name="TextBox 12"/>
            <p:cNvSpPr txBox="1"/>
            <p:nvPr/>
          </p:nvSpPr>
          <p:spPr>
            <a:xfrm>
              <a:off x="206686" y="3829131"/>
              <a:ext cx="3984314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Intn’l</a:t>
              </a:r>
              <a:r>
                <a:rPr lang="en-US" dirty="0" smtClean="0"/>
                <a:t> Insurance/Assistance Coverage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41124" y="3823233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68686" y="3884788"/>
              <a:ext cx="22943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CISI International Insurance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6686" y="4471403"/>
            <a:ext cx="8556313" cy="408623"/>
            <a:chOff x="206686" y="4471403"/>
            <a:chExt cx="8556313" cy="408623"/>
          </a:xfrm>
        </p:grpSpPr>
        <p:sp>
          <p:nvSpPr>
            <p:cNvPr id="14" name="TextBox 13"/>
            <p:cNvSpPr txBox="1"/>
            <p:nvPr/>
          </p:nvSpPr>
          <p:spPr>
            <a:xfrm>
              <a:off x="206686" y="4471403"/>
              <a:ext cx="3984314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Intn’l</a:t>
              </a:r>
              <a:r>
                <a:rPr lang="en-US" dirty="0" smtClean="0"/>
                <a:t> Insurance Enrollment Process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24499" y="4472027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58798" y="4493496"/>
              <a:ext cx="24042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‘Self-enrollment’ process only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6384" y="5130519"/>
            <a:ext cx="8446424" cy="425785"/>
            <a:chOff x="206686" y="5169234"/>
            <a:chExt cx="8446424" cy="425785"/>
          </a:xfrm>
        </p:grpSpPr>
        <p:sp>
          <p:nvSpPr>
            <p:cNvPr id="24" name="TextBox 23"/>
            <p:cNvSpPr txBox="1"/>
            <p:nvPr/>
          </p:nvSpPr>
          <p:spPr>
            <a:xfrm>
              <a:off x="206686" y="5169234"/>
              <a:ext cx="3984314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u="sng" dirty="0" smtClean="0"/>
                <a:t>Automated</a:t>
              </a:r>
              <a:r>
                <a:rPr lang="en-US" dirty="0" smtClean="0"/>
                <a:t> </a:t>
              </a:r>
              <a:r>
                <a:rPr lang="en-US" dirty="0" err="1" smtClean="0"/>
                <a:t>Intn’l</a:t>
              </a:r>
              <a:r>
                <a:rPr lang="en-US" dirty="0" smtClean="0"/>
                <a:t> Insurance Enrollment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2030" y="5225687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58797" y="5219656"/>
              <a:ext cx="22943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Planned deployment in 2019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6384" y="5713041"/>
            <a:ext cx="8436726" cy="523220"/>
            <a:chOff x="216384" y="5713041"/>
            <a:chExt cx="8436726" cy="523220"/>
          </a:xfrm>
        </p:grpSpPr>
        <p:sp>
          <p:nvSpPr>
            <p:cNvPr id="25" name="TextBox 24"/>
            <p:cNvSpPr txBox="1"/>
            <p:nvPr/>
          </p:nvSpPr>
          <p:spPr>
            <a:xfrm>
              <a:off x="4141124" y="5789985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6384" y="5785017"/>
              <a:ext cx="3974616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Unified Messaging/Communication 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58797" y="5713041"/>
              <a:ext cx="22943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University HR + Risk </a:t>
              </a:r>
              <a:r>
                <a:rPr lang="en-US" sz="1400" i="1" dirty="0" err="1" smtClean="0"/>
                <a:t>Mgmt</a:t>
              </a:r>
              <a:r>
                <a:rPr lang="en-US" sz="1400" i="1" dirty="0" smtClean="0"/>
                <a:t> + OGE + Travel </a:t>
              </a:r>
              <a:r>
                <a:rPr lang="en-US" sz="1400" i="1" dirty="0" err="1" smtClean="0"/>
                <a:t>Mgmt</a:t>
              </a:r>
              <a:r>
                <a:rPr lang="en-US" sz="1400" i="1" dirty="0" smtClean="0"/>
                <a:t> Services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6686" y="3101356"/>
            <a:ext cx="8784913" cy="523220"/>
            <a:chOff x="206686" y="3101356"/>
            <a:chExt cx="8784913" cy="523220"/>
          </a:xfrm>
        </p:grpSpPr>
        <p:sp>
          <p:nvSpPr>
            <p:cNvPr id="19" name="TextBox 18"/>
            <p:cNvSpPr txBox="1"/>
            <p:nvPr/>
          </p:nvSpPr>
          <p:spPr>
            <a:xfrm>
              <a:off x="206686" y="3163575"/>
              <a:ext cx="3984314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Effective Travel Policy Enforcement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94819" y="3101356"/>
              <a:ext cx="25967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Travel Re-imbursement ‘VP Signature’  requirement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132812" y="3156111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52318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820" y="120012"/>
            <a:ext cx="9135180" cy="553998"/>
          </a:xfrm>
          <a:prstGeom prst="rect">
            <a:avLst/>
          </a:prstGeom>
          <a:solidFill>
            <a:srgbClr val="C3102E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99710" y="207168"/>
            <a:ext cx="8153400" cy="493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Risk Management - Employee International Travel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3276600" y="191231"/>
            <a:ext cx="8153400" cy="535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565" y="834770"/>
            <a:ext cx="841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International Travel Data</a:t>
            </a:r>
          </a:p>
          <a:p>
            <a:pPr algn="ctr"/>
            <a:r>
              <a:rPr lang="en-US" b="1" dirty="0" smtClean="0"/>
              <a:t>(Travel Management Services)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" y="6400800"/>
            <a:ext cx="1752600" cy="379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69950" y="1848248"/>
            <a:ext cx="8774050" cy="1174307"/>
            <a:chOff x="369950" y="1848248"/>
            <a:chExt cx="8774050" cy="1174307"/>
          </a:xfrm>
        </p:grpSpPr>
        <p:sp>
          <p:nvSpPr>
            <p:cNvPr id="4" name="TextBox 3"/>
            <p:cNvSpPr txBox="1"/>
            <p:nvPr/>
          </p:nvSpPr>
          <p:spPr>
            <a:xfrm>
              <a:off x="369950" y="2580560"/>
              <a:ext cx="1088089" cy="40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FY 2016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31950" y="2137502"/>
              <a:ext cx="300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# of Trips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65711" y="2580559"/>
              <a:ext cx="1088089" cy="4086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2512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57814" y="1848248"/>
              <a:ext cx="30054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Pre-registered</a:t>
              </a:r>
            </a:p>
            <a:p>
              <a:pPr algn="ctr"/>
              <a:r>
                <a:rPr lang="en-US" b="1" dirty="0" smtClean="0"/>
                <a:t>w/ the University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49872" y="1858603"/>
              <a:ext cx="2552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Enrolled in </a:t>
              </a:r>
            </a:p>
            <a:p>
              <a:pPr algn="ctr"/>
              <a:r>
                <a:rPr lang="en-US" b="1" dirty="0" err="1" smtClean="0"/>
                <a:t>Intn’l</a:t>
              </a:r>
              <a:r>
                <a:rPr lang="en-US" b="1" dirty="0" smtClean="0"/>
                <a:t> Insurance?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16515" y="2580558"/>
              <a:ext cx="1088089" cy="40862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~</a:t>
              </a:r>
              <a:r>
                <a:rPr lang="en-US" dirty="0" smtClean="0"/>
                <a:t>50%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81975" y="2603780"/>
              <a:ext cx="1088089" cy="40862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~100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205310" y="1860503"/>
              <a:ext cx="1938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‘High Risk’ Travel Destination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630609" y="2613932"/>
              <a:ext cx="1088089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86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9950" y="3132454"/>
            <a:ext cx="8348749" cy="433230"/>
            <a:chOff x="369950" y="3132454"/>
            <a:chExt cx="8348749" cy="433230"/>
          </a:xfrm>
        </p:grpSpPr>
        <p:sp>
          <p:nvSpPr>
            <p:cNvPr id="29" name="TextBox 28"/>
            <p:cNvSpPr txBox="1"/>
            <p:nvPr/>
          </p:nvSpPr>
          <p:spPr>
            <a:xfrm>
              <a:off x="369950" y="3136635"/>
              <a:ext cx="1088089" cy="40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FY 2017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65711" y="3132454"/>
              <a:ext cx="1088089" cy="4086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2487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16515" y="3132454"/>
              <a:ext cx="1088089" cy="40862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~55%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4444" y="3157061"/>
              <a:ext cx="1088089" cy="40862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~200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630610" y="3141073"/>
              <a:ext cx="1088089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73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823" y="3693327"/>
            <a:ext cx="8340875" cy="433736"/>
            <a:chOff x="377823" y="3693327"/>
            <a:chExt cx="8340875" cy="433736"/>
          </a:xfrm>
        </p:grpSpPr>
        <p:sp>
          <p:nvSpPr>
            <p:cNvPr id="28" name="TextBox 27"/>
            <p:cNvSpPr txBox="1"/>
            <p:nvPr/>
          </p:nvSpPr>
          <p:spPr>
            <a:xfrm>
              <a:off x="377823" y="3718440"/>
              <a:ext cx="1088089" cy="40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FY 2018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65711" y="3713898"/>
              <a:ext cx="1088089" cy="4086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2627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16515" y="3713898"/>
              <a:ext cx="1088089" cy="40862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~65%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98600" y="3716759"/>
              <a:ext cx="1088089" cy="40862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~650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30609" y="3693327"/>
              <a:ext cx="1088089" cy="4086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81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37810" y="4485921"/>
            <a:ext cx="8077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Increase international travel </a:t>
            </a:r>
            <a:r>
              <a:rPr lang="en-US" sz="1600" u="sng" dirty="0" smtClean="0"/>
              <a:t>pre-registration</a:t>
            </a:r>
            <a:r>
              <a:rPr lang="en-US" sz="1600" dirty="0" smtClean="0"/>
              <a:t> </a:t>
            </a:r>
            <a:r>
              <a:rPr lang="en-US" sz="1600" dirty="0"/>
              <a:t>c</a:t>
            </a:r>
            <a:r>
              <a:rPr lang="en-US" sz="1600" dirty="0" smtClean="0"/>
              <a:t>ompliance (</a:t>
            </a:r>
            <a:r>
              <a:rPr lang="en-US" sz="1600" i="1" dirty="0" smtClean="0"/>
              <a:t>Travel </a:t>
            </a:r>
            <a:r>
              <a:rPr lang="en-US" sz="1600" i="1" dirty="0" err="1" smtClean="0"/>
              <a:t>Mgmt</a:t>
            </a:r>
            <a:r>
              <a:rPr lang="en-US" sz="1600" i="1" dirty="0" smtClean="0"/>
              <a:t> Services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Increase international travel </a:t>
            </a:r>
            <a:r>
              <a:rPr lang="en-US" sz="1600" u="sng" dirty="0" smtClean="0"/>
              <a:t>insurance </a:t>
            </a:r>
            <a:r>
              <a:rPr lang="en-US" sz="1600" u="sng" dirty="0"/>
              <a:t>e</a:t>
            </a:r>
            <a:r>
              <a:rPr lang="en-US" sz="1600" u="sng" dirty="0" smtClean="0"/>
              <a:t>nrollment</a:t>
            </a:r>
            <a:r>
              <a:rPr lang="en-US" sz="1600" dirty="0" smtClean="0"/>
              <a:t> compliance (</a:t>
            </a:r>
            <a:r>
              <a:rPr lang="en-US" sz="1600" i="1" dirty="0" smtClean="0"/>
              <a:t>Travel </a:t>
            </a:r>
            <a:r>
              <a:rPr lang="en-US" sz="1600" i="1" dirty="0" err="1" smtClean="0"/>
              <a:t>Mgmt</a:t>
            </a:r>
            <a:r>
              <a:rPr lang="en-US" sz="1600" i="1" dirty="0" smtClean="0"/>
              <a:t> Services + HR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Define the role of University HR and Risk Management in these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Clear and unified </a:t>
            </a:r>
            <a:r>
              <a:rPr lang="en-US" sz="1600" dirty="0" smtClean="0"/>
              <a:t>information/awareness regarding U travel policy </a:t>
            </a:r>
            <a:r>
              <a:rPr lang="en-US" sz="1600" dirty="0"/>
              <a:t>and </a:t>
            </a:r>
            <a:r>
              <a:rPr lang="en-US" sz="1600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3069620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820" y="120012"/>
            <a:ext cx="9135180" cy="553998"/>
          </a:xfrm>
          <a:prstGeom prst="rect">
            <a:avLst/>
          </a:prstGeom>
          <a:solidFill>
            <a:srgbClr val="C3102E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99710" y="207168"/>
            <a:ext cx="8153400" cy="493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Risk Management - Employee International Travel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3276600" y="191231"/>
            <a:ext cx="8153400" cy="535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" y="6400800"/>
            <a:ext cx="1752600" cy="37900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81000" y="1219200"/>
            <a:ext cx="8077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does the U promote awareness of employee and student travel policies and resources out to campus?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Department </a:t>
            </a:r>
            <a:r>
              <a:rPr lang="en-US" dirty="0"/>
              <a:t>Chairs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Admins who manage faculty, staff and student travel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travel assistants and coordinators</a:t>
            </a:r>
          </a:p>
        </p:txBody>
      </p:sp>
    </p:spTree>
    <p:extLst>
      <p:ext uri="{BB962C8B-B14F-4D97-AF65-F5344CB8AC3E}">
        <p14:creationId xmlns:p14="http://schemas.microsoft.com/office/powerpoint/2010/main" val="13334652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16667</TotalTime>
  <Words>615</Words>
  <Application>Microsoft Office PowerPoint</Application>
  <PresentationFormat>On-screen Show (4:3)</PresentationFormat>
  <Paragraphs>107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Sentz</dc:creator>
  <cp:lastModifiedBy>Margaret Jane Laird</cp:lastModifiedBy>
  <cp:revision>395</cp:revision>
  <cp:lastPrinted>2018-10-18T17:06:49Z</cp:lastPrinted>
  <dcterms:created xsi:type="dcterms:W3CDTF">2013-02-19T19:36:27Z</dcterms:created>
  <dcterms:modified xsi:type="dcterms:W3CDTF">2018-11-02T20:28:50Z</dcterms:modified>
</cp:coreProperties>
</file>