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45" d="100"/>
          <a:sy n="45" d="100"/>
        </p:scale>
        <p:origin x="710"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AA6C32-7710-4444-A232-8C4A090DBE2B}"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4F9DE-173C-CB4D-8803-4036569461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AA6C32-7710-4444-A232-8C4A090DBE2B}"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4F9DE-173C-CB4D-8803-4036569461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AA6C32-7710-4444-A232-8C4A090DBE2B}"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4F9DE-173C-CB4D-8803-4036569461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AA6C32-7710-4444-A232-8C4A090DBE2B}"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4F9DE-173C-CB4D-8803-4036569461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AA6C32-7710-4444-A232-8C4A090DBE2B}"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4F9DE-173C-CB4D-8803-4036569461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AA6C32-7710-4444-A232-8C4A090DBE2B}"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4F9DE-173C-CB4D-8803-4036569461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AA6C32-7710-4444-A232-8C4A090DBE2B}" type="datetimeFigureOut">
              <a:rPr lang="en-US" smtClean="0"/>
              <a:t>10/2/2018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84F9DE-173C-CB4D-8803-4036569461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AA6C32-7710-4444-A232-8C4A090DBE2B}" type="datetimeFigureOut">
              <a:rPr lang="en-US" smtClean="0"/>
              <a:t>10/2/2018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84F9DE-173C-CB4D-8803-4036569461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A6C32-7710-4444-A232-8C4A090DBE2B}" type="datetimeFigureOut">
              <a:rPr lang="en-US" smtClean="0"/>
              <a:t>10/2/2018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84F9DE-173C-CB4D-8803-4036569461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AA6C32-7710-4444-A232-8C4A090DBE2B}"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4F9DE-173C-CB4D-8803-4036569461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AA6C32-7710-4444-A232-8C4A090DBE2B}"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4F9DE-173C-CB4D-8803-4036569461C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AA6C32-7710-4444-A232-8C4A090DBE2B}" type="datetimeFigureOut">
              <a:rPr lang="en-US" smtClean="0"/>
              <a:t>10/2/2018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4F9DE-173C-CB4D-8803-4036569461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karen.janicki@fm.utah.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IMG_4273.jpg"/>
          <p:cNvPicPr>
            <a:picLocks noChangeAspect="1"/>
          </p:cNvPicPr>
          <p:nvPr/>
        </p:nvPicPr>
        <p:blipFill>
          <a:blip r:embed="rId2"/>
          <a:stretch>
            <a:fillRect/>
          </a:stretch>
        </p:blipFill>
        <p:spPr>
          <a:xfrm>
            <a:off x="4297591" y="0"/>
            <a:ext cx="5316495" cy="7088659"/>
          </a:xfrm>
          <a:prstGeom prst="rect">
            <a:avLst/>
          </a:prstGeom>
        </p:spPr>
      </p:pic>
      <p:pic>
        <p:nvPicPr>
          <p:cNvPr id="5" name="Picture 4"/>
          <p:cNvPicPr>
            <a:picLocks noChangeAspect="1"/>
          </p:cNvPicPr>
          <p:nvPr/>
        </p:nvPicPr>
        <p:blipFill>
          <a:blip r:embed="rId3"/>
          <a:stretch>
            <a:fillRect/>
          </a:stretch>
        </p:blipFill>
        <p:spPr>
          <a:xfrm>
            <a:off x="685800" y="1231196"/>
            <a:ext cx="2924352" cy="2655004"/>
          </a:xfrm>
          <a:prstGeom prst="rect">
            <a:avLst/>
          </a:prstGeom>
        </p:spPr>
      </p:pic>
      <p:sp>
        <p:nvSpPr>
          <p:cNvPr id="7" name="TextBox 6"/>
          <p:cNvSpPr txBox="1"/>
          <p:nvPr/>
        </p:nvSpPr>
        <p:spPr>
          <a:xfrm>
            <a:off x="159273" y="215600"/>
            <a:ext cx="3819713" cy="646331"/>
          </a:xfrm>
          <a:prstGeom prst="rect">
            <a:avLst/>
          </a:prstGeom>
          <a:noFill/>
        </p:spPr>
        <p:txBody>
          <a:bodyPr wrap="none" rtlCol="0">
            <a:spAutoFit/>
          </a:bodyPr>
          <a:lstStyle/>
          <a:p>
            <a:r>
              <a:rPr lang="en-US" dirty="0" smtClean="0"/>
              <a:t>Building Access &amp; Surveillance Systems</a:t>
            </a:r>
          </a:p>
          <a:p>
            <a:r>
              <a:rPr lang="en-US" dirty="0" smtClean="0"/>
              <a:t>Policy 3-234 Revision</a:t>
            </a:r>
            <a:endParaRPr lang="en-US" dirty="0"/>
          </a:p>
        </p:txBody>
      </p:sp>
      <p:pic>
        <p:nvPicPr>
          <p:cNvPr id="8" name="Picture 7"/>
          <p:cNvPicPr>
            <a:picLocks noChangeAspect="1"/>
          </p:cNvPicPr>
          <p:nvPr/>
        </p:nvPicPr>
        <p:blipFill>
          <a:blip r:embed="rId4"/>
          <a:stretch>
            <a:fillRect/>
          </a:stretch>
        </p:blipFill>
        <p:spPr>
          <a:xfrm>
            <a:off x="5393619" y="215600"/>
            <a:ext cx="3923570" cy="2522295"/>
          </a:xfrm>
          <a:prstGeom prst="rect">
            <a:avLst/>
          </a:prstGeom>
        </p:spPr>
      </p:pic>
      <p:pic>
        <p:nvPicPr>
          <p:cNvPr id="9" name="Picture 8"/>
          <p:cNvPicPr>
            <a:picLocks noChangeAspect="1"/>
          </p:cNvPicPr>
          <p:nvPr/>
        </p:nvPicPr>
        <p:blipFill>
          <a:blip r:embed="rId5"/>
          <a:stretch>
            <a:fillRect/>
          </a:stretch>
        </p:blipFill>
        <p:spPr>
          <a:xfrm>
            <a:off x="218296" y="3970409"/>
            <a:ext cx="4079295" cy="288759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sz="3111" dirty="0" smtClean="0"/>
              <a:t>Building Access &amp; Surveillance Systems</a:t>
            </a:r>
            <a:br>
              <a:rPr lang="en-US" sz="3111" dirty="0" smtClean="0"/>
            </a:br>
            <a:r>
              <a:rPr lang="en-US" sz="3111" dirty="0" smtClean="0"/>
              <a:t>Policy 3-234 Revision</a:t>
            </a:r>
            <a:r>
              <a:rPr lang="en-US" dirty="0" smtClean="0"/>
              <a:t/>
            </a:r>
            <a:br>
              <a:rPr lang="en-US" dirty="0" smtClean="0"/>
            </a:br>
            <a:endParaRPr lang="en-US" dirty="0"/>
          </a:p>
        </p:txBody>
      </p:sp>
      <p:sp>
        <p:nvSpPr>
          <p:cNvPr id="3" name="Content Placeholder 2"/>
          <p:cNvSpPr>
            <a:spLocks noGrp="1"/>
          </p:cNvSpPr>
          <p:nvPr>
            <p:ph idx="1"/>
          </p:nvPr>
        </p:nvSpPr>
        <p:spPr>
          <a:xfrm>
            <a:off x="457200" y="1641055"/>
            <a:ext cx="8229600" cy="4525963"/>
          </a:xfrm>
        </p:spPr>
        <p:txBody>
          <a:bodyPr>
            <a:normAutofit/>
          </a:bodyPr>
          <a:lstStyle/>
          <a:p>
            <a:r>
              <a:rPr lang="en-US" sz="2400" dirty="0" smtClean="0"/>
              <a:t>20 year old </a:t>
            </a:r>
            <a:r>
              <a:rPr lang="en-US" sz="2400" dirty="0"/>
              <a:t>p</a:t>
            </a:r>
            <a:r>
              <a:rPr lang="en-US" sz="2400" dirty="0" smtClean="0"/>
              <a:t>olicy focused on keys</a:t>
            </a:r>
          </a:p>
          <a:p>
            <a:r>
              <a:rPr lang="en-US" sz="2400" dirty="0" smtClean="0"/>
              <a:t>Modern Electronic Access Systems &amp; Video Recording Systems Raise Privacy Concerns</a:t>
            </a:r>
          </a:p>
          <a:p>
            <a:r>
              <a:rPr lang="en-US" sz="2400" dirty="0" smtClean="0"/>
              <a:t>No clear regulations on who can install Surveillance Systems</a:t>
            </a:r>
          </a:p>
          <a:p>
            <a:r>
              <a:rPr lang="en-US" sz="2400" dirty="0" smtClean="0"/>
              <a:t>Some Large Systems managed by DPS; </a:t>
            </a:r>
          </a:p>
          <a:p>
            <a:pPr lvl="1"/>
            <a:r>
              <a:rPr lang="en-US" sz="2400" dirty="0" smtClean="0"/>
              <a:t>numerous building specific systems </a:t>
            </a:r>
          </a:p>
          <a:p>
            <a:r>
              <a:rPr lang="en-US" sz="2400" dirty="0" smtClean="0"/>
              <a:t>Little central oversight on storage &amp; use of data</a:t>
            </a:r>
          </a:p>
          <a:p>
            <a:endParaRPr lang="en-US" sz="2400" dirty="0" smtClean="0"/>
          </a:p>
          <a:p>
            <a:r>
              <a:rPr lang="en-US" sz="2400" dirty="0" smtClean="0"/>
              <a:t>Need for a Revised Policy and more Specific Rules   </a:t>
            </a:r>
          </a:p>
          <a:p>
            <a:endParaRPr lang="en-US" sz="2400" dirty="0"/>
          </a:p>
        </p:txBody>
      </p:sp>
      <p:sp>
        <p:nvSpPr>
          <p:cNvPr id="4" name="TextBox 3"/>
          <p:cNvSpPr txBox="1"/>
          <p:nvPr/>
        </p:nvSpPr>
        <p:spPr>
          <a:xfrm>
            <a:off x="457200" y="1080292"/>
            <a:ext cx="2325426" cy="461665"/>
          </a:xfrm>
          <a:prstGeom prst="rect">
            <a:avLst/>
          </a:prstGeom>
          <a:noFill/>
        </p:spPr>
        <p:txBody>
          <a:bodyPr wrap="none" rtlCol="0">
            <a:spAutoFit/>
          </a:bodyPr>
          <a:lstStyle/>
          <a:p>
            <a:r>
              <a:rPr lang="en-US" sz="2400" dirty="0" smtClean="0"/>
              <a:t>Current Situation</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Guiding principles:  Respect Privacy, Provide Safety &amp; Security, Notice and Transparency.</a:t>
            </a:r>
            <a:endParaRPr lang="en-US" sz="2800" dirty="0"/>
          </a:p>
        </p:txBody>
      </p:sp>
      <p:sp>
        <p:nvSpPr>
          <p:cNvPr id="3" name="Content Placeholder 2"/>
          <p:cNvSpPr>
            <a:spLocks noGrp="1"/>
          </p:cNvSpPr>
          <p:nvPr>
            <p:ph idx="1"/>
          </p:nvPr>
        </p:nvSpPr>
        <p:spPr/>
        <p:txBody>
          <a:bodyPr>
            <a:normAutofit fontScale="77500" lnSpcReduction="20000"/>
          </a:bodyPr>
          <a:lstStyle/>
          <a:p>
            <a:r>
              <a:rPr lang="en-US" dirty="0"/>
              <a:t>Combination of revised basic Policy &amp; more detailed Rules</a:t>
            </a:r>
          </a:p>
          <a:p>
            <a:r>
              <a:rPr lang="en-US" dirty="0"/>
              <a:t>Establish new process requiring multitude of smaller systems to be centrally registered &amp; meet criteria.  Then more effectively regulate both (</a:t>
            </a:r>
            <a:r>
              <a:rPr lang="en-US" dirty="0" err="1"/>
              <a:t>i</a:t>
            </a:r>
            <a:r>
              <a:rPr lang="en-US" dirty="0"/>
              <a:t>) centrally managed Public Safety direct-monitored systems, &amp;  (ii)  dispersed smaller systems managed by building stewards &amp; departments.</a:t>
            </a:r>
          </a:p>
          <a:p>
            <a:r>
              <a:rPr lang="en-US" dirty="0"/>
              <a:t>Clarify balancing</a:t>
            </a:r>
            <a:r>
              <a:rPr lang="en-US" dirty="0" smtClean="0"/>
              <a:t> protecting </a:t>
            </a:r>
            <a:r>
              <a:rPr lang="en-US" dirty="0"/>
              <a:t>privacy, while protecting persons &amp; property from criminal activity (physical assaults, property theft or damage).   </a:t>
            </a:r>
            <a:endParaRPr lang="en-US" dirty="0" smtClean="0"/>
          </a:p>
          <a:p>
            <a:r>
              <a:rPr lang="en-US" dirty="0" smtClean="0"/>
              <a:t>Regulate </a:t>
            </a:r>
            <a:r>
              <a:rPr lang="en-US" dirty="0"/>
              <a:t>storage &amp; permissible use of recorded data (key-card swipe tracking, video). Track &amp; manage physical keys &amp; key-card permissions.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Requirements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Must comply with federal &amp; state laws. </a:t>
            </a:r>
            <a:r>
              <a:rPr lang="en-US" dirty="0" smtClean="0"/>
              <a:t> </a:t>
            </a:r>
          </a:p>
          <a:p>
            <a:r>
              <a:rPr lang="en-US" dirty="0" err="1" smtClean="0"/>
              <a:t>Clery</a:t>
            </a:r>
            <a:r>
              <a:rPr lang="en-US" dirty="0" smtClean="0"/>
              <a:t> Act = campus </a:t>
            </a:r>
            <a:r>
              <a:rPr lang="en-US" dirty="0"/>
              <a:t>safety.</a:t>
            </a:r>
            <a:r>
              <a:rPr lang="en-US" dirty="0" smtClean="0"/>
              <a:t> </a:t>
            </a:r>
          </a:p>
          <a:p>
            <a:r>
              <a:rPr lang="en-US" dirty="0" smtClean="0"/>
              <a:t>FERPA = </a:t>
            </a:r>
            <a:r>
              <a:rPr lang="en-US" dirty="0"/>
              <a:t>student records. HIPAA=patient privacy.  </a:t>
            </a:r>
            <a:r>
              <a:rPr lang="en-US" dirty="0" smtClean="0"/>
              <a:t>GRAMA - </a:t>
            </a:r>
            <a:r>
              <a:rPr lang="en-US" dirty="0"/>
              <a:t>Utah Government Records Access Management Act.</a:t>
            </a:r>
          </a:p>
          <a:p>
            <a:r>
              <a:rPr lang="en-US" dirty="0"/>
              <a:t>GRAMA:  Utah statute specifically governs UU as a “governmental entity,” directly controls how UU responds to records requests from individuals, law enforcement agencies, news media, etc. Controls bases for withholding entire records, or redacting specific information (e.g., blur out faces in videos).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Phase 1:  Basic Regulations &amp; Develop registration </a:t>
            </a:r>
            <a:r>
              <a:rPr lang="en-US" dirty="0"/>
              <a:t>process.</a:t>
            </a:r>
            <a:r>
              <a:rPr lang="en-US" dirty="0" smtClean="0"/>
              <a:t> </a:t>
            </a:r>
          </a:p>
          <a:p>
            <a:r>
              <a:rPr lang="en-US" dirty="0" smtClean="0"/>
              <a:t>Phase 2:  Report </a:t>
            </a:r>
            <a:r>
              <a:rPr lang="en-US" dirty="0"/>
              <a:t>back to Senate after experience of startup period and propose further revising Regulations then if needed. </a:t>
            </a:r>
            <a:r>
              <a:rPr lang="en-US" dirty="0" smtClean="0"/>
              <a:t> </a:t>
            </a:r>
          </a:p>
          <a:p>
            <a:r>
              <a:rPr lang="en-US" dirty="0" smtClean="0"/>
              <a:t>Phase 3: Consider </a:t>
            </a:r>
            <a:r>
              <a:rPr lang="en-US" dirty="0"/>
              <a:t>regulations on other topics—e.g., mobile surveillance such as drones &amp; body cameras.</a:t>
            </a:r>
            <a:endParaRPr lang="en-US" dirty="0" smtClean="0"/>
          </a:p>
          <a:p>
            <a:r>
              <a:rPr lang="en-US" dirty="0" smtClean="0"/>
              <a:t>Utah </a:t>
            </a:r>
            <a:r>
              <a:rPr lang="en-US" dirty="0"/>
              <a:t>Legislative Audit recently performed at all USHE institutions, criticized and requires improvements of building access systems. Important for UU response to be ready &amp; in place well before January legislature session.  UU response includes having revised Regulations fully approved (Senate &amp; Trustees) &amp; implementation well underway.</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People who are Making this Happen! </a:t>
            </a:r>
            <a:endParaRPr lang="en-US" dirty="0"/>
          </a:p>
        </p:txBody>
      </p:sp>
      <p:sp>
        <p:nvSpPr>
          <p:cNvPr id="3" name="Content Placeholder 2"/>
          <p:cNvSpPr>
            <a:spLocks noGrp="1"/>
          </p:cNvSpPr>
          <p:nvPr>
            <p:ph idx="1"/>
          </p:nvPr>
        </p:nvSpPr>
        <p:spPr>
          <a:xfrm>
            <a:off x="457200" y="1311194"/>
            <a:ext cx="8229600" cy="4525963"/>
          </a:xfrm>
        </p:spPr>
        <p:txBody>
          <a:bodyPr>
            <a:normAutofit fontScale="55000" lnSpcReduction="20000"/>
          </a:bodyPr>
          <a:lstStyle/>
          <a:p>
            <a:r>
              <a:rPr lang="en-US" dirty="0"/>
              <a:t>Current draft Regulations developed through broad consultation--- and after input from Executive Committee, working with a sub-committee assigned by Exec Committee to further refine the draft, will bring to next Senate meeting.</a:t>
            </a:r>
          </a:p>
          <a:p>
            <a:r>
              <a:rPr lang="en-US" dirty="0"/>
              <a:t>	Advising subcommittee appointed by Exec Committee:</a:t>
            </a:r>
          </a:p>
          <a:p>
            <a:r>
              <a:rPr lang="en-US" dirty="0"/>
              <a:t>		Prof. Randy Dryer—Exec Committee member, former Chair of Board of Trustees, Law &amp; Honors faculty, expertise in Privacy Law, government records law, etc.  </a:t>
            </a:r>
          </a:p>
          <a:p>
            <a:r>
              <a:rPr lang="en-US" dirty="0"/>
              <a:t>		Prof. Leslie Francis—Exec Committee member, past Senate President, Law, &amp; Philosophy, &amp; Medicine faculty, expertise in Privacy Law, FERPA, HIPAA. </a:t>
            </a:r>
          </a:p>
          <a:p>
            <a:r>
              <a:rPr lang="en-US" dirty="0"/>
              <a:t>		Prof. Bob Flores—Senate Policy Liaison, past Senate President, Law faculty.</a:t>
            </a:r>
          </a:p>
          <a:p>
            <a:r>
              <a:rPr lang="en-US" dirty="0"/>
              <a:t>	Working with:  </a:t>
            </a:r>
          </a:p>
          <a:p>
            <a:r>
              <a:rPr lang="en-US" dirty="0"/>
              <a:t>		Dale </a:t>
            </a:r>
            <a:r>
              <a:rPr lang="en-US" dirty="0" err="1"/>
              <a:t>Brophy</a:t>
            </a:r>
            <a:r>
              <a:rPr lang="en-US" dirty="0"/>
              <a:t>, Chief of Policy &amp; Director of Public Safety</a:t>
            </a:r>
          </a:p>
          <a:p>
            <a:r>
              <a:rPr lang="en-US" dirty="0"/>
              <a:t>		Cory Higgins, Director Facilities Management</a:t>
            </a:r>
          </a:p>
          <a:p>
            <a:r>
              <a:rPr lang="en-US" dirty="0"/>
              <a:t>		Office of General Counsel</a:t>
            </a:r>
          </a:p>
          <a:p>
            <a:r>
              <a:rPr lang="en-US" dirty="0"/>
              <a:t>		 Further info &amp; recommendations: c/o  Executive Assistant Karen </a:t>
            </a:r>
            <a:r>
              <a:rPr lang="en-US" dirty="0" err="1"/>
              <a:t>Janicki</a:t>
            </a:r>
            <a:r>
              <a:rPr lang="en-US" dirty="0"/>
              <a:t>,  Facilities Management  (801) 581-7389   </a:t>
            </a:r>
            <a:r>
              <a:rPr lang="en-US" u="sng" dirty="0">
                <a:hlinkClick r:id="rId2"/>
              </a:rPr>
              <a:t>karen.janicki@fm.utah.edu</a:t>
            </a:r>
            <a:r>
              <a:rPr lang="en-US" dirty="0"/>
              <a:t>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TotalTime>
  <Words>418</Words>
  <Application>Microsoft Office PowerPoint</Application>
  <PresentationFormat>On-screen Show (4:3)</PresentationFormat>
  <Paragraphs>38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Building Access &amp; Surveillance Systems Policy 3-234 Revision </vt:lpstr>
      <vt:lpstr>Guiding principles:  Respect Privacy, Provide Safety &amp; Security, Notice and Transparency.</vt:lpstr>
      <vt:lpstr>Legal Requirements</vt:lpstr>
      <vt:lpstr>Timeline</vt:lpstr>
      <vt:lpstr>People who are Making this Happen! </vt:lpstr>
    </vt:vector>
  </TitlesOfParts>
  <Company>University of Utah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 Richmond</dc:creator>
  <cp:lastModifiedBy>Margaret Jane Laird</cp:lastModifiedBy>
  <cp:revision>1</cp:revision>
  <dcterms:created xsi:type="dcterms:W3CDTF">2018-09-28T17:11:34Z</dcterms:created>
  <dcterms:modified xsi:type="dcterms:W3CDTF">2018-10-02T16:48:21Z</dcterms:modified>
</cp:coreProperties>
</file>