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8" r:id="rId2"/>
    <p:sldId id="273" r:id="rId3"/>
    <p:sldId id="274" r:id="rId4"/>
    <p:sldId id="258" r:id="rId5"/>
    <p:sldId id="261" r:id="rId6"/>
    <p:sldId id="269" r:id="rId7"/>
    <p:sldId id="270" r:id="rId8"/>
    <p:sldId id="272" r:id="rId9"/>
    <p:sldId id="271" r:id="rId10"/>
    <p:sldId id="26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918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61862B-10DC-479E-A616-E425B3A33DF2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7EDDE0-6D4F-40B8-921F-EACF9FEE5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0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B31E10-2667-4380-9804-75EFF64FAD4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A49379-75A9-4F85-9E4D-AEA64CE8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31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47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47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47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47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947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EE6223-B1CE-4EBF-9545-8E6FCBCE9D4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7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49379-75A9-4F85-9E4D-AEA64CE8E5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67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49379-75A9-4F85-9E4D-AEA64CE8E5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83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49379-75A9-4F85-9E4D-AEA64CE8E5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68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49379-75A9-4F85-9E4D-AEA64CE8E5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2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49379-75A9-4F85-9E4D-AEA64CE8E5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1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0587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4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39546" y="0"/>
            <a:ext cx="1682642" cy="59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22188" y="9766"/>
            <a:ext cx="1713124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7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3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0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3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2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363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0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EE59780-A489-481C-9A00-346C9C07FC0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52BDF6-4340-4008-AF66-5BD389A69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2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5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4.jp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Staff Paid Parental Leave</a:t>
            </a:r>
            <a:br>
              <a:rPr lang="en-US" dirty="0" smtClean="0"/>
            </a:br>
            <a:r>
              <a:rPr lang="en-US" dirty="0" smtClean="0"/>
              <a:t>Rule 5-200A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3" y="5719314"/>
            <a:ext cx="3022991" cy="1020454"/>
          </a:xfrm>
          <a:prstGeom prst="rect">
            <a:avLst/>
          </a:prstGeom>
          <a:effectLst>
            <a:softEdge rad="0"/>
          </a:effectLst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6374777" y="365465"/>
            <a:ext cx="4413071" cy="1260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Academic Senate Presentation and Discussion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August 27, 2019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12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323" y="2762655"/>
            <a:ext cx="9036423" cy="183852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544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249" y="1620401"/>
            <a:ext cx="1592126" cy="15921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086" y="2951740"/>
            <a:ext cx="1895507" cy="189550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375" y="2406279"/>
            <a:ext cx="1374040" cy="133185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8201" y="4140193"/>
            <a:ext cx="1779587" cy="17795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60065" y="1186941"/>
            <a:ext cx="1595159" cy="15951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5593" y="3268866"/>
            <a:ext cx="2270744" cy="15929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27171" y="3748272"/>
            <a:ext cx="1981200" cy="2305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Parental Leave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51" y="0"/>
            <a:ext cx="1689966" cy="570472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643" y="1"/>
            <a:ext cx="1655444" cy="57047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69259" y="2306917"/>
            <a:ext cx="3939702" cy="950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37821" y="4900797"/>
            <a:ext cx="2779865" cy="9483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716097" y="3105336"/>
            <a:ext cx="1285872" cy="1285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34159" y="822353"/>
            <a:ext cx="3179220" cy="9247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99218" y="2990443"/>
            <a:ext cx="1447477" cy="11283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66981" y="4514987"/>
            <a:ext cx="2359429" cy="7206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6247" y="4726471"/>
            <a:ext cx="1531197" cy="153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Consulted Groups To-Date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79" y="2170664"/>
            <a:ext cx="6614544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u="sng" dirty="0" smtClean="0"/>
              <a:t>Support from:</a:t>
            </a:r>
          </a:p>
          <a:p>
            <a:r>
              <a:rPr lang="en-US" dirty="0" smtClean="0"/>
              <a:t>Staff Council</a:t>
            </a:r>
          </a:p>
          <a:p>
            <a:r>
              <a:rPr lang="en-US" dirty="0" smtClean="0"/>
              <a:t>Institutional Policy Committee</a:t>
            </a:r>
          </a:p>
          <a:p>
            <a:r>
              <a:rPr lang="en-US" dirty="0" smtClean="0"/>
              <a:t>Health Science Administrator Group</a:t>
            </a:r>
          </a:p>
          <a:p>
            <a:r>
              <a:rPr lang="en-US" dirty="0" smtClean="0"/>
              <a:t>President’s Administrative Council</a:t>
            </a:r>
            <a:endParaRPr lang="en-US" dirty="0"/>
          </a:p>
          <a:p>
            <a:r>
              <a:rPr lang="en-US" dirty="0" smtClean="0"/>
              <a:t>President’s Executive Leadership Team</a:t>
            </a:r>
          </a:p>
          <a:p>
            <a:r>
              <a:rPr lang="en-US" dirty="0" smtClean="0"/>
              <a:t>Council of Academic Deans</a:t>
            </a:r>
          </a:p>
          <a:p>
            <a:r>
              <a:rPr lang="en-US" dirty="0" smtClean="0"/>
              <a:t>President Watkins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51" y="0"/>
            <a:ext cx="1689966" cy="570472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643" y="1"/>
            <a:ext cx="1655444" cy="57047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188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320" y="2170664"/>
            <a:ext cx="9036423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Tenured-line faculty have Parental Leave benefits governed by Policy 6-315 and 8-002</a:t>
            </a:r>
          </a:p>
          <a:p>
            <a:pPr lvl="1"/>
            <a:r>
              <a:rPr lang="en-US" dirty="0" smtClean="0"/>
              <a:t>95% of annual base pay for one semester</a:t>
            </a:r>
          </a:p>
          <a:p>
            <a:r>
              <a:rPr lang="en-US" dirty="0" smtClean="0"/>
              <a:t>Staff have no corresponding Parental Leave benefit</a:t>
            </a:r>
          </a:p>
          <a:p>
            <a:r>
              <a:rPr lang="en-US" u="sng" dirty="0" smtClean="0"/>
              <a:t>Almost all benefited full-time employee (i.e., faculty, staff, research, etc.) are covered by the federal Family and Medical Leave Act (FMLA)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551" y="0"/>
            <a:ext cx="1689966" cy="570472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643" y="1"/>
            <a:ext cx="1655444" cy="57047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54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FMLA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36362" y="0"/>
            <a:ext cx="1682642" cy="597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004" y="0"/>
            <a:ext cx="1713124" cy="59746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91320" y="2170664"/>
            <a:ext cx="970576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Federal regulation</a:t>
            </a:r>
          </a:p>
          <a:p>
            <a:r>
              <a:rPr lang="en-US" dirty="0" smtClean="0"/>
              <a:t>Covers “serious health conditions” or birth or adoption of a child (parental leave)</a:t>
            </a:r>
          </a:p>
          <a:p>
            <a:r>
              <a:rPr lang="en-US" dirty="0" smtClean="0"/>
              <a:t>Provides for up to 12 weeks of leave</a:t>
            </a:r>
          </a:p>
          <a:p>
            <a:r>
              <a:rPr lang="en-US" dirty="0" smtClean="0"/>
              <a:t>Right to return / employment cannot be terminated for taking the leave</a:t>
            </a:r>
          </a:p>
          <a:p>
            <a:r>
              <a:rPr lang="en-US" dirty="0" smtClean="0"/>
              <a:t>Does not require any of the leave to be paid</a:t>
            </a:r>
          </a:p>
          <a:p>
            <a:r>
              <a:rPr lang="en-US" dirty="0" smtClean="0"/>
              <a:t>Applies to almost all employees (faculty, staff, research, etc.)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68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Staff Paid Parental Leave Proposal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36362" y="0"/>
            <a:ext cx="1682642" cy="597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004" y="0"/>
            <a:ext cx="1713124" cy="59746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91320" y="1704513"/>
            <a:ext cx="9865565" cy="46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Time-off is already covered by FMLA</a:t>
            </a:r>
          </a:p>
          <a:p>
            <a:r>
              <a:rPr lang="en-US" dirty="0" smtClean="0"/>
              <a:t>Benefit will be 50% paid leave for up to 6 weeks for eligible staff</a:t>
            </a:r>
          </a:p>
          <a:p>
            <a:r>
              <a:rPr lang="en-US" dirty="0" smtClean="0"/>
              <a:t>Eligibility</a:t>
            </a:r>
          </a:p>
          <a:p>
            <a:pPr lvl="1"/>
            <a:r>
              <a:rPr lang="en-US" dirty="0" smtClean="0"/>
              <a:t>Child must be born or adopted on or after 1/1/19</a:t>
            </a:r>
          </a:p>
          <a:p>
            <a:pPr lvl="1"/>
            <a:r>
              <a:rPr lang="en-US" dirty="0" smtClean="0"/>
              <a:t>Employee must hold a full-time benefited staff position</a:t>
            </a:r>
          </a:p>
          <a:p>
            <a:pPr lvl="1"/>
            <a:r>
              <a:rPr lang="en-US" dirty="0" smtClean="0"/>
              <a:t>Employee must be employed full-time continuously for prior 12 months</a:t>
            </a:r>
          </a:p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Must use the leave within 12 months of birth or adoption</a:t>
            </a:r>
          </a:p>
          <a:p>
            <a:pPr lvl="1"/>
            <a:r>
              <a:rPr lang="en-US" dirty="0" smtClean="0"/>
              <a:t>Runs concurrently with FMLA – doesn’t extend or defer FMLA leave</a:t>
            </a:r>
          </a:p>
          <a:p>
            <a:pPr lvl="1"/>
            <a:r>
              <a:rPr lang="en-US" dirty="0" smtClean="0"/>
              <a:t>If both parents work for the University the time can be split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68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Applicable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36362" y="0"/>
            <a:ext cx="1682642" cy="597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004" y="0"/>
            <a:ext cx="1713124" cy="59746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91320" y="1704513"/>
            <a:ext cx="9865565" cy="46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Review of all maternity and paternity leave taken in calendar years 15, 16, and 17</a:t>
            </a:r>
          </a:p>
          <a:p>
            <a:pPr marL="68580" indent="0">
              <a:buNone/>
            </a:pPr>
            <a:r>
              <a:rPr lang="en-US" sz="2000" b="1" u="sng" dirty="0" smtClean="0"/>
              <a:t>All staff employees</a:t>
            </a:r>
          </a:p>
          <a:p>
            <a:pPr lvl="1"/>
            <a:r>
              <a:rPr lang="en-US" dirty="0" smtClean="0"/>
              <a:t>529 total taken in 3 years – 177 per year</a:t>
            </a:r>
          </a:p>
          <a:p>
            <a:pPr lvl="1"/>
            <a:r>
              <a:rPr lang="en-US" dirty="0" smtClean="0"/>
              <a:t>Weekly average salary for those that took leave – $1,182</a:t>
            </a:r>
          </a:p>
          <a:p>
            <a:pPr lvl="2"/>
            <a:r>
              <a:rPr lang="en-US" dirty="0" smtClean="0"/>
              <a:t>Average 3 week cost (amount of the paid benefit) – $3,546</a:t>
            </a:r>
          </a:p>
          <a:p>
            <a:pPr marL="68580" indent="0">
              <a:buNone/>
            </a:pPr>
            <a:r>
              <a:rPr lang="en-US" sz="2000" b="1" u="sng" dirty="0" smtClean="0"/>
              <a:t>All possible employees in staff research positions (includes many titles not exclusively research)</a:t>
            </a:r>
            <a:endParaRPr lang="en-US" sz="2000" b="1" u="sng" dirty="0"/>
          </a:p>
          <a:p>
            <a:pPr lvl="1"/>
            <a:r>
              <a:rPr lang="en-US" dirty="0" smtClean="0"/>
              <a:t>66 </a:t>
            </a:r>
            <a:r>
              <a:rPr lang="en-US" dirty="0"/>
              <a:t>total taken in 3 years – </a:t>
            </a:r>
            <a:r>
              <a:rPr lang="en-US" dirty="0" smtClean="0"/>
              <a:t>22 </a:t>
            </a:r>
            <a:r>
              <a:rPr lang="en-US" dirty="0"/>
              <a:t>per year</a:t>
            </a:r>
          </a:p>
          <a:p>
            <a:pPr lvl="1"/>
            <a:r>
              <a:rPr lang="en-US" dirty="0"/>
              <a:t>Weekly average salary for those that took leave – $</a:t>
            </a:r>
            <a:r>
              <a:rPr lang="en-US" dirty="0" smtClean="0"/>
              <a:t>1,187</a:t>
            </a:r>
            <a:endParaRPr lang="en-US" dirty="0"/>
          </a:p>
          <a:p>
            <a:pPr lvl="2"/>
            <a:r>
              <a:rPr lang="en-US" dirty="0"/>
              <a:t>Average 3 week cost (amount of the paid benefit) – $</a:t>
            </a:r>
            <a:r>
              <a:rPr lang="en-US" dirty="0" smtClean="0"/>
              <a:t>3,561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68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Peer Comparisons and Funding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36362" y="0"/>
            <a:ext cx="1682642" cy="597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004" y="0"/>
            <a:ext cx="1713124" cy="59746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91320" y="1704513"/>
            <a:ext cx="9865565" cy="46075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Our peers in the PAC-12 have similar staff parental leave benefits</a:t>
            </a:r>
          </a:p>
          <a:p>
            <a:r>
              <a:rPr lang="en-US" dirty="0" smtClean="0"/>
              <a:t>Some of our partner institutions in Utah and other large employers in the community have a similar parental leave benefit</a:t>
            </a:r>
          </a:p>
          <a:p>
            <a:r>
              <a:rPr lang="en-US" dirty="0"/>
              <a:t>It has been confirmed that:</a:t>
            </a:r>
          </a:p>
          <a:p>
            <a:pPr lvl="1"/>
            <a:r>
              <a:rPr lang="en-US" u="sng" dirty="0"/>
              <a:t>Paid parental leave may be charged as a direct expense to a grant</a:t>
            </a:r>
            <a:r>
              <a:rPr lang="en-US" dirty="0"/>
              <a:t> in proportion to the employees normal effort committed to the grant.  </a:t>
            </a:r>
          </a:p>
          <a:p>
            <a:pPr lvl="1"/>
            <a:r>
              <a:rPr lang="en-US" u="sng" dirty="0" smtClean="0"/>
              <a:t>It is considered </a:t>
            </a:r>
            <a:r>
              <a:rPr lang="en-US" u="sng" dirty="0"/>
              <a:t>an allowable fringe benefit cost </a:t>
            </a:r>
            <a:r>
              <a:rPr lang="en-US" dirty="0"/>
              <a:t>under 2 CFR 200.431.  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leave benefit </a:t>
            </a:r>
            <a:r>
              <a:rPr lang="en-US" dirty="0" smtClean="0"/>
              <a:t>must be “reasonable</a:t>
            </a:r>
            <a:r>
              <a:rPr lang="en-US" dirty="0"/>
              <a:t>” and </a:t>
            </a:r>
            <a:r>
              <a:rPr lang="en-US" u="sng" dirty="0"/>
              <a:t>applied equally to all staff and </a:t>
            </a:r>
            <a:r>
              <a:rPr lang="en-US" u="sng" dirty="0" smtClean="0"/>
              <a:t>sponsors.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68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36362" y="0"/>
            <a:ext cx="1682642" cy="597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004" y="0"/>
            <a:ext cx="1713124" cy="59746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91320" y="1704513"/>
            <a:ext cx="9865565" cy="46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Leave is currently required and given under FMLA</a:t>
            </a:r>
          </a:p>
          <a:p>
            <a:r>
              <a:rPr lang="en-US" dirty="0" smtClean="0"/>
              <a:t>Tenure-line faculty currently have a paid parental leave benefit of 95% of annual pay for a semester</a:t>
            </a:r>
          </a:p>
          <a:p>
            <a:r>
              <a:rPr lang="en-US" dirty="0" smtClean="0"/>
              <a:t>New policy would allow for a 50% paid parental leave benefit for staff for up to 6 weeks (total pay of 3 weeks salary)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1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ity Scorecard Presentation">
  <a:themeElements>
    <a:clrScheme name="Custom 1">
      <a:dk1>
        <a:sysClr val="windowText" lastClr="000000"/>
      </a:dk1>
      <a:lt1>
        <a:sysClr val="window" lastClr="FFFFFF"/>
      </a:lt1>
      <a:dk2>
        <a:srgbClr val="992626"/>
      </a:dk2>
      <a:lt2>
        <a:srgbClr val="E63939"/>
      </a:lt2>
      <a:accent1>
        <a:srgbClr val="721C1C"/>
      </a:accent1>
      <a:accent2>
        <a:srgbClr val="CC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 Scorecard Presentation" id="{A09732B9-4DDC-4665-A5FC-1BAD31F93599}" vid="{13657374-1B51-4BB3-87A6-7303F9C1F4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Scorecard Presentation</Template>
  <TotalTime>462</TotalTime>
  <Words>492</Words>
  <Application>Microsoft Office PowerPoint</Application>
  <PresentationFormat>Widescreen</PresentationFormat>
  <Paragraphs>65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2</vt:lpstr>
      <vt:lpstr>University Scorecard Presentation</vt:lpstr>
      <vt:lpstr>Staff Paid Parental Leave Rule 5-200A</vt:lpstr>
      <vt:lpstr>Paid Parental Leave</vt:lpstr>
      <vt:lpstr>Consulted Groups To-Date</vt:lpstr>
      <vt:lpstr>Current status</vt:lpstr>
      <vt:lpstr>FMLA</vt:lpstr>
      <vt:lpstr>Staff Paid Parental Leave Proposal</vt:lpstr>
      <vt:lpstr>Applicable Data</vt:lpstr>
      <vt:lpstr>Peer Comparisons and Funding</vt:lpstr>
      <vt:lpstr>Summary</vt:lpstr>
      <vt:lpstr>PowerPoint Presentation</vt:lpstr>
    </vt:vector>
  </TitlesOfParts>
  <Company>University of Utah Human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TOPYRIK</dc:creator>
  <cp:lastModifiedBy>Margaret Jane Laird</cp:lastModifiedBy>
  <cp:revision>27</cp:revision>
  <cp:lastPrinted>2018-05-24T15:11:45Z</cp:lastPrinted>
  <dcterms:created xsi:type="dcterms:W3CDTF">2015-10-09T18:33:26Z</dcterms:created>
  <dcterms:modified xsi:type="dcterms:W3CDTF">2018-09-17T16:13:22Z</dcterms:modified>
</cp:coreProperties>
</file>