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1"/>
  </p:notesMasterIdLst>
  <p:handoutMasterIdLst>
    <p:handoutMasterId r:id="rId12"/>
  </p:handoutMasterIdLst>
  <p:sldIdLst>
    <p:sldId id="258" r:id="rId6"/>
    <p:sldId id="257" r:id="rId7"/>
    <p:sldId id="260" r:id="rId8"/>
    <p:sldId id="259" r:id="rId9"/>
    <p:sldId id="261" r:id="rId10"/>
  </p:sldIdLst>
  <p:sldSz cx="14630400" cy="8229600"/>
  <p:notesSz cx="6950075" cy="9236075"/>
  <p:custDataLst>
    <p:tags r:id="rId13"/>
  </p:custDataLst>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1527"/>
    <a:srgbClr val="A21727"/>
    <a:srgbClr val="CC0000"/>
    <a:srgbClr val="B01C32"/>
    <a:srgbClr val="CCCDCC"/>
    <a:srgbClr val="EDEEED"/>
    <a:srgbClr val="872C90"/>
    <a:srgbClr val="C51C30"/>
    <a:srgbClr val="1AA594"/>
    <a:srgbClr val="90B2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0" autoAdjust="0"/>
    <p:restoredTop sz="86547" autoAdjust="0"/>
  </p:normalViewPr>
  <p:slideViewPr>
    <p:cSldViewPr snapToGrid="0" snapToObjects="1" showGuides="1">
      <p:cViewPr varScale="1">
        <p:scale>
          <a:sx n="48" d="100"/>
          <a:sy n="48" d="100"/>
        </p:scale>
        <p:origin x="420" y="5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92" tIns="46246" rIns="92492" bIns="46246" rtlCol="0"/>
          <a:lstStyle>
            <a:lvl1pPr algn="r">
              <a:defRPr sz="1200"/>
            </a:lvl1pPr>
          </a:lstStyle>
          <a:p>
            <a:fld id="{984B8A31-2B9F-A94B-A2CC-00F18DA57334}" type="datetimeFigureOut">
              <a:rPr lang="en-US" smtClean="0"/>
              <a:pPr/>
              <a:t>8/27/2018</a:t>
            </a:fld>
            <a:endParaRPr lang="en-US"/>
          </a:p>
        </p:txBody>
      </p:sp>
      <p:sp>
        <p:nvSpPr>
          <p:cNvPr id="4" name="Footer Placeholder 3"/>
          <p:cNvSpPr>
            <a:spLocks noGrp="1"/>
          </p:cNvSpPr>
          <p:nvPr>
            <p:ph type="ftr" sz="quarter" idx="2"/>
          </p:nvPr>
        </p:nvSpPr>
        <p:spPr>
          <a:xfrm>
            <a:off x="1"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92" tIns="46246" rIns="92492" bIns="46246" rtlCol="0" anchor="b"/>
          <a:lstStyle>
            <a:lvl1pPr algn="r">
              <a:defRPr sz="1200"/>
            </a:lvl1pPr>
          </a:lstStyle>
          <a:p>
            <a:fld id="{3F0F604B-6C0D-8446-A61A-2AA75F371917}" type="slidenum">
              <a:rPr lang="en-US" smtClean="0"/>
              <a:pPr/>
              <a:t>‹#›</a:t>
            </a:fld>
            <a:endParaRPr lang="en-US"/>
          </a:p>
        </p:txBody>
      </p:sp>
    </p:spTree>
    <p:extLst>
      <p:ext uri="{BB962C8B-B14F-4D97-AF65-F5344CB8AC3E}">
        <p14:creationId xmlns:p14="http://schemas.microsoft.com/office/powerpoint/2010/main" val="132094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92" tIns="46246" rIns="92492" bIns="46246" rtlCol="0"/>
          <a:lstStyle>
            <a:lvl1pPr algn="r">
              <a:defRPr sz="1200"/>
            </a:lvl1pPr>
          </a:lstStyle>
          <a:p>
            <a:fld id="{781EC66E-FACF-7F40-AACA-BA49429FF6B3}" type="datetimeFigureOut">
              <a:rPr lang="en-US" smtClean="0"/>
              <a:pPr/>
              <a:t>8/27/2018</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a:defRPr sz="1200"/>
            </a:lvl1pPr>
          </a:lstStyle>
          <a:p>
            <a:fld id="{60BDDD1B-7981-514B-B211-D97C9422D57B}" type="slidenum">
              <a:rPr lang="en-US" smtClean="0"/>
              <a:pPr/>
              <a:t>‹#›</a:t>
            </a:fld>
            <a:endParaRPr lang="en-US"/>
          </a:p>
        </p:txBody>
      </p:sp>
    </p:spTree>
    <p:extLst>
      <p:ext uri="{BB962C8B-B14F-4D97-AF65-F5344CB8AC3E}">
        <p14:creationId xmlns:p14="http://schemas.microsoft.com/office/powerpoint/2010/main" val="1375952119"/>
      </p:ext>
    </p:extLst>
  </p:cSld>
  <p:clrMap bg1="lt1" tx1="dk1" bg2="lt2" tx2="dk2" accent1="accent1" accent2="accent2" accent3="accent3" accent4="accent4" accent5="accent5" accent6="accent6" hlink="hlink" folHlink="folHlink"/>
  <p:notesStyle>
    <a:lvl1pPr marL="0" algn="l" defTabSz="731520" rtl="0" eaLnBrk="1" latinLnBrk="0" hangingPunct="1">
      <a:defRPr sz="1920" kern="1200">
        <a:solidFill>
          <a:schemeClr val="tx1"/>
        </a:solidFill>
        <a:latin typeface="+mn-lt"/>
        <a:ea typeface="+mn-ea"/>
        <a:cs typeface="+mn-cs"/>
      </a:defRPr>
    </a:lvl1pPr>
    <a:lvl2pPr marL="731520" algn="l" defTabSz="731520" rtl="0" eaLnBrk="1" latinLnBrk="0" hangingPunct="1">
      <a:defRPr sz="1920" kern="1200">
        <a:solidFill>
          <a:schemeClr val="tx1"/>
        </a:solidFill>
        <a:latin typeface="+mn-lt"/>
        <a:ea typeface="+mn-ea"/>
        <a:cs typeface="+mn-cs"/>
      </a:defRPr>
    </a:lvl2pPr>
    <a:lvl3pPr marL="1463040" algn="l" defTabSz="731520" rtl="0" eaLnBrk="1" latinLnBrk="0" hangingPunct="1">
      <a:defRPr sz="1920" kern="1200">
        <a:solidFill>
          <a:schemeClr val="tx1"/>
        </a:solidFill>
        <a:latin typeface="+mn-lt"/>
        <a:ea typeface="+mn-ea"/>
        <a:cs typeface="+mn-cs"/>
      </a:defRPr>
    </a:lvl3pPr>
    <a:lvl4pPr marL="2194560" algn="l" defTabSz="731520" rtl="0" eaLnBrk="1" latinLnBrk="0" hangingPunct="1">
      <a:defRPr sz="1920" kern="1200">
        <a:solidFill>
          <a:schemeClr val="tx1"/>
        </a:solidFill>
        <a:latin typeface="+mn-lt"/>
        <a:ea typeface="+mn-ea"/>
        <a:cs typeface="+mn-cs"/>
      </a:defRPr>
    </a:lvl4pPr>
    <a:lvl5pPr marL="2926080" algn="l" defTabSz="731520" rtl="0" eaLnBrk="1" latinLnBrk="0" hangingPunct="1">
      <a:defRPr sz="1920" kern="1200">
        <a:solidFill>
          <a:schemeClr val="tx1"/>
        </a:solidFill>
        <a:latin typeface="+mn-lt"/>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kern="1200" dirty="0">
                <a:solidFill>
                  <a:schemeClr val="tx1"/>
                </a:solidFill>
                <a:effectLst/>
                <a:latin typeface="+mn-lt"/>
                <a:ea typeface="+mn-ea"/>
                <a:cs typeface="+mn-cs"/>
              </a:rPr>
              <a:t>A candidate’s CV;</a:t>
            </a:r>
          </a:p>
          <a:p>
            <a:pPr lvl="1"/>
            <a:r>
              <a:rPr lang="en-US" sz="2000" kern="1200" dirty="0">
                <a:solidFill>
                  <a:schemeClr val="tx1"/>
                </a:solidFill>
                <a:effectLst/>
                <a:latin typeface="+mn-lt"/>
                <a:ea typeface="+mn-ea"/>
                <a:cs typeface="+mn-cs"/>
              </a:rPr>
              <a:t>A candidate’s teaching and mentoring materials, including any teaching and mentoring statement or philosophy;</a:t>
            </a:r>
          </a:p>
          <a:p>
            <a:pPr lvl="1"/>
            <a:r>
              <a:rPr lang="en-US" sz="2000" kern="1200" dirty="0">
                <a:solidFill>
                  <a:schemeClr val="tx1"/>
                </a:solidFill>
                <a:effectLst/>
                <a:latin typeface="+mn-lt"/>
                <a:ea typeface="+mn-ea"/>
                <a:cs typeface="+mn-cs"/>
              </a:rPr>
              <a:t>Course feedback materials;</a:t>
            </a:r>
          </a:p>
          <a:p>
            <a:pPr lvl="1"/>
            <a:r>
              <a:rPr lang="en-US" sz="2000" kern="1200" dirty="0">
                <a:solidFill>
                  <a:schemeClr val="tx1"/>
                </a:solidFill>
                <a:effectLst/>
                <a:latin typeface="+mn-lt"/>
                <a:ea typeface="+mn-ea"/>
                <a:cs typeface="+mn-cs"/>
              </a:rPr>
              <a:t>Information collected during the general feedback period.</a:t>
            </a:r>
          </a:p>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4</a:t>
            </a:fld>
            <a:endParaRPr lang="en-US"/>
          </a:p>
        </p:txBody>
      </p:sp>
    </p:spTree>
    <p:extLst>
      <p:ext uri="{BB962C8B-B14F-4D97-AF65-F5344CB8AC3E}">
        <p14:creationId xmlns:p14="http://schemas.microsoft.com/office/powerpoint/2010/main" val="184397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 respond to the OEO concerns related to voting by SACs in the RPT process, b) ensure ongoing, robust student input into the RPT process, and c) ensure student input is addressed in the DAC report, Chair letter, and Dean letter in the RPT process</a:t>
            </a:r>
          </a:p>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5</a:t>
            </a:fld>
            <a:endParaRPr lang="en-US"/>
          </a:p>
        </p:txBody>
      </p:sp>
    </p:spTree>
    <p:extLst>
      <p:ext uri="{BB962C8B-B14F-4D97-AF65-F5344CB8AC3E}">
        <p14:creationId xmlns:p14="http://schemas.microsoft.com/office/powerpoint/2010/main" val="1935957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3597358"/>
            <a:ext cx="12435840" cy="1764030"/>
          </a:xfrm>
          <a:prstGeom prst="rect">
            <a:avLst/>
          </a:prstGeom>
        </p:spPr>
        <p:txBody>
          <a:bodyPr>
            <a:normAutofit/>
          </a:bodyPr>
          <a:lstStyle>
            <a:lvl1pPr algn="ctr">
              <a:defRPr sz="5600" baseline="0">
                <a:solidFill>
                  <a:schemeClr val="tx1">
                    <a:lumMod val="65000"/>
                    <a:lumOff val="35000"/>
                  </a:schemeClr>
                </a:solidFill>
                <a:latin typeface="Century Gothic Bold" charset="0"/>
              </a:defRPr>
            </a:lvl1pPr>
          </a:lstStyle>
          <a:p>
            <a:r>
              <a:rPr lang="en-US" dirty="0"/>
              <a:t>Click to edit Master title style</a:t>
            </a:r>
          </a:p>
        </p:txBody>
      </p:sp>
      <p:sp>
        <p:nvSpPr>
          <p:cNvPr id="3" name="Subtitle 2"/>
          <p:cNvSpPr>
            <a:spLocks noGrp="1"/>
          </p:cNvSpPr>
          <p:nvPr>
            <p:ph type="subTitle" idx="1" hasCustomPrompt="1"/>
          </p:nvPr>
        </p:nvSpPr>
        <p:spPr>
          <a:xfrm>
            <a:off x="2194560" y="4925167"/>
            <a:ext cx="10241280" cy="247410"/>
          </a:xfrm>
          <a:prstGeom prst="rect">
            <a:avLst/>
          </a:prstGeom>
        </p:spPr>
        <p:txBody>
          <a:bodyPr>
            <a:normAutofit/>
          </a:bodyPr>
          <a:lstStyle>
            <a:lvl1pPr marL="0" indent="0" algn="ctr">
              <a:buNone/>
              <a:defRPr sz="1600" cap="all" baseline="0">
                <a:solidFill>
                  <a:srgbClr val="B01C32"/>
                </a:solidFill>
                <a:latin typeface="Century Gothic Bold Italic" charset="0"/>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dirty="0"/>
              <a:t>Click to edit PRESENTER NAME</a:t>
            </a:r>
          </a:p>
        </p:txBody>
      </p:sp>
      <p:cxnSp>
        <p:nvCxnSpPr>
          <p:cNvPr id="4" name="Straight Connector 3"/>
          <p:cNvCxnSpPr/>
          <p:nvPr userDrawn="1"/>
        </p:nvCxnSpPr>
        <p:spPr>
          <a:xfrm flipV="1">
            <a:off x="2339181" y="3489325"/>
            <a:ext cx="9952038"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5" name="Picture 16"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2883" y="2434925"/>
            <a:ext cx="246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0461356" y="7857642"/>
            <a:ext cx="4169044" cy="276999"/>
          </a:xfrm>
          <a:prstGeom prst="rect">
            <a:avLst/>
          </a:prstGeom>
          <a:noFill/>
        </p:spPr>
        <p:txBody>
          <a:bodyPr wrap="square">
            <a:spAutoFit/>
          </a:bodyPr>
          <a:lstStyle/>
          <a:p>
            <a:pPr algn="r" eaLnBrk="1" hangingPunct="1">
              <a:defRPr/>
            </a:pPr>
            <a:r>
              <a:rPr lang="de-DE" sz="1200" b="1" spc="300" baseline="0" dirty="0">
                <a:solidFill>
                  <a:srgbClr val="A21727"/>
                </a:solidFill>
                <a:latin typeface="Century Gothic" charset="0"/>
                <a:ea typeface="Century Gothic" charset="0"/>
                <a:cs typeface="Century Gothic" charset="0"/>
              </a:rPr>
              <a:t>©</a:t>
            </a:r>
            <a:r>
              <a:rPr lang="en-US" sz="1200" b="1" spc="300" baseline="0" dirty="0">
                <a:solidFill>
                  <a:srgbClr val="A21727"/>
                </a:solidFill>
                <a:latin typeface="Century Gothic" charset="0"/>
                <a:ea typeface="Century Gothic" charset="0"/>
                <a:cs typeface="Century Gothic" charset="0"/>
              </a:rPr>
              <a:t>UNIVERSITY OF UTAH</a:t>
            </a:r>
            <a:endParaRPr lang="en-US" sz="1200" b="1" spc="300" dirty="0">
              <a:solidFill>
                <a:srgbClr val="A21727"/>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4B695727-739B-1242-8B79-FB5F0402212E}"/>
              </a:ext>
            </a:extLst>
          </p:cNvPr>
          <p:cNvPicPr>
            <a:picLocks noChangeAspect="1"/>
          </p:cNvPicPr>
          <p:nvPr userDrawn="1"/>
        </p:nvPicPr>
        <p:blipFill>
          <a:blip r:embed="rId3"/>
          <a:stretch>
            <a:fillRect/>
          </a:stretch>
        </p:blipFill>
        <p:spPr>
          <a:xfrm>
            <a:off x="4495982" y="1470700"/>
            <a:ext cx="2576150" cy="2576150"/>
          </a:xfrm>
          <a:prstGeom prst="rect">
            <a:avLst/>
          </a:prstGeom>
        </p:spPr>
      </p:pic>
    </p:spTree>
    <p:extLst>
      <p:ext uri="{BB962C8B-B14F-4D97-AF65-F5344CB8AC3E}">
        <p14:creationId xmlns:p14="http://schemas.microsoft.com/office/powerpoint/2010/main" val="32990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descr="U Health_horizontal_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 y="7669428"/>
            <a:ext cx="1558925"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902063" y="3465512"/>
            <a:ext cx="12839700" cy="137160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7321550" y="5106988"/>
            <a:ext cx="6419850" cy="366712"/>
          </a:xfrm>
          <a:prstGeom prst="rect">
            <a:avLst/>
          </a:prstGeom>
        </p:spPr>
        <p:txBody>
          <a:bodyPr>
            <a:normAutofit/>
          </a:bodyPr>
          <a:lstStyle>
            <a:lvl1pPr marL="0" indent="0" algn="r">
              <a:buNone/>
              <a:defRPr sz="1800"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
        <p:nvSpPr>
          <p:cNvPr id="12" name="Text Placeholder 17"/>
          <p:cNvSpPr>
            <a:spLocks noGrp="1"/>
          </p:cNvSpPr>
          <p:nvPr>
            <p:ph type="body" sz="quarter" idx="12" hasCustomPrompt="1"/>
          </p:nvPr>
        </p:nvSpPr>
        <p:spPr>
          <a:xfrm>
            <a:off x="2592763"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@HANDLE</a:t>
            </a:r>
          </a:p>
        </p:txBody>
      </p:sp>
      <p:sp>
        <p:nvSpPr>
          <p:cNvPr id="13" name="Text Placeholder 17"/>
          <p:cNvSpPr>
            <a:spLocks noGrp="1"/>
          </p:cNvSpPr>
          <p:nvPr>
            <p:ph type="body" sz="quarter" idx="13" hasCustomPrompt="1"/>
          </p:nvPr>
        </p:nvSpPr>
        <p:spPr>
          <a:xfrm>
            <a:off x="4143605"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HASHTAG</a:t>
            </a:r>
          </a:p>
        </p:txBody>
      </p:sp>
      <p:sp>
        <p:nvSpPr>
          <p:cNvPr id="14" name="Text Placeholder 17"/>
          <p:cNvSpPr>
            <a:spLocks noGrp="1"/>
          </p:cNvSpPr>
          <p:nvPr>
            <p:ph type="body" sz="quarter" idx="14" hasCustomPrompt="1"/>
          </p:nvPr>
        </p:nvSpPr>
        <p:spPr>
          <a:xfrm>
            <a:off x="5694447"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MISC</a:t>
            </a:r>
          </a:p>
        </p:txBody>
      </p:sp>
      <p:cxnSp>
        <p:nvCxnSpPr>
          <p:cNvPr id="15" name="Straight Connector 14"/>
          <p:cNvCxnSpPr/>
          <p:nvPr userDrawn="1"/>
        </p:nvCxnSpPr>
        <p:spPr>
          <a:xfrm>
            <a:off x="2576513" y="7856538"/>
            <a:ext cx="1272698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1"/>
            <a:ext cx="12700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20" name="Text Placeholder 16"/>
          <p:cNvSpPr>
            <a:spLocks noGrp="1"/>
          </p:cNvSpPr>
          <p:nvPr>
            <p:ph type="body" sz="quarter" idx="15" hasCustomPrompt="1"/>
          </p:nvPr>
        </p:nvSpPr>
        <p:spPr>
          <a:xfrm>
            <a:off x="6885601" y="7486650"/>
            <a:ext cx="7744800" cy="369888"/>
          </a:xfrm>
          <a:prstGeom prst="rect">
            <a:avLst/>
          </a:prstGeom>
        </p:spPr>
        <p:txBody>
          <a:bodyPr/>
          <a:lstStyle>
            <a:lvl1pPr marL="0" indent="0">
              <a:buNone/>
              <a:defRPr sz="1200" baseline="0">
                <a:solidFill>
                  <a:schemeClr val="bg1"/>
                </a:solidFill>
              </a:defRPr>
            </a:lvl1pPr>
          </a:lstStyle>
          <a:p>
            <a:pPr lvl="0"/>
            <a:r>
              <a:rPr lang="en-US" dirty="0"/>
              <a:t>Source:</a:t>
            </a:r>
          </a:p>
        </p:txBody>
      </p:sp>
      <p:sp>
        <p:nvSpPr>
          <p:cNvPr id="16" name="TextBox 15"/>
          <p:cNvSpPr txBox="1"/>
          <p:nvPr userDrawn="1"/>
        </p:nvSpPr>
        <p:spPr>
          <a:xfrm>
            <a:off x="10461356" y="7857642"/>
            <a:ext cx="4169044" cy="276999"/>
          </a:xfrm>
          <a:prstGeom prst="rect">
            <a:avLst/>
          </a:prstGeom>
          <a:noFill/>
        </p:spPr>
        <p:txBody>
          <a:bodyPr wrap="square">
            <a:spAutoFit/>
          </a:bodyPr>
          <a:lstStyle/>
          <a:p>
            <a:pPr eaLnBrk="1" hangingPunct="1">
              <a:defRPr/>
            </a:pPr>
            <a:r>
              <a:rPr lang="de-DE" sz="1200" b="1" spc="300" baseline="0" dirty="0">
                <a:solidFill>
                  <a:schemeClr val="bg1"/>
                </a:solidFill>
                <a:latin typeface="Century Gothic" charset="0"/>
                <a:ea typeface="Century Gothic" charset="0"/>
                <a:cs typeface="Century Gothic" charset="0"/>
              </a:rPr>
              <a:t>©</a:t>
            </a:r>
            <a:r>
              <a:rPr lang="en-US" sz="1200" b="1" spc="300" baseline="0" dirty="0">
                <a:solidFill>
                  <a:schemeClr val="bg1"/>
                </a:solidFill>
                <a:latin typeface="Century Gothic" charset="0"/>
                <a:ea typeface="Century Gothic" charset="0"/>
                <a:cs typeface="Century Gothic" charset="0"/>
              </a:rPr>
              <a:t>UNIVERSITY OF UTAH HEALTH, 2017</a:t>
            </a:r>
            <a:endParaRPr lang="en-US" sz="1200" b="1" spc="300" dirty="0">
              <a:solidFill>
                <a:schemeClr val="bg1"/>
              </a:solidFill>
              <a:latin typeface="Century Gothic" charset="0"/>
              <a:ea typeface="Century Gothic" charset="0"/>
              <a:cs typeface="Century Gothic" charset="0"/>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3633788" y="4733925"/>
            <a:ext cx="7315200" cy="635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3" descr="U Health_horizontal_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9488" y="5008563"/>
            <a:ext cx="24860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3633788" y="3146516"/>
            <a:ext cx="7315200" cy="1724025"/>
          </a:xfrm>
          <a:prstGeom prst="rect">
            <a:avLst/>
          </a:prstGeom>
        </p:spPr>
        <p:txBody>
          <a:bodyPr>
            <a:noAutofit/>
          </a:bodyPr>
          <a:lstStyle>
            <a:lvl1pPr marL="0" indent="0" algn="ctr">
              <a:buNone/>
              <a:defRPr sz="8000" b="0" i="0" spc="200" baseline="0">
                <a:solidFill>
                  <a:schemeClr val="bg1"/>
                </a:solidFill>
                <a:latin typeface="Century Gothic" charset="0"/>
                <a:ea typeface="Century Gothic" charset="0"/>
                <a:cs typeface="Century Gothic" charset="0"/>
              </a:defRPr>
            </a:lvl1pPr>
          </a:lstStyle>
          <a:p>
            <a:pPr lvl="0"/>
            <a:r>
              <a:rPr lang="en-US" dirty="0"/>
              <a:t>TITLE</a:t>
            </a:r>
          </a:p>
        </p:txBody>
      </p:sp>
      <p:sp>
        <p:nvSpPr>
          <p:cNvPr id="18" name="Text Placeholder 17"/>
          <p:cNvSpPr>
            <a:spLocks noGrp="1"/>
          </p:cNvSpPr>
          <p:nvPr>
            <p:ph type="body" sz="quarter" idx="11" hasCustomPrompt="1"/>
          </p:nvPr>
        </p:nvSpPr>
        <p:spPr>
          <a:xfrm>
            <a:off x="2592763"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@HANDLE</a:t>
            </a:r>
          </a:p>
        </p:txBody>
      </p:sp>
      <p:sp>
        <p:nvSpPr>
          <p:cNvPr id="19" name="Text Placeholder 17"/>
          <p:cNvSpPr>
            <a:spLocks noGrp="1"/>
          </p:cNvSpPr>
          <p:nvPr>
            <p:ph type="body" sz="quarter" idx="12" hasCustomPrompt="1"/>
          </p:nvPr>
        </p:nvSpPr>
        <p:spPr>
          <a:xfrm>
            <a:off x="4143605"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HASHTAG</a:t>
            </a:r>
          </a:p>
        </p:txBody>
      </p:sp>
      <p:sp>
        <p:nvSpPr>
          <p:cNvPr id="20" name="Text Placeholder 17"/>
          <p:cNvSpPr>
            <a:spLocks noGrp="1"/>
          </p:cNvSpPr>
          <p:nvPr>
            <p:ph type="body" sz="quarter" idx="13" hasCustomPrompt="1"/>
          </p:nvPr>
        </p:nvSpPr>
        <p:spPr>
          <a:xfrm>
            <a:off x="5694447"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MISC</a:t>
            </a:r>
          </a:p>
        </p:txBody>
      </p:sp>
      <p:sp>
        <p:nvSpPr>
          <p:cNvPr id="10" name="TextBox 9"/>
          <p:cNvSpPr txBox="1"/>
          <p:nvPr userDrawn="1"/>
        </p:nvSpPr>
        <p:spPr>
          <a:xfrm>
            <a:off x="10461356" y="7857642"/>
            <a:ext cx="4169044" cy="276999"/>
          </a:xfrm>
          <a:prstGeom prst="rect">
            <a:avLst/>
          </a:prstGeom>
          <a:noFill/>
        </p:spPr>
        <p:txBody>
          <a:bodyPr wrap="square">
            <a:spAutoFit/>
          </a:bodyPr>
          <a:lstStyle/>
          <a:p>
            <a:pPr eaLnBrk="1" hangingPunct="1">
              <a:defRPr/>
            </a:pPr>
            <a:r>
              <a:rPr lang="de-DE" sz="1200" b="1" spc="300" baseline="0" dirty="0">
                <a:solidFill>
                  <a:schemeClr val="bg1"/>
                </a:solidFill>
                <a:latin typeface="Century Gothic" charset="0"/>
                <a:ea typeface="Century Gothic" charset="0"/>
                <a:cs typeface="Century Gothic" charset="0"/>
              </a:rPr>
              <a:t>©</a:t>
            </a:r>
            <a:r>
              <a:rPr lang="en-US" sz="1200" b="1" spc="300" baseline="0" dirty="0">
                <a:solidFill>
                  <a:schemeClr val="bg1"/>
                </a:solidFill>
                <a:latin typeface="Century Gothic" charset="0"/>
                <a:ea typeface="Century Gothic" charset="0"/>
                <a:cs typeface="Century Gothic" charset="0"/>
              </a:rPr>
              <a:t>UNIVERSITY OF UTAH HEALTH, 2017</a:t>
            </a:r>
            <a:endParaRPr lang="en-US" sz="1200" b="1" spc="3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20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8359"/>
            <a:ext cx="14630400" cy="823796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9" name="Text Placeholder 8"/>
          <p:cNvSpPr>
            <a:spLocks noGrp="1"/>
          </p:cNvSpPr>
          <p:nvPr>
            <p:ph type="body" sz="quarter" idx="10" hasCustomPrompt="1"/>
          </p:nvPr>
        </p:nvSpPr>
        <p:spPr>
          <a:xfrm>
            <a:off x="3633788" y="3146516"/>
            <a:ext cx="7315200" cy="1724025"/>
          </a:xfrm>
          <a:prstGeom prst="rect">
            <a:avLst/>
          </a:prstGeom>
        </p:spPr>
        <p:txBody>
          <a:bodyPr>
            <a:noAutofit/>
          </a:bodyPr>
          <a:lstStyle>
            <a:lvl1pPr marL="0" indent="0" algn="ctr">
              <a:buNone/>
              <a:defRPr sz="8000" b="0" i="0" spc="200" baseline="0">
                <a:solidFill>
                  <a:srgbClr val="A21727"/>
                </a:solidFill>
                <a:latin typeface="Century Gothic" charset="0"/>
                <a:ea typeface="Century Gothic" charset="0"/>
                <a:cs typeface="Century Gothic" charset="0"/>
              </a:defRPr>
            </a:lvl1pPr>
          </a:lstStyle>
          <a:p>
            <a:pPr lvl="0"/>
            <a:r>
              <a:rPr lang="en-US" dirty="0"/>
              <a:t>TITLE</a:t>
            </a:r>
          </a:p>
        </p:txBody>
      </p:sp>
      <p:pic>
        <p:nvPicPr>
          <p:cNvPr id="19" name="Picture 16" descr="U Health_horizontal_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81713" y="4995863"/>
            <a:ext cx="246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3633788" y="4733925"/>
            <a:ext cx="7315200"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39" name="Text Placeholder 5"/>
          <p:cNvSpPr>
            <a:spLocks noGrp="1"/>
          </p:cNvSpPr>
          <p:nvPr>
            <p:ph type="body" sz="quarter" idx="17" hasCustomPrompt="1"/>
          </p:nvPr>
        </p:nvSpPr>
        <p:spPr>
          <a:xfrm>
            <a:off x="2592525" y="7862425"/>
            <a:ext cx="1190625" cy="304800"/>
          </a:xfrm>
          <a:prstGeom prst="rect">
            <a:avLst/>
          </a:prstGeom>
        </p:spPr>
        <p:txBody>
          <a:bodyPr/>
          <a:lstStyle>
            <a:lvl1pPr marL="0" indent="0">
              <a:buNone/>
              <a:defRPr sz="1200" b="1" spc="200" baseline="0">
                <a:solidFill>
                  <a:srgbClr val="A21727"/>
                </a:solidFill>
              </a:defRPr>
            </a:lvl1pPr>
          </a:lstStyle>
          <a:p>
            <a:pPr lvl="0"/>
            <a:r>
              <a:rPr lang="en-US" dirty="0"/>
              <a:t>@HANDLE</a:t>
            </a:r>
          </a:p>
        </p:txBody>
      </p:sp>
      <p:sp>
        <p:nvSpPr>
          <p:cNvPr id="40" name="Text Placeholder 5"/>
          <p:cNvSpPr>
            <a:spLocks noGrp="1"/>
          </p:cNvSpPr>
          <p:nvPr>
            <p:ph type="body" sz="quarter" idx="18" hasCustomPrompt="1"/>
          </p:nvPr>
        </p:nvSpPr>
        <p:spPr>
          <a:xfrm>
            <a:off x="4143605" y="7862425"/>
            <a:ext cx="1190625" cy="304800"/>
          </a:xfrm>
          <a:prstGeom prst="rect">
            <a:avLst/>
          </a:prstGeom>
        </p:spPr>
        <p:txBody>
          <a:bodyPr/>
          <a:lstStyle>
            <a:lvl1pPr marL="0" indent="0">
              <a:buNone/>
              <a:defRPr sz="1200" b="1" spc="200" baseline="0">
                <a:solidFill>
                  <a:srgbClr val="A21727"/>
                </a:solidFill>
              </a:defRPr>
            </a:lvl1pPr>
          </a:lstStyle>
          <a:p>
            <a:pPr lvl="0"/>
            <a:r>
              <a:rPr lang="en-US" dirty="0"/>
              <a:t>HASHTAG</a:t>
            </a:r>
          </a:p>
        </p:txBody>
      </p:sp>
      <p:sp>
        <p:nvSpPr>
          <p:cNvPr id="41" name="Text Placeholder 5"/>
          <p:cNvSpPr>
            <a:spLocks noGrp="1"/>
          </p:cNvSpPr>
          <p:nvPr>
            <p:ph type="body" sz="quarter" idx="19" hasCustomPrompt="1"/>
          </p:nvPr>
        </p:nvSpPr>
        <p:spPr>
          <a:xfrm>
            <a:off x="5694975" y="7862425"/>
            <a:ext cx="1190625" cy="304800"/>
          </a:xfrm>
          <a:prstGeom prst="rect">
            <a:avLst/>
          </a:prstGeom>
        </p:spPr>
        <p:txBody>
          <a:bodyPr/>
          <a:lstStyle>
            <a:lvl1pPr marL="0" indent="0">
              <a:buNone/>
              <a:defRPr sz="1200" b="1" spc="200" baseline="0">
                <a:solidFill>
                  <a:srgbClr val="A21727"/>
                </a:solidFill>
              </a:defRPr>
            </a:lvl1pPr>
          </a:lstStyle>
          <a:p>
            <a:pPr lvl="0"/>
            <a:r>
              <a:rPr lang="en-US" dirty="0"/>
              <a:t>MISC</a:t>
            </a:r>
          </a:p>
        </p:txBody>
      </p:sp>
      <p:sp>
        <p:nvSpPr>
          <p:cNvPr id="11" name="TextBox 10"/>
          <p:cNvSpPr txBox="1"/>
          <p:nvPr userDrawn="1"/>
        </p:nvSpPr>
        <p:spPr>
          <a:xfrm>
            <a:off x="10461356" y="7857642"/>
            <a:ext cx="4169044" cy="276999"/>
          </a:xfrm>
          <a:prstGeom prst="rect">
            <a:avLst/>
          </a:prstGeom>
          <a:noFill/>
        </p:spPr>
        <p:txBody>
          <a:bodyPr wrap="square">
            <a:spAutoFit/>
          </a:bodyPr>
          <a:lstStyle/>
          <a:p>
            <a:pPr eaLnBrk="1" hangingPunct="1">
              <a:defRPr/>
            </a:pPr>
            <a:r>
              <a:rPr lang="de-DE" sz="1200" b="1" spc="300" baseline="0" dirty="0">
                <a:solidFill>
                  <a:srgbClr val="A21727"/>
                </a:solidFill>
                <a:latin typeface="Century Gothic" charset="0"/>
                <a:ea typeface="Century Gothic" charset="0"/>
                <a:cs typeface="Century Gothic" charset="0"/>
              </a:rPr>
              <a:t>©</a:t>
            </a:r>
            <a:r>
              <a:rPr lang="en-US" sz="1200" b="1" spc="300" baseline="0" dirty="0">
                <a:solidFill>
                  <a:srgbClr val="A21727"/>
                </a:solidFill>
                <a:latin typeface="Century Gothic" charset="0"/>
                <a:ea typeface="Century Gothic" charset="0"/>
                <a:cs typeface="Century Gothic" charset="0"/>
              </a:rPr>
              <a:t>UNIVERSITY OF UTAH HEALTH, 2017</a:t>
            </a:r>
            <a:endParaRPr lang="en-US" sz="1200" b="1" spc="300" dirty="0">
              <a:solidFill>
                <a:srgbClr val="A21727"/>
              </a:solidFill>
              <a:latin typeface="Century Gothic" charset="0"/>
              <a:ea typeface="Century Gothic" charset="0"/>
              <a:cs typeface="Century Gothic"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104900" y="694482"/>
            <a:ext cx="12793980" cy="659444"/>
          </a:xfrm>
          <a:prstGeom prst="rect">
            <a:avLst/>
          </a:prstGeom>
        </p:spPr>
        <p:txBody>
          <a:bodyPr/>
          <a:lstStyle/>
          <a:p>
            <a:r>
              <a:rPr lang="en-US" dirty="0"/>
              <a:t>Click to edit Master title style</a:t>
            </a:r>
          </a:p>
        </p:txBody>
      </p:sp>
      <p:sp>
        <p:nvSpPr>
          <p:cNvPr id="4" name="Rectangle 3"/>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1104900" y="2114868"/>
            <a:ext cx="12676414"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7"/>
          <p:cNvSpPr>
            <a:spLocks noGrp="1"/>
          </p:cNvSpPr>
          <p:nvPr>
            <p:ph type="body" sz="quarter" idx="11" hasCustomPrompt="1"/>
          </p:nvPr>
        </p:nvSpPr>
        <p:spPr>
          <a:xfrm>
            <a:off x="2592763"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4143605"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5694447"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MISC</a:t>
            </a:r>
          </a:p>
        </p:txBody>
      </p:sp>
      <p:cxnSp>
        <p:nvCxnSpPr>
          <p:cNvPr id="15" name="Straight Connector 14"/>
          <p:cNvCxnSpPr/>
          <p:nvPr userDrawn="1"/>
        </p:nvCxnSpPr>
        <p:spPr>
          <a:xfrm>
            <a:off x="2576513" y="7856538"/>
            <a:ext cx="127269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6885601" y="7486650"/>
            <a:ext cx="7744800" cy="369888"/>
          </a:xfrm>
          <a:prstGeom prst="rect">
            <a:avLst/>
          </a:prstGeom>
        </p:spPr>
        <p:txBody>
          <a:bodyPr/>
          <a:lstStyle>
            <a:lvl1pPr marL="0" indent="0">
              <a:buNone/>
              <a:defRPr sz="1200" baseline="0">
                <a:solidFill>
                  <a:srgbClr val="A31527"/>
                </a:solidFill>
              </a:defRPr>
            </a:lvl1pPr>
          </a:lstStyle>
          <a:p>
            <a:pPr lvl="0"/>
            <a:r>
              <a:rPr lang="en-US" dirty="0"/>
              <a:t>Source:</a:t>
            </a:r>
          </a:p>
        </p:txBody>
      </p:sp>
      <p:sp>
        <p:nvSpPr>
          <p:cNvPr id="18" name="TextBox 17"/>
          <p:cNvSpPr txBox="1"/>
          <p:nvPr userDrawn="1"/>
        </p:nvSpPr>
        <p:spPr>
          <a:xfrm>
            <a:off x="10461356" y="7857642"/>
            <a:ext cx="4169044" cy="276999"/>
          </a:xfrm>
          <a:prstGeom prst="rect">
            <a:avLst/>
          </a:prstGeom>
          <a:noFill/>
        </p:spPr>
        <p:txBody>
          <a:bodyPr wrap="square">
            <a:spAutoFit/>
          </a:bodyPr>
          <a:lstStyle/>
          <a:p>
            <a:pPr algn="r" eaLnBrk="1" hangingPunct="1">
              <a:defRPr/>
            </a:pPr>
            <a:r>
              <a:rPr lang="de-DE" sz="1200" b="1" spc="300" baseline="0" dirty="0">
                <a:solidFill>
                  <a:srgbClr val="A21727"/>
                </a:solidFill>
                <a:latin typeface="Century Gothic" charset="0"/>
                <a:ea typeface="Century Gothic" charset="0"/>
                <a:cs typeface="Century Gothic" charset="0"/>
              </a:rPr>
              <a:t>©</a:t>
            </a:r>
            <a:r>
              <a:rPr lang="en-US" sz="1200" b="1" spc="300" baseline="0" dirty="0">
                <a:solidFill>
                  <a:srgbClr val="A21727"/>
                </a:solidFill>
                <a:latin typeface="Century Gothic" charset="0"/>
                <a:ea typeface="Century Gothic" charset="0"/>
                <a:cs typeface="Century Gothic" charset="0"/>
              </a:rPr>
              <a:t>UNIVERSITY OF UTAH</a:t>
            </a:r>
            <a:endParaRPr lang="en-US" sz="1200" b="1" spc="300" dirty="0">
              <a:solidFill>
                <a:srgbClr val="A21727"/>
              </a:solidFill>
              <a:latin typeface="Century Gothic" charset="0"/>
              <a:ea typeface="Century Gothic" charset="0"/>
              <a:cs typeface="Century Gothic" charset="0"/>
            </a:endParaRPr>
          </a:p>
        </p:txBody>
      </p:sp>
      <p:pic>
        <p:nvPicPr>
          <p:cNvPr id="3" name="Picture 2">
            <a:extLst>
              <a:ext uri="{FF2B5EF4-FFF2-40B4-BE49-F238E27FC236}">
                <a16:creationId xmlns:a16="http://schemas.microsoft.com/office/drawing/2014/main" id="{5A3FB5D0-875E-5A4C-A4DB-8A2F0BC79443}"/>
              </a:ext>
            </a:extLst>
          </p:cNvPr>
          <p:cNvPicPr>
            <a:picLocks noChangeAspect="1"/>
          </p:cNvPicPr>
          <p:nvPr userDrawn="1"/>
        </p:nvPicPr>
        <p:blipFill>
          <a:blip r:embed="rId2"/>
          <a:stretch>
            <a:fillRect/>
          </a:stretch>
        </p:blipFill>
        <p:spPr>
          <a:xfrm>
            <a:off x="764844" y="7140935"/>
            <a:ext cx="1451980" cy="1451980"/>
          </a:xfrm>
          <a:prstGeom prst="rect">
            <a:avLst/>
          </a:prstGeom>
        </p:spPr>
      </p:pic>
    </p:spTree>
    <p:extLst>
      <p:ext uri="{BB962C8B-B14F-4D97-AF65-F5344CB8AC3E}">
        <p14:creationId xmlns:p14="http://schemas.microsoft.com/office/powerpoint/2010/main" val="11476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Footer">
    <p:spTree>
      <p:nvGrpSpPr>
        <p:cNvPr id="1" name=""/>
        <p:cNvGrpSpPr/>
        <p:nvPr/>
      </p:nvGrpSpPr>
      <p:grpSpPr>
        <a:xfrm>
          <a:off x="0" y="0"/>
          <a:ext cx="0" cy="0"/>
          <a:chOff x="0" y="0"/>
          <a:chExt cx="0" cy="0"/>
        </a:xfrm>
      </p:grpSpPr>
      <p:sp>
        <p:nvSpPr>
          <p:cNvPr id="4" name="Rectangle 3"/>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11" name="Text Placeholder 17"/>
          <p:cNvSpPr>
            <a:spLocks noGrp="1"/>
          </p:cNvSpPr>
          <p:nvPr>
            <p:ph type="body" sz="quarter" idx="11" hasCustomPrompt="1"/>
          </p:nvPr>
        </p:nvSpPr>
        <p:spPr>
          <a:xfrm>
            <a:off x="2592763"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4143605"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5694447"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MISC</a:t>
            </a:r>
          </a:p>
        </p:txBody>
      </p:sp>
      <p:pic>
        <p:nvPicPr>
          <p:cNvPr id="14" name="Picture 13"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 y="7680325"/>
            <a:ext cx="1558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2576513" y="7856538"/>
            <a:ext cx="127269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6885601" y="7486650"/>
            <a:ext cx="7744800" cy="369888"/>
          </a:xfrm>
          <a:prstGeom prst="rect">
            <a:avLst/>
          </a:prstGeom>
        </p:spPr>
        <p:txBody>
          <a:bodyPr/>
          <a:lstStyle>
            <a:lvl1pPr marL="0" indent="0">
              <a:buNone/>
              <a:defRPr sz="1200" baseline="0">
                <a:solidFill>
                  <a:srgbClr val="A31527"/>
                </a:solidFill>
              </a:defRPr>
            </a:lvl1pPr>
          </a:lstStyle>
          <a:p>
            <a:pPr lvl="0"/>
            <a:r>
              <a:rPr lang="en-US" dirty="0"/>
              <a:t>Source:</a:t>
            </a:r>
          </a:p>
        </p:txBody>
      </p:sp>
      <p:sp>
        <p:nvSpPr>
          <p:cNvPr id="18" name="TextBox 17"/>
          <p:cNvSpPr txBox="1"/>
          <p:nvPr userDrawn="1"/>
        </p:nvSpPr>
        <p:spPr>
          <a:xfrm>
            <a:off x="10461356" y="7857642"/>
            <a:ext cx="4169044" cy="276999"/>
          </a:xfrm>
          <a:prstGeom prst="rect">
            <a:avLst/>
          </a:prstGeom>
          <a:noFill/>
        </p:spPr>
        <p:txBody>
          <a:bodyPr wrap="square">
            <a:spAutoFit/>
          </a:bodyPr>
          <a:lstStyle/>
          <a:p>
            <a:pPr eaLnBrk="1" hangingPunct="1">
              <a:defRPr/>
            </a:pPr>
            <a:r>
              <a:rPr lang="de-DE" sz="1200" b="1" spc="300" baseline="0" dirty="0">
                <a:solidFill>
                  <a:srgbClr val="A21727"/>
                </a:solidFill>
                <a:latin typeface="Century Gothic" charset="0"/>
                <a:ea typeface="Century Gothic" charset="0"/>
                <a:cs typeface="Century Gothic" charset="0"/>
              </a:rPr>
              <a:t>©</a:t>
            </a:r>
            <a:r>
              <a:rPr lang="en-US" sz="1200" b="1" spc="300" baseline="0" dirty="0">
                <a:solidFill>
                  <a:srgbClr val="A21727"/>
                </a:solidFill>
                <a:latin typeface="Century Gothic" charset="0"/>
                <a:ea typeface="Century Gothic" charset="0"/>
                <a:cs typeface="Century Gothic" charset="0"/>
              </a:rPr>
              <a:t>UNIVERSITY OF UTAH HEALTH, 2017</a:t>
            </a:r>
            <a:endParaRPr lang="en-US" sz="1200" b="1" spc="300" dirty="0">
              <a:solidFill>
                <a:srgbClr val="A21727"/>
              </a:solidFill>
              <a:latin typeface="Century Gothic" charset="0"/>
              <a:ea typeface="Century Gothic" charset="0"/>
              <a:cs typeface="Century Gothic" charset="0"/>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1104900" y="694482"/>
            <a:ext cx="12793980" cy="659444"/>
          </a:xfrm>
          <a:prstGeom prst="rect">
            <a:avLst/>
          </a:prstGeom>
        </p:spPr>
        <p:txBody>
          <a:bodyPr/>
          <a:lstStyle/>
          <a:p>
            <a:r>
              <a:rPr lang="en-US" dirty="0"/>
              <a:t>Click to edit Master title style</a:t>
            </a:r>
          </a:p>
        </p:txBody>
      </p:sp>
      <p:sp>
        <p:nvSpPr>
          <p:cNvPr id="4" name="Rectangle 3"/>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11" name="Text Placeholder 17"/>
          <p:cNvSpPr>
            <a:spLocks noGrp="1"/>
          </p:cNvSpPr>
          <p:nvPr>
            <p:ph type="body" sz="quarter" idx="11" hasCustomPrompt="1"/>
          </p:nvPr>
        </p:nvSpPr>
        <p:spPr>
          <a:xfrm>
            <a:off x="2592763"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4143605"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5694447"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MISC</a:t>
            </a:r>
          </a:p>
        </p:txBody>
      </p:sp>
      <p:pic>
        <p:nvPicPr>
          <p:cNvPr id="14" name="Picture 13"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 y="7680325"/>
            <a:ext cx="1558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2576513" y="7856538"/>
            <a:ext cx="127269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6885601" y="7486650"/>
            <a:ext cx="7744800" cy="369888"/>
          </a:xfrm>
          <a:prstGeom prst="rect">
            <a:avLst/>
          </a:prstGeom>
        </p:spPr>
        <p:txBody>
          <a:bodyPr/>
          <a:lstStyle>
            <a:lvl1pPr marL="0" indent="0">
              <a:buNone/>
              <a:defRPr sz="1200" baseline="0">
                <a:solidFill>
                  <a:srgbClr val="A31527"/>
                </a:solidFill>
              </a:defRPr>
            </a:lvl1pPr>
          </a:lstStyle>
          <a:p>
            <a:pPr lvl="0"/>
            <a:r>
              <a:rPr lang="en-US" dirty="0"/>
              <a:t>Source:</a:t>
            </a:r>
          </a:p>
        </p:txBody>
      </p:sp>
      <p:sp>
        <p:nvSpPr>
          <p:cNvPr id="18" name="TextBox 17"/>
          <p:cNvSpPr txBox="1"/>
          <p:nvPr userDrawn="1"/>
        </p:nvSpPr>
        <p:spPr>
          <a:xfrm>
            <a:off x="10461356" y="7857642"/>
            <a:ext cx="4169044" cy="276999"/>
          </a:xfrm>
          <a:prstGeom prst="rect">
            <a:avLst/>
          </a:prstGeom>
          <a:noFill/>
        </p:spPr>
        <p:txBody>
          <a:bodyPr wrap="square">
            <a:spAutoFit/>
          </a:bodyPr>
          <a:lstStyle/>
          <a:p>
            <a:pPr eaLnBrk="1" hangingPunct="1">
              <a:defRPr/>
            </a:pPr>
            <a:r>
              <a:rPr lang="de-DE" sz="1200" b="1" spc="300" baseline="0" dirty="0">
                <a:solidFill>
                  <a:srgbClr val="A21727"/>
                </a:solidFill>
                <a:latin typeface="Century Gothic" charset="0"/>
                <a:ea typeface="Century Gothic" charset="0"/>
                <a:cs typeface="Century Gothic" charset="0"/>
              </a:rPr>
              <a:t>©</a:t>
            </a:r>
            <a:r>
              <a:rPr lang="en-US" sz="1200" b="1" spc="300" baseline="0" dirty="0">
                <a:solidFill>
                  <a:srgbClr val="A21727"/>
                </a:solidFill>
                <a:latin typeface="Century Gothic" charset="0"/>
                <a:ea typeface="Century Gothic" charset="0"/>
                <a:cs typeface="Century Gothic" charset="0"/>
              </a:rPr>
              <a:t>UNIVERSITY OF UTAH HEALTH, 2017</a:t>
            </a:r>
            <a:endParaRPr lang="en-US" sz="1200" b="1" spc="300" dirty="0">
              <a:solidFill>
                <a:srgbClr val="A21727"/>
              </a:solidFill>
              <a:latin typeface="Century Gothic" charset="0"/>
              <a:ea typeface="Century Gothic" charset="0"/>
              <a:cs typeface="Century Gothic" charset="0"/>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1104900" y="694482"/>
            <a:ext cx="12793980" cy="659444"/>
          </a:xfrm>
          <a:prstGeom prst="rect">
            <a:avLst/>
          </a:prstGeom>
        </p:spPr>
        <p:txBody>
          <a:bodyPr/>
          <a:lstStyle/>
          <a:p>
            <a:r>
              <a:rPr lang="en-US" dirty="0"/>
              <a:t>Click to edit Master title style</a:t>
            </a:r>
          </a:p>
        </p:txBody>
      </p:sp>
      <p:sp>
        <p:nvSpPr>
          <p:cNvPr id="4" name="Rectangle 3"/>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1104900" y="2114868"/>
            <a:ext cx="6059829"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7"/>
          <p:cNvSpPr>
            <a:spLocks noGrp="1"/>
          </p:cNvSpPr>
          <p:nvPr>
            <p:ph type="body" sz="quarter" idx="11" hasCustomPrompt="1"/>
          </p:nvPr>
        </p:nvSpPr>
        <p:spPr>
          <a:xfrm>
            <a:off x="2592763"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4143605"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5694447"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MISC</a:t>
            </a:r>
          </a:p>
        </p:txBody>
      </p:sp>
      <p:pic>
        <p:nvPicPr>
          <p:cNvPr id="14" name="Picture 13"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 y="7680325"/>
            <a:ext cx="1558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2576513" y="7856538"/>
            <a:ext cx="127269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half" idx="15"/>
          </p:nvPr>
        </p:nvSpPr>
        <p:spPr>
          <a:xfrm>
            <a:off x="7839051" y="2114868"/>
            <a:ext cx="6059829"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6" hasCustomPrompt="1"/>
          </p:nvPr>
        </p:nvSpPr>
        <p:spPr>
          <a:xfrm>
            <a:off x="6885601" y="7486650"/>
            <a:ext cx="7744800" cy="369888"/>
          </a:xfrm>
          <a:prstGeom prst="rect">
            <a:avLst/>
          </a:prstGeom>
        </p:spPr>
        <p:txBody>
          <a:bodyPr/>
          <a:lstStyle>
            <a:lvl1pPr marL="0" indent="0">
              <a:buNone/>
              <a:defRPr sz="1200" baseline="0">
                <a:solidFill>
                  <a:srgbClr val="A31527"/>
                </a:solidFill>
              </a:defRPr>
            </a:lvl1pPr>
          </a:lstStyle>
          <a:p>
            <a:pPr lvl="0"/>
            <a:r>
              <a:rPr lang="en-US" dirty="0"/>
              <a:t>Source:</a:t>
            </a:r>
          </a:p>
        </p:txBody>
      </p:sp>
      <p:sp>
        <p:nvSpPr>
          <p:cNvPr id="19" name="TextBox 18"/>
          <p:cNvSpPr txBox="1"/>
          <p:nvPr userDrawn="1"/>
        </p:nvSpPr>
        <p:spPr>
          <a:xfrm>
            <a:off x="10461356" y="7857642"/>
            <a:ext cx="4169044" cy="276999"/>
          </a:xfrm>
          <a:prstGeom prst="rect">
            <a:avLst/>
          </a:prstGeom>
          <a:noFill/>
        </p:spPr>
        <p:txBody>
          <a:bodyPr wrap="square">
            <a:spAutoFit/>
          </a:bodyPr>
          <a:lstStyle/>
          <a:p>
            <a:pPr eaLnBrk="1" hangingPunct="1">
              <a:defRPr/>
            </a:pPr>
            <a:r>
              <a:rPr lang="de-DE" sz="1200" b="1" spc="300" baseline="0" dirty="0">
                <a:solidFill>
                  <a:srgbClr val="A21727"/>
                </a:solidFill>
                <a:latin typeface="Century Gothic" charset="0"/>
                <a:ea typeface="Century Gothic" charset="0"/>
                <a:cs typeface="Century Gothic" charset="0"/>
              </a:rPr>
              <a:t>©</a:t>
            </a:r>
            <a:r>
              <a:rPr lang="en-US" sz="1200" b="1" spc="300" baseline="0" dirty="0">
                <a:solidFill>
                  <a:srgbClr val="A21727"/>
                </a:solidFill>
                <a:latin typeface="Century Gothic" charset="0"/>
                <a:ea typeface="Century Gothic" charset="0"/>
                <a:cs typeface="Century Gothic" charset="0"/>
              </a:rPr>
              <a:t>UNIVERSITY OF UTAH HEALTH, 2017</a:t>
            </a:r>
            <a:endParaRPr lang="en-US" sz="1200" b="1" spc="300" dirty="0">
              <a:solidFill>
                <a:srgbClr val="A21727"/>
              </a:solidFill>
              <a:latin typeface="Century Gothic" charset="0"/>
              <a:ea typeface="Century Gothic" charset="0"/>
              <a:cs typeface="Century Gothic" charset="0"/>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1104900" y="694482"/>
            <a:ext cx="12793980" cy="659444"/>
          </a:xfrm>
          <a:prstGeom prst="rect">
            <a:avLst/>
          </a:prstGeom>
        </p:spPr>
        <p:txBody>
          <a:bodyPr/>
          <a:lstStyle/>
          <a:p>
            <a:r>
              <a:rPr lang="en-US" dirty="0"/>
              <a:t>Click to edit Master title style</a:t>
            </a:r>
          </a:p>
        </p:txBody>
      </p:sp>
      <p:sp>
        <p:nvSpPr>
          <p:cNvPr id="4" name="Rectangle 3"/>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11" name="Text Placeholder 17"/>
          <p:cNvSpPr>
            <a:spLocks noGrp="1"/>
          </p:cNvSpPr>
          <p:nvPr>
            <p:ph type="body" sz="quarter" idx="11" hasCustomPrompt="1"/>
          </p:nvPr>
        </p:nvSpPr>
        <p:spPr>
          <a:xfrm>
            <a:off x="2592763"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4143605"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5694447"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MISC</a:t>
            </a:r>
          </a:p>
        </p:txBody>
      </p:sp>
      <p:pic>
        <p:nvPicPr>
          <p:cNvPr id="14" name="Picture 13"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 y="7680325"/>
            <a:ext cx="1558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2576513" y="7856538"/>
            <a:ext cx="127269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325850" y="1618665"/>
            <a:ext cx="15328962" cy="5835431"/>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2880"/>
          </a:p>
        </p:txBody>
      </p:sp>
      <p:sp>
        <p:nvSpPr>
          <p:cNvPr id="18" name="Text Placeholder 16"/>
          <p:cNvSpPr>
            <a:spLocks noGrp="1"/>
          </p:cNvSpPr>
          <p:nvPr>
            <p:ph type="body" sz="quarter" idx="15" hasCustomPrompt="1"/>
          </p:nvPr>
        </p:nvSpPr>
        <p:spPr>
          <a:xfrm>
            <a:off x="6885601" y="7486650"/>
            <a:ext cx="7744800" cy="369888"/>
          </a:xfrm>
          <a:prstGeom prst="rect">
            <a:avLst/>
          </a:prstGeom>
        </p:spPr>
        <p:txBody>
          <a:bodyPr/>
          <a:lstStyle>
            <a:lvl1pPr marL="0" indent="0">
              <a:buNone/>
              <a:defRPr sz="1200" baseline="0">
                <a:solidFill>
                  <a:srgbClr val="A31527"/>
                </a:solidFill>
              </a:defRPr>
            </a:lvl1pPr>
          </a:lstStyle>
          <a:p>
            <a:pPr lvl="0"/>
            <a:r>
              <a:rPr lang="en-US" dirty="0"/>
              <a:t>Source:</a:t>
            </a:r>
          </a:p>
        </p:txBody>
      </p:sp>
      <p:sp>
        <p:nvSpPr>
          <p:cNvPr id="19" name="TextBox 18"/>
          <p:cNvSpPr txBox="1"/>
          <p:nvPr userDrawn="1"/>
        </p:nvSpPr>
        <p:spPr>
          <a:xfrm>
            <a:off x="10461356" y="7857642"/>
            <a:ext cx="4169044" cy="276999"/>
          </a:xfrm>
          <a:prstGeom prst="rect">
            <a:avLst/>
          </a:prstGeom>
          <a:noFill/>
        </p:spPr>
        <p:txBody>
          <a:bodyPr wrap="square">
            <a:spAutoFit/>
          </a:bodyPr>
          <a:lstStyle/>
          <a:p>
            <a:pPr eaLnBrk="1" hangingPunct="1">
              <a:defRPr/>
            </a:pPr>
            <a:r>
              <a:rPr lang="de-DE" sz="1200" b="1" spc="300" baseline="0" dirty="0">
                <a:solidFill>
                  <a:srgbClr val="A21727"/>
                </a:solidFill>
                <a:latin typeface="Century Gothic" charset="0"/>
                <a:ea typeface="Century Gothic" charset="0"/>
                <a:cs typeface="Century Gothic" charset="0"/>
              </a:rPr>
              <a:t>©</a:t>
            </a:r>
            <a:r>
              <a:rPr lang="en-US" sz="1200" b="1" spc="300" baseline="0" dirty="0">
                <a:solidFill>
                  <a:srgbClr val="A21727"/>
                </a:solidFill>
                <a:latin typeface="Century Gothic" charset="0"/>
                <a:ea typeface="Century Gothic" charset="0"/>
                <a:cs typeface="Century Gothic" charset="0"/>
              </a:rPr>
              <a:t>UNIVERSITY OF UTAH HEALTH, 2017</a:t>
            </a:r>
            <a:endParaRPr lang="en-US" sz="1200" b="1" spc="300" dirty="0">
              <a:solidFill>
                <a:srgbClr val="A21727"/>
              </a:solidFill>
              <a:latin typeface="Century Gothic" charset="0"/>
              <a:ea typeface="Century Gothic" charset="0"/>
              <a:cs typeface="Century Gothic" charset="0"/>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Rectangle 2"/>
          <p:cNvSpPr/>
          <p:nvPr userDrawn="1"/>
        </p:nvSpPr>
        <p:spPr>
          <a:xfrm>
            <a:off x="0" y="1"/>
            <a:ext cx="12700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Tree>
    <p:extLst>
      <p:ext uri="{BB962C8B-B14F-4D97-AF65-F5344CB8AC3E}">
        <p14:creationId xmlns:p14="http://schemas.microsoft.com/office/powerpoint/2010/main" val="223956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26451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3" r:id="rId5"/>
    <p:sldLayoutId id="2147483664" r:id="rId6"/>
    <p:sldLayoutId id="2147483665" r:id="rId7"/>
    <p:sldLayoutId id="2147483666" r:id="rId8"/>
    <p:sldLayoutId id="2147483655"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31520" rtl="0" eaLnBrk="1" latinLnBrk="0" hangingPunct="1">
        <a:spcBef>
          <a:spcPct val="0"/>
        </a:spcBef>
        <a:buNone/>
        <a:defRPr sz="4480" b="0" i="0" u="none" kern="1200" cap="all" baseline="0">
          <a:solidFill>
            <a:srgbClr val="B01C32"/>
          </a:solidFill>
          <a:latin typeface="Century Gothic" charset="0"/>
          <a:ea typeface="+mj-ea"/>
          <a:cs typeface="Avenir Roman"/>
        </a:defRPr>
      </a:lvl1pPr>
    </p:titleStyle>
    <p:bodyStyle>
      <a:lvl1pPr marL="548640" indent="-548640" algn="l" defTabSz="731520"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Roman"/>
        </a:defRPr>
      </a:lvl1pPr>
      <a:lvl2pPr marL="1188720" indent="-457200" algn="l" defTabSz="731520"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Roman"/>
        </a:defRPr>
      </a:lvl2pPr>
      <a:lvl3pPr marL="1828800" indent="-365760" algn="l" defTabSz="731520"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320" indent="-365760" algn="l" defTabSz="731520"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Roman"/>
        </a:defRPr>
      </a:lvl4pPr>
      <a:lvl5pPr marL="3291840" indent="-365760" algn="l" defTabSz="73152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Roman"/>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userDrawn="1">
          <p15:clr>
            <a:srgbClr val="F26B43"/>
          </p15:clr>
        </p15:guide>
        <p15:guide id="2" orient="horz" pos="4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A9B44D-4B11-E643-9C97-98CB72841103}"/>
              </a:ext>
            </a:extLst>
          </p:cNvPr>
          <p:cNvSpPr txBox="1"/>
          <p:nvPr/>
        </p:nvSpPr>
        <p:spPr>
          <a:xfrm>
            <a:off x="4260715" y="2840476"/>
            <a:ext cx="7198468" cy="1446550"/>
          </a:xfrm>
          <a:prstGeom prst="rect">
            <a:avLst/>
          </a:prstGeom>
          <a:noFill/>
        </p:spPr>
        <p:txBody>
          <a:bodyPr wrap="square" rtlCol="0">
            <a:spAutoFit/>
          </a:bodyPr>
          <a:lstStyle/>
          <a:p>
            <a:r>
              <a:rPr lang="en-US" sz="4400" dirty="0"/>
              <a:t>Student Input to Formal Faculty Review / RPT Decisions</a:t>
            </a:r>
          </a:p>
        </p:txBody>
      </p:sp>
      <p:sp>
        <p:nvSpPr>
          <p:cNvPr id="3" name="TextBox 2">
            <a:extLst>
              <a:ext uri="{FF2B5EF4-FFF2-40B4-BE49-F238E27FC236}">
                <a16:creationId xmlns:a16="http://schemas.microsoft.com/office/drawing/2014/main" id="{DE291961-E141-C044-88C2-777567412B0B}"/>
              </a:ext>
            </a:extLst>
          </p:cNvPr>
          <p:cNvSpPr txBox="1"/>
          <p:nvPr/>
        </p:nvSpPr>
        <p:spPr>
          <a:xfrm>
            <a:off x="5369669" y="4980561"/>
            <a:ext cx="3388813" cy="1200329"/>
          </a:xfrm>
          <a:prstGeom prst="rect">
            <a:avLst/>
          </a:prstGeom>
          <a:noFill/>
        </p:spPr>
        <p:txBody>
          <a:bodyPr wrap="none" rtlCol="0">
            <a:spAutoFit/>
          </a:bodyPr>
          <a:lstStyle/>
          <a:p>
            <a:r>
              <a:rPr lang="en-US" sz="3600" dirty="0"/>
              <a:t>Academic Senate</a:t>
            </a:r>
          </a:p>
          <a:p>
            <a:r>
              <a:rPr lang="en-US" sz="3600" dirty="0"/>
              <a:t>August 27, 2018</a:t>
            </a:r>
          </a:p>
        </p:txBody>
      </p:sp>
      <p:pic>
        <p:nvPicPr>
          <p:cNvPr id="4" name="Picture 3">
            <a:extLst>
              <a:ext uri="{FF2B5EF4-FFF2-40B4-BE49-F238E27FC236}">
                <a16:creationId xmlns:a16="http://schemas.microsoft.com/office/drawing/2014/main" id="{448509B2-C16D-1948-A162-B6AB91EBFA76}"/>
              </a:ext>
            </a:extLst>
          </p:cNvPr>
          <p:cNvPicPr>
            <a:picLocks noChangeAspect="1"/>
          </p:cNvPicPr>
          <p:nvPr/>
        </p:nvPicPr>
        <p:blipFill>
          <a:blip r:embed="rId2"/>
          <a:stretch>
            <a:fillRect/>
          </a:stretch>
        </p:blipFill>
        <p:spPr>
          <a:xfrm>
            <a:off x="12289817" y="7303986"/>
            <a:ext cx="1879600" cy="469900"/>
          </a:xfrm>
          <a:prstGeom prst="rect">
            <a:avLst/>
          </a:prstGeom>
        </p:spPr>
      </p:pic>
    </p:spTree>
    <p:extLst>
      <p:ext uri="{BB962C8B-B14F-4D97-AF65-F5344CB8AC3E}">
        <p14:creationId xmlns:p14="http://schemas.microsoft.com/office/powerpoint/2010/main" val="223569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8AAB9F-3549-3144-8574-27FD8244B77B}"/>
              </a:ext>
            </a:extLst>
          </p:cNvPr>
          <p:cNvSpPr>
            <a:spLocks noGrp="1"/>
          </p:cNvSpPr>
          <p:nvPr>
            <p:ph type="title"/>
          </p:nvPr>
        </p:nvSpPr>
        <p:spPr/>
        <p:txBody>
          <a:bodyPr>
            <a:normAutofit fontScale="90000"/>
          </a:bodyPr>
          <a:lstStyle/>
          <a:p>
            <a:r>
              <a:rPr lang="en-US" dirty="0"/>
              <a:t>History: OEO/AA review</a:t>
            </a:r>
          </a:p>
        </p:txBody>
      </p:sp>
      <p:sp>
        <p:nvSpPr>
          <p:cNvPr id="7" name="Content Placeholder 6">
            <a:extLst>
              <a:ext uri="{FF2B5EF4-FFF2-40B4-BE49-F238E27FC236}">
                <a16:creationId xmlns:a16="http://schemas.microsoft.com/office/drawing/2014/main" id="{0CC2F96E-24F2-5B44-A480-21FAF0E549FE}"/>
              </a:ext>
            </a:extLst>
          </p:cNvPr>
          <p:cNvSpPr>
            <a:spLocks noGrp="1"/>
          </p:cNvSpPr>
          <p:nvPr>
            <p:ph sz="half" idx="1"/>
          </p:nvPr>
        </p:nvSpPr>
        <p:spPr/>
        <p:txBody>
          <a:bodyPr/>
          <a:lstStyle/>
          <a:p>
            <a:r>
              <a:rPr lang="en-US" dirty="0"/>
              <a:t>April OEO/AA concern: </a:t>
            </a:r>
          </a:p>
          <a:p>
            <a:pPr lvl="1"/>
            <a:r>
              <a:rPr lang="en-US" dirty="0"/>
              <a:t>Current practice of voting by student groups in RPT process has disparate impact on underrepresented faculty</a:t>
            </a:r>
          </a:p>
          <a:p>
            <a:r>
              <a:rPr lang="en-US" dirty="0"/>
              <a:t>Recommendation:</a:t>
            </a:r>
          </a:p>
          <a:p>
            <a:pPr lvl="1"/>
            <a:r>
              <a:rPr lang="en-US" dirty="0"/>
              <a:t>Senior Vice Presidents create exception to RPT review process as short-term, temporary solution to ensure no disruption to the process</a:t>
            </a:r>
          </a:p>
        </p:txBody>
      </p:sp>
      <p:sp>
        <p:nvSpPr>
          <p:cNvPr id="8" name="Text Placeholder 7">
            <a:extLst>
              <a:ext uri="{FF2B5EF4-FFF2-40B4-BE49-F238E27FC236}">
                <a16:creationId xmlns:a16="http://schemas.microsoft.com/office/drawing/2014/main" id="{A84F9868-A752-AA49-9E92-842678D67F4D}"/>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2ABCA1AD-1241-C04F-A2CF-375A0D87AC57}"/>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E65D28A1-93F2-0F4F-90F8-669BE901B199}"/>
              </a:ext>
            </a:extLst>
          </p:cNvPr>
          <p:cNvSpPr>
            <a:spLocks noGrp="1"/>
          </p:cNvSpPr>
          <p:nvPr>
            <p:ph type="body" sz="quarter" idx="13"/>
          </p:nvPr>
        </p:nvSpPr>
        <p:spPr/>
        <p:txBody>
          <a:bodyPr/>
          <a:lstStyle/>
          <a:p>
            <a:endParaRPr lang="en-US"/>
          </a:p>
        </p:txBody>
      </p:sp>
      <p:sp>
        <p:nvSpPr>
          <p:cNvPr id="11" name="Text Placeholder 10">
            <a:extLst>
              <a:ext uri="{FF2B5EF4-FFF2-40B4-BE49-F238E27FC236}">
                <a16:creationId xmlns:a16="http://schemas.microsoft.com/office/drawing/2014/main" id="{DC8E243A-911A-504F-A80C-2BABE691431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880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894C-A981-3547-825D-6C0700DFA126}"/>
              </a:ext>
            </a:extLst>
          </p:cNvPr>
          <p:cNvSpPr>
            <a:spLocks noGrp="1"/>
          </p:cNvSpPr>
          <p:nvPr>
            <p:ph type="title"/>
          </p:nvPr>
        </p:nvSpPr>
        <p:spPr/>
        <p:txBody>
          <a:bodyPr>
            <a:normAutofit fontScale="90000"/>
          </a:bodyPr>
          <a:lstStyle/>
          <a:p>
            <a:r>
              <a:rPr lang="en-US" dirty="0"/>
              <a:t>History: SVP action</a:t>
            </a:r>
          </a:p>
        </p:txBody>
      </p:sp>
      <p:sp>
        <p:nvSpPr>
          <p:cNvPr id="3" name="Content Placeholder 2">
            <a:extLst>
              <a:ext uri="{FF2B5EF4-FFF2-40B4-BE49-F238E27FC236}">
                <a16:creationId xmlns:a16="http://schemas.microsoft.com/office/drawing/2014/main" id="{545342B5-B5CA-D048-9D46-A893B70C28EB}"/>
              </a:ext>
            </a:extLst>
          </p:cNvPr>
          <p:cNvSpPr>
            <a:spLocks noGrp="1"/>
          </p:cNvSpPr>
          <p:nvPr>
            <p:ph sz="half" idx="1"/>
          </p:nvPr>
        </p:nvSpPr>
        <p:spPr/>
        <p:txBody>
          <a:bodyPr/>
          <a:lstStyle/>
          <a:p>
            <a:r>
              <a:rPr lang="en-US" sz="3600" dirty="0"/>
              <a:t>Discussion with stakeholders, including ASUU, Academic Senate, &amp; OEO/AA</a:t>
            </a:r>
          </a:p>
          <a:p>
            <a:r>
              <a:rPr lang="en-US" sz="3600" dirty="0"/>
              <a:t>Development of interim process to ensure ongoing, robust student input </a:t>
            </a:r>
          </a:p>
          <a:p>
            <a:r>
              <a:rPr lang="en-US" sz="3600" dirty="0"/>
              <a:t>April 23, 2018 Memo to President Watkins provided details of interim process</a:t>
            </a:r>
          </a:p>
          <a:p>
            <a:r>
              <a:rPr lang="en-US" sz="3600" dirty="0"/>
              <a:t>Amy Wildermuth &amp; Connor Morgan met with each Dean to review details and identify appropriate student group to review files</a:t>
            </a:r>
          </a:p>
        </p:txBody>
      </p:sp>
      <p:sp>
        <p:nvSpPr>
          <p:cNvPr id="4" name="Text Placeholder 3">
            <a:extLst>
              <a:ext uri="{FF2B5EF4-FFF2-40B4-BE49-F238E27FC236}">
                <a16:creationId xmlns:a16="http://schemas.microsoft.com/office/drawing/2014/main" id="{C8FF58B9-9B1B-4B48-9E06-760FBFE0A130}"/>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CD620228-4EB0-0B4C-A8DE-C298249C1C25}"/>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075ACF25-A53A-C946-B019-7A6C4F2E318F}"/>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BBA2E192-5525-1B41-A163-BC99D9E7043B}"/>
              </a:ext>
            </a:extLst>
          </p:cNvPr>
          <p:cNvSpPr>
            <a:spLocks noGrp="1"/>
          </p:cNvSpPr>
          <p:nvPr>
            <p:ph type="body" sz="quarter" idx="15"/>
          </p:nvPr>
        </p:nvSpPr>
        <p:spPr/>
        <p:txBody>
          <a:bodyPr/>
          <a:lstStyle/>
          <a:p>
            <a:r>
              <a:rPr lang="en-US" dirty="0"/>
              <a:t> </a:t>
            </a:r>
          </a:p>
        </p:txBody>
      </p:sp>
    </p:spTree>
    <p:extLst>
      <p:ext uri="{BB962C8B-B14F-4D97-AF65-F5344CB8AC3E}">
        <p14:creationId xmlns:p14="http://schemas.microsoft.com/office/powerpoint/2010/main" val="364014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D95C-ABFE-984D-924D-660E4B10F996}"/>
              </a:ext>
            </a:extLst>
          </p:cNvPr>
          <p:cNvSpPr>
            <a:spLocks noGrp="1"/>
          </p:cNvSpPr>
          <p:nvPr>
            <p:ph type="title"/>
          </p:nvPr>
        </p:nvSpPr>
        <p:spPr/>
        <p:txBody>
          <a:bodyPr>
            <a:normAutofit fontScale="90000"/>
          </a:bodyPr>
          <a:lstStyle/>
          <a:p>
            <a:r>
              <a:rPr lang="en-US" dirty="0"/>
              <a:t>Interim process</a:t>
            </a:r>
          </a:p>
        </p:txBody>
      </p:sp>
      <p:sp>
        <p:nvSpPr>
          <p:cNvPr id="3" name="Content Placeholder 2">
            <a:extLst>
              <a:ext uri="{FF2B5EF4-FFF2-40B4-BE49-F238E27FC236}">
                <a16:creationId xmlns:a16="http://schemas.microsoft.com/office/drawing/2014/main" id="{EAF13950-95D6-3C41-9E40-BBAABDCE1EAB}"/>
              </a:ext>
            </a:extLst>
          </p:cNvPr>
          <p:cNvSpPr>
            <a:spLocks noGrp="1"/>
          </p:cNvSpPr>
          <p:nvPr>
            <p:ph sz="half" idx="1"/>
          </p:nvPr>
        </p:nvSpPr>
        <p:spPr>
          <a:xfrm>
            <a:off x="1104900" y="2114868"/>
            <a:ext cx="12676414" cy="5350804"/>
          </a:xfrm>
        </p:spPr>
        <p:txBody>
          <a:bodyPr/>
          <a:lstStyle/>
          <a:p>
            <a:r>
              <a:rPr lang="en-US" sz="2800" dirty="0"/>
              <a:t>Online training covers unconscious bias, RPT process, &amp; student input</a:t>
            </a:r>
          </a:p>
          <a:p>
            <a:pPr lvl="1"/>
            <a:r>
              <a:rPr lang="en-US" sz="2400" dirty="0"/>
              <a:t>Required of all students reviewing RPT files</a:t>
            </a:r>
          </a:p>
          <a:p>
            <a:r>
              <a:rPr lang="en-US" sz="2800" dirty="0"/>
              <a:t>Office for Faculty can set up survey for non-anonymous feedback</a:t>
            </a:r>
          </a:p>
          <a:p>
            <a:r>
              <a:rPr lang="en-US" sz="2800" dirty="0"/>
              <a:t>Student committee reviews file &amp; completes report template</a:t>
            </a:r>
          </a:p>
          <a:p>
            <a:pPr lvl="1"/>
            <a:r>
              <a:rPr lang="en-US" sz="2400" dirty="0"/>
              <a:t>Limited to education-related materials</a:t>
            </a:r>
          </a:p>
          <a:p>
            <a:r>
              <a:rPr lang="en-US" sz="2800" dirty="0"/>
              <a:t>DAC report must include summary of student committee report, including serious concerns &amp; DAC consideration of those concerns</a:t>
            </a:r>
          </a:p>
          <a:p>
            <a:r>
              <a:rPr lang="en-US" sz="2800" dirty="0"/>
              <a:t>After report submitted, each student will complete survey to track how they would have voted (OEO/AA follow-up)</a:t>
            </a:r>
          </a:p>
        </p:txBody>
      </p:sp>
      <p:sp>
        <p:nvSpPr>
          <p:cNvPr id="4" name="Text Placeholder 3">
            <a:extLst>
              <a:ext uri="{FF2B5EF4-FFF2-40B4-BE49-F238E27FC236}">
                <a16:creationId xmlns:a16="http://schemas.microsoft.com/office/drawing/2014/main" id="{30240D96-0783-BE41-90A9-55DC9B388A67}"/>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20B372A9-5666-2848-89E0-DAFEA6EAA2D7}"/>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97788963-6671-8142-A95C-A6DF0BD6B16A}"/>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387B489B-40C6-ED4B-97E8-DF3ABD94EF92}"/>
              </a:ext>
            </a:extLst>
          </p:cNvPr>
          <p:cNvSpPr>
            <a:spLocks noGrp="1"/>
          </p:cNvSpPr>
          <p:nvPr>
            <p:ph type="body" sz="quarter" idx="15"/>
          </p:nvPr>
        </p:nvSpPr>
        <p:spPr>
          <a:xfrm>
            <a:off x="7245290" y="7292898"/>
            <a:ext cx="7385110" cy="574026"/>
          </a:xfrm>
        </p:spPr>
        <p:txBody>
          <a:bodyPr/>
          <a:lstStyle/>
          <a:p>
            <a:r>
              <a:rPr lang="en-US" sz="2000" dirty="0"/>
              <a:t>SVPAA Webpage: RPT Information: http://</a:t>
            </a:r>
            <a:r>
              <a:rPr lang="en-US" sz="2000" dirty="0" err="1"/>
              <a:t>bit.ly</a:t>
            </a:r>
            <a:r>
              <a:rPr lang="en-US" sz="2000" dirty="0"/>
              <a:t>/2ofY9d6</a:t>
            </a:r>
          </a:p>
        </p:txBody>
      </p:sp>
    </p:spTree>
    <p:extLst>
      <p:ext uri="{BB962C8B-B14F-4D97-AF65-F5344CB8AC3E}">
        <p14:creationId xmlns:p14="http://schemas.microsoft.com/office/powerpoint/2010/main" val="59791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5FD1-DEEC-F548-BDAF-309E84700348}"/>
              </a:ext>
            </a:extLst>
          </p:cNvPr>
          <p:cNvSpPr>
            <a:spLocks noGrp="1"/>
          </p:cNvSpPr>
          <p:nvPr>
            <p:ph type="title"/>
          </p:nvPr>
        </p:nvSpPr>
        <p:spPr/>
        <p:txBody>
          <a:bodyPr anchor="t">
            <a:normAutofit fontScale="90000"/>
          </a:bodyPr>
          <a:lstStyle/>
          <a:p>
            <a:r>
              <a:rPr lang="en-US" dirty="0"/>
              <a:t>Request for Academic Senate task Force on Student Input in the RPT Process</a:t>
            </a:r>
            <a:br>
              <a:rPr lang="en-US" dirty="0"/>
            </a:br>
            <a:endParaRPr lang="en-US" dirty="0"/>
          </a:p>
        </p:txBody>
      </p:sp>
      <p:sp>
        <p:nvSpPr>
          <p:cNvPr id="3" name="Content Placeholder 2">
            <a:extLst>
              <a:ext uri="{FF2B5EF4-FFF2-40B4-BE49-F238E27FC236}">
                <a16:creationId xmlns:a16="http://schemas.microsoft.com/office/drawing/2014/main" id="{1FCDA0E1-FEEF-274E-9E01-77D2DC627D0C}"/>
              </a:ext>
            </a:extLst>
          </p:cNvPr>
          <p:cNvSpPr>
            <a:spLocks noGrp="1"/>
          </p:cNvSpPr>
          <p:nvPr>
            <p:ph sz="half" idx="1"/>
          </p:nvPr>
        </p:nvSpPr>
        <p:spPr/>
        <p:txBody>
          <a:bodyPr anchor="ctr"/>
          <a:lstStyle/>
          <a:p>
            <a:r>
              <a:rPr lang="en-US" sz="2800" dirty="0"/>
              <a:t>To revise Policy 6-303 to change SAC role in RPT</a:t>
            </a:r>
          </a:p>
          <a:p>
            <a:pPr lvl="1"/>
            <a:r>
              <a:rPr lang="en-US" sz="2400" dirty="0"/>
              <a:t>Respond to OEO/AA concerns</a:t>
            </a:r>
          </a:p>
          <a:p>
            <a:pPr lvl="1"/>
            <a:r>
              <a:rPr lang="en-US" sz="2400" dirty="0"/>
              <a:t>Ensure ongoing, robust student input</a:t>
            </a:r>
          </a:p>
          <a:p>
            <a:pPr lvl="1"/>
            <a:r>
              <a:rPr lang="en-US" sz="2400" dirty="0"/>
              <a:t>Ensure student input addressed in RPT process</a:t>
            </a:r>
          </a:p>
          <a:p>
            <a:r>
              <a:rPr lang="en-US" sz="2800" dirty="0"/>
              <a:t>To develop new &amp; updated documents related to student input that include guidance on input, SAC training, &amp; new forms for SAC reports</a:t>
            </a:r>
          </a:p>
          <a:p>
            <a:r>
              <a:rPr lang="en-US" sz="2800" dirty="0"/>
              <a:t>Broad representation: SAC &amp; GSAC, ASUU, SFRSC, Course Evaluation Committee, Deans, Office for Faculty, &amp; Academic Senate</a:t>
            </a:r>
          </a:p>
          <a:p>
            <a:r>
              <a:rPr lang="en-US" sz="2800" dirty="0"/>
              <a:t>Co-chairs (elected at first meeting): one student &amp; one faculty member</a:t>
            </a:r>
          </a:p>
        </p:txBody>
      </p:sp>
      <p:sp>
        <p:nvSpPr>
          <p:cNvPr id="4" name="Text Placeholder 3">
            <a:extLst>
              <a:ext uri="{FF2B5EF4-FFF2-40B4-BE49-F238E27FC236}">
                <a16:creationId xmlns:a16="http://schemas.microsoft.com/office/drawing/2014/main" id="{C6F2ADFA-0E02-D247-844C-F62852283624}"/>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3DDDFCDD-A012-B64F-B851-305155DBE917}"/>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1D7E561-FFE7-784B-BCB2-B27782397C4C}"/>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68591DEA-5952-F04B-9329-5C23300EE41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4233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Financial &amp;amp; Research Management System proposal&amp;quot;&quot;/&gt;&lt;property id=&quot;20307&quot; value=&quot;368&quot;/&gt;&lt;/object&gt;&lt;object type=&quot;3&quot; unique_id=&quot;10004&quot;&gt;&lt;property id=&quot;20148&quot; value=&quot;5&quot;/&gt;&lt;property id=&quot;20300&quot; value=&quot;Slide 2 - &amp;quot;Agenda&amp;quot;&quot;/&gt;&lt;property id=&quot;20307&quot; value=&quot;367&quot;/&gt;&lt;/object&gt;&lt;object type=&quot;3&quot; unique_id=&quot;10005&quot;&gt;&lt;property id=&quot;20148&quot; value=&quot;5&quot;/&gt;&lt;property id=&quot;20300&quot; value=&quot;Slide 5 - &amp;quot;Overview of Proposal: Scope&amp;quot;&quot;/&gt;&lt;property id=&quot;20307&quot; value=&quot;375&quot;/&gt;&lt;/object&gt;&lt;object type=&quot;3&quot; unique_id=&quot;10007&quot;&gt;&lt;property id=&quot;20148&quot; value=&quot;5&quot;/&gt;&lt;property id=&quot;20300&quot; value=&quot;Slide 16 - &amp;quot;Funding &amp;amp; Support&amp;quot;&quot;/&gt;&lt;property id=&quot;20307&quot; value=&quot;376&quot;/&gt;&lt;/object&gt;&lt;object type=&quot;3&quot; unique_id=&quot;10092&quot;&gt;&lt;property id=&quot;20148&quot; value=&quot;5&quot;/&gt;&lt;property id=&quot;20300&quot; value=&quot;Slide 6 - &amp;quot;Overview of Proposal: Development Team&amp;quot;&quot;/&gt;&lt;property id=&quot;20307&quot; value=&quot;377&quot;/&gt;&lt;/object&gt;&lt;object type=&quot;3&quot; unique_id=&quot;10093&quot;&gt;&lt;property id=&quot;20148&quot; value=&quot;5&quot;/&gt;&lt;property id=&quot;20300&quot; value=&quot;Slide 18 - &amp;quot;Proposed Timeline&amp;quot;&quot;/&gt;&lt;property id=&quot;20307&quot; value=&quot;378&quot;/&gt;&lt;/object&gt;&lt;object type=&quot;3&quot; unique_id=&quot;10094&quot;&gt;&lt;property id=&quot;20148&quot; value=&quot;5&quot;/&gt;&lt;property id=&quot;20300&quot; value=&quot;Slide 17 - &amp;quot;Funding &amp;amp; Support&amp;quot;&quot;/&gt;&lt;property id=&quot;20307&quot; value=&quot;380&quot;/&gt;&lt;/object&gt;&lt;object type=&quot;3&quot; unique_id=&quot;10127&quot;&gt;&lt;property id=&quot;20148&quot; value=&quot;5&quot;/&gt;&lt;property id=&quot;20300&quot; value=&quot;Slide 3 - &amp;quot;Current Status of Systems&amp;quot;&quot;/&gt;&lt;property id=&quot;20307&quot; value=&quot;381&quot;/&gt;&lt;/object&gt;&lt;object type=&quot;3&quot; unique_id=&quot;10162&quot;&gt;&lt;property id=&quot;20148&quot; value=&quot;5&quot;/&gt;&lt;property id=&quot;20300&quot; value=&quot;Slide 7 - &amp;quot;Overview of Proposal: Development Team&amp;quot;&quot;/&gt;&lt;property id=&quot;20307&quot; value=&quot;382&quot;/&gt;&lt;/object&gt;&lt;object type=&quot;3&quot; unique_id=&quot;10223&quot;&gt;&lt;property id=&quot;20148&quot; value=&quot;5&quot;/&gt;&lt;property id=&quot;20300&quot; value=&quot;Slide 8 - &amp;quot;Detail of Scope: PROCUREMENT&amp;quot;&quot;/&gt;&lt;property id=&quot;20307&quot; value=&quot;383&quot;/&gt;&lt;/object&gt;&lt;object type=&quot;3&quot; unique_id=&quot;10303&quot;&gt;&lt;property id=&quot;20148&quot; value=&quot;5&quot;/&gt;&lt;property id=&quot;20300&quot; value=&quot;Slide 9&quot;/&gt;&lt;property id=&quot;20307&quot; value=&quot;384&quot;/&gt;&lt;/object&gt;&lt;object type=&quot;3&quot; unique_id=&quot;10304&quot;&gt;&lt;property id=&quot;20148&quot; value=&quot;5&quot;/&gt;&lt;property id=&quot;20300&quot; value=&quot;Slide 11 - &amp;quot;Detail of Scope: RECONCILIATION&amp;quot;&quot;/&gt;&lt;property id=&quot;20307&quot; value=&quot;385&quot;/&gt;&lt;/object&gt;&lt;object type=&quot;3&quot; unique_id=&quot;10305&quot;&gt;&lt;property id=&quot;20148&quot; value=&quot;5&quot;/&gt;&lt;property id=&quot;20300&quot; value=&quot;Slide 12 - &amp;quot;Detail of Scope: REPORTING&amp;quot;&quot;/&gt;&lt;property id=&quot;20307&quot; value=&quot;386&quot;/&gt;&lt;/object&gt;&lt;object type=&quot;3&quot; unique_id=&quot;10306&quot;&gt;&lt;property id=&quot;20148&quot; value=&quot;5&quot;/&gt;&lt;property id=&quot;20300&quot; value=&quot;Slide 13&quot;/&gt;&lt;property id=&quot;20307&quot; value=&quot;387&quot;/&gt;&lt;/object&gt;&lt;object type=&quot;3&quot; unique_id=&quot;10385&quot;&gt;&lt;property id=&quot;20148&quot; value=&quot;5&quot;/&gt;&lt;property id=&quot;20300&quot; value=&quot;Slide 10&quot;/&gt;&lt;property id=&quot;20307&quot; value=&quot;388&quot;/&gt;&lt;/object&gt;&lt;object type=&quot;3&quot; unique_id=&quot;10464&quot;&gt;&lt;property id=&quot;20148&quot; value=&quot;5&quot;/&gt;&lt;property id=&quot;20300&quot; value=&quot;Slide 4 - &amp;quot;Historical Context&amp;quot;&quot;/&gt;&lt;property id=&quot;20307&quot; value=&quot;389&quot;/&gt;&lt;/object&gt;&lt;object type=&quot;3&quot; unique_id=&quot;10538&quot;&gt;&lt;property id=&quot;20148&quot; value=&quot;5&quot;/&gt;&lt;property id=&quot;20300&quot; value=&quot;Slide 14&quot;/&gt;&lt;property id=&quot;20307&quot; value=&quot;390&quot;/&gt;&lt;/object&gt;&lt;object type=&quot;3&quot; unique_id=&quot;10539&quot;&gt;&lt;property id=&quot;20148&quot; value=&quot;5&quot;/&gt;&lt;property id=&quot;20300&quot; value=&quot;Slide 15&quot;/&gt;&lt;property id=&quot;20307&quot; value=&quot;391&quot;/&gt;&lt;/object&gt;&lt;/object&gt;&lt;object type=&quot;8&quot; unique_id=&quot;1001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7F15D18245C1458954909DB36AE657" ma:contentTypeVersion="0" ma:contentTypeDescription="Create a new document." ma:contentTypeScope="" ma:versionID="31d1ffe5a42fea02fd9322eb624dbb2b">
  <xsd:schema xmlns:xsd="http://www.w3.org/2001/XMLSchema" xmlns:xs="http://www.w3.org/2001/XMLSchema" xmlns:p="http://schemas.microsoft.com/office/2006/metadata/properties" xmlns:ns2="402b49ca-617a-4412-a136-22a821ef8eb4" targetNamespace="http://schemas.microsoft.com/office/2006/metadata/properties" ma:root="true" ma:fieldsID="2b995caac7fa654b91bcd9862e99db1b" ns2:_="">
    <xsd:import namespace="402b49ca-617a-4412-a136-22a821ef8eb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b49ca-617a-4412-a136-22a821ef8e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402b49ca-617a-4412-a136-22a821ef8eb4">PULSEDOC-1743074161-10</_dlc_DocId>
    <_dlc_DocIdUrl xmlns="402b49ca-617a-4412-a136-22a821ef8eb4">
      <Url>https://pulse.utah.edu/site/marcomm/_layouts/15/DocIdRedir.aspx?ID=PULSEDOC-1743074161-10</Url>
      <Description>PULSEDOC-1743074161-10</Description>
    </_dlc_DocIdUrl>
  </documentManagement>
</p:properties>
</file>

<file path=customXml/itemProps1.xml><?xml version="1.0" encoding="utf-8"?>
<ds:datastoreItem xmlns:ds="http://schemas.openxmlformats.org/officeDocument/2006/customXml" ds:itemID="{BCDE85B8-B306-4605-8819-4A30DA8C0D5D}">
  <ds:schemaRefs>
    <ds:schemaRef ds:uri="http://schemas.microsoft.com/sharepoint/v3/contenttype/forms"/>
  </ds:schemaRefs>
</ds:datastoreItem>
</file>

<file path=customXml/itemProps2.xml><?xml version="1.0" encoding="utf-8"?>
<ds:datastoreItem xmlns:ds="http://schemas.openxmlformats.org/officeDocument/2006/customXml" ds:itemID="{E546632D-6F77-41CB-AF7B-1A02CDAC0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b49ca-617a-4412-a136-22a821ef8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6F08B7-1F71-4F99-B35D-690FBC859C9A}">
  <ds:schemaRefs>
    <ds:schemaRef ds:uri="http://schemas.microsoft.com/sharepoint/events"/>
  </ds:schemaRefs>
</ds:datastoreItem>
</file>

<file path=customXml/itemProps4.xml><?xml version="1.0" encoding="utf-8"?>
<ds:datastoreItem xmlns:ds="http://schemas.openxmlformats.org/officeDocument/2006/customXml" ds:itemID="{405D53D2-4C8C-4500-874F-8AD70E4DEB2D}">
  <ds:schemaRefs>
    <ds:schemaRef ds:uri="402b49ca-617a-4412-a136-22a821ef8eb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4221</TotalTime>
  <Words>404</Words>
  <Application>Microsoft Office PowerPoint</Application>
  <PresentationFormat>Custom</PresentationFormat>
  <Paragraphs>38</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Avenir Roman</vt:lpstr>
      <vt:lpstr>Calibri</vt:lpstr>
      <vt:lpstr>Century Gothic</vt:lpstr>
      <vt:lpstr>Century Gothic Bold</vt:lpstr>
      <vt:lpstr>Century Gothic Bold Italic</vt:lpstr>
      <vt:lpstr>Office Theme</vt:lpstr>
      <vt:lpstr>PowerPoint Presentation</vt:lpstr>
      <vt:lpstr>History: OEO/AA review</vt:lpstr>
      <vt:lpstr>History: SVP action</vt:lpstr>
      <vt:lpstr>Interim process</vt:lpstr>
      <vt:lpstr>Request for Academic Senate task Force on Student Input in the RPT Process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Svaren</dc:creator>
  <cp:lastModifiedBy>Margaret Jane Laird</cp:lastModifiedBy>
  <cp:revision>411</cp:revision>
  <cp:lastPrinted>2018-04-24T17:20:40Z</cp:lastPrinted>
  <dcterms:created xsi:type="dcterms:W3CDTF">2016-08-02T16:41:37Z</dcterms:created>
  <dcterms:modified xsi:type="dcterms:W3CDTF">2018-08-27T15:29:18Z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0x0101000B7F15D18245C1458954909DB36AE657</vt:lpwstr>
  </property>
  <property fmtid="{D5CDD505-2E9C-101B-9397-08002B2CF9AE}" pid="3" name="_dlc_DocIdItemGuid">
    <vt:lpwstr>8551c8e8-7156-4bdb-9a8d-e1a67c0c2fd5</vt:lpwstr>
  </property>
</Properties>
</file>