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4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4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1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9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72CC2-300A-4B50-BA2E-179CD18F6A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A68DD-E6D7-4546-9D6C-84B883B0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Tobacco Use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8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Senate Ad Hoc Committee shall be established, with membership and functions determined by the </a:t>
            </a:r>
            <a:r>
              <a:rPr lang="en-US" dirty="0" smtClean="0"/>
              <a:t>Senate President </a:t>
            </a:r>
            <a:r>
              <a:rPr lang="en-US" dirty="0"/>
              <a:t>(after consultation with the Campus Wellness Officer, Dean of Students, and Chief Human </a:t>
            </a:r>
            <a:r>
              <a:rPr lang="en-US" dirty="0" smtClean="0"/>
              <a:t>Resources Officer</a:t>
            </a:r>
            <a:r>
              <a:rPr lang="en-US" dirty="0"/>
              <a:t>), and approved by the Senate Executive Committee. It should include representatives of the existing </a:t>
            </a:r>
            <a:r>
              <a:rPr lang="en-US" dirty="0" smtClean="0"/>
              <a:t>Campus Tobacco </a:t>
            </a:r>
            <a:r>
              <a:rPr lang="en-US" dirty="0"/>
              <a:t>Policy Review Board. Prior to July 1, 2018, the ad hoc committee shall present to the Senate and Board </a:t>
            </a:r>
            <a:r>
              <a:rPr lang="en-US" dirty="0" smtClean="0"/>
              <a:t>of Trustees </a:t>
            </a:r>
            <a:r>
              <a:rPr lang="en-US" dirty="0"/>
              <a:t>an interim report and a final report and recommendations. Among its functions, it </a:t>
            </a:r>
            <a:r>
              <a:rPr lang="en-US" dirty="0" smtClean="0"/>
              <a:t>shall:</a:t>
            </a:r>
          </a:p>
          <a:p>
            <a:r>
              <a:rPr lang="en-US" dirty="0" smtClean="0"/>
              <a:t>Consider </a:t>
            </a:r>
            <a:r>
              <a:rPr lang="en-US" dirty="0"/>
              <a:t>whether additional surveys of members of the University community are necessary;</a:t>
            </a:r>
          </a:p>
          <a:p>
            <a:r>
              <a:rPr lang="en-US" dirty="0" smtClean="0"/>
              <a:t>Gather </a:t>
            </a:r>
            <a:r>
              <a:rPr lang="en-US" dirty="0"/>
              <a:t>information regarding tobacco-use regulations at other Utah System of Higher Education institutions;</a:t>
            </a:r>
          </a:p>
          <a:p>
            <a:r>
              <a:rPr lang="en-US" dirty="0" smtClean="0"/>
              <a:t>Study </a:t>
            </a:r>
            <a:r>
              <a:rPr lang="en-US" dirty="0"/>
              <a:t>and make specific recommendations regarding possible designation of tobacco-use tolerance zones </a:t>
            </a:r>
            <a:r>
              <a:rPr lang="en-US" dirty="0" smtClean="0"/>
              <a:t>at University </a:t>
            </a:r>
            <a:r>
              <a:rPr lang="en-US" dirty="0"/>
              <a:t>campus locations convenient for students, employees, and visitors;</a:t>
            </a:r>
          </a:p>
          <a:p>
            <a:r>
              <a:rPr lang="en-US" dirty="0" smtClean="0"/>
              <a:t>Propose </a:t>
            </a:r>
            <a:r>
              <a:rPr lang="en-US" dirty="0"/>
              <a:t>any amendments to this Rule or related regulations which the Committee determines </a:t>
            </a:r>
            <a:r>
              <a:rPr lang="en-US" dirty="0" smtClean="0"/>
              <a:t>should be </a:t>
            </a:r>
            <a:r>
              <a:rPr lang="en-US" dirty="0"/>
              <a:t>considered prior to the start of enforcement.</a:t>
            </a:r>
          </a:p>
        </p:txBody>
      </p:sp>
    </p:spTree>
    <p:extLst>
      <p:ext uri="{BB962C8B-B14F-4D97-AF65-F5344CB8AC3E}">
        <p14:creationId xmlns:p14="http://schemas.microsoft.com/office/powerpoint/2010/main" val="24641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committee, involving all stakeholders in this </a:t>
            </a:r>
            <a:r>
              <a:rPr lang="en-US" dirty="0" smtClean="0"/>
              <a:t>policy/rule, met </a:t>
            </a:r>
            <a:r>
              <a:rPr lang="en-US" dirty="0" smtClean="0"/>
              <a:t>monthly since September (9 meetings in all)</a:t>
            </a:r>
          </a:p>
          <a:p>
            <a:r>
              <a:rPr lang="en-US" dirty="0" smtClean="0"/>
              <a:t>Made three 60-90 minute town hall presentations at different venues across campus, collecting comments and recommendations</a:t>
            </a:r>
          </a:p>
          <a:p>
            <a:r>
              <a:rPr lang="en-US" dirty="0" smtClean="0"/>
              <a:t>Met with directors of public facilities (Red Butte, athletics, etc.)</a:t>
            </a:r>
          </a:p>
          <a:p>
            <a:r>
              <a:rPr lang="en-US" dirty="0" smtClean="0"/>
              <a:t>Conducted a facilitated meeting with all supervisors in Facilities Management in attendance</a:t>
            </a:r>
          </a:p>
          <a:p>
            <a:r>
              <a:rPr lang="en-US" dirty="0" smtClean="0"/>
              <a:t>Met with the Chief of Police, Head of Security and General Counsel</a:t>
            </a:r>
          </a:p>
          <a:p>
            <a:r>
              <a:rPr lang="en-US" dirty="0" smtClean="0"/>
              <a:t>Contacted wellness officers at other universities both in-state and out of </a:t>
            </a:r>
            <a:r>
              <a:rPr lang="en-US" dirty="0" smtClean="0"/>
              <a:t>state and benched marked best practices at peer institutions</a:t>
            </a:r>
            <a:endParaRPr lang="en-US" dirty="0" smtClean="0"/>
          </a:p>
          <a:p>
            <a:r>
              <a:rPr lang="en-US" dirty="0" smtClean="0"/>
              <a:t>Conducted a telephone survey of campus employees who were known smokers</a:t>
            </a:r>
          </a:p>
          <a:p>
            <a:r>
              <a:rPr lang="en-US" dirty="0" smtClean="0"/>
              <a:t>Issued press releases and monitored </a:t>
            </a:r>
            <a:r>
              <a:rPr lang="en-US" dirty="0" smtClean="0"/>
              <a:t>social media for comment</a:t>
            </a:r>
          </a:p>
          <a:p>
            <a:r>
              <a:rPr lang="en-US" dirty="0" smtClean="0"/>
              <a:t>Met with the Executive Committee of the Academic Senate on two occasions</a:t>
            </a:r>
          </a:p>
          <a:p>
            <a:r>
              <a:rPr lang="en-US" dirty="0" smtClean="0"/>
              <a:t>Presented an interim report to the full </a:t>
            </a:r>
            <a:r>
              <a:rPr lang="en-US" dirty="0" smtClean="0"/>
              <a:t>Senate (and, of course, this final report)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27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Recommendations 1-5 cover suggestions to the University’s Wellness </a:t>
            </a:r>
            <a:r>
              <a:rPr lang="en-US" dirty="0" smtClean="0"/>
              <a:t>Officer and the office of OHES for </a:t>
            </a:r>
            <a:r>
              <a:rPr lang="en-US" dirty="0" smtClean="0"/>
              <a:t>the transition to a tobacco free campus</a:t>
            </a:r>
          </a:p>
          <a:p>
            <a:pPr lvl="1"/>
            <a:r>
              <a:rPr lang="en-US" dirty="0" smtClean="0"/>
              <a:t>A campus map, detailing the tobacco free area</a:t>
            </a:r>
          </a:p>
          <a:p>
            <a:pPr lvl="1"/>
            <a:r>
              <a:rPr lang="en-US" dirty="0" smtClean="0"/>
              <a:t>A marketing and communications plan</a:t>
            </a:r>
          </a:p>
          <a:p>
            <a:pPr lvl="1"/>
            <a:r>
              <a:rPr lang="en-US" dirty="0" smtClean="0"/>
              <a:t>Health promotion</a:t>
            </a:r>
          </a:p>
          <a:p>
            <a:pPr lvl="1"/>
            <a:r>
              <a:rPr lang="en-US" dirty="0" smtClean="0"/>
              <a:t>Standard campus signage</a:t>
            </a:r>
          </a:p>
          <a:p>
            <a:pPr lvl="1"/>
            <a:r>
              <a:rPr lang="en-US" dirty="0" smtClean="0"/>
              <a:t>Remove ashtrays and urns</a:t>
            </a:r>
          </a:p>
          <a:p>
            <a:r>
              <a:rPr lang="en-US" dirty="0" smtClean="0"/>
              <a:t>No tobacco use </a:t>
            </a:r>
            <a:r>
              <a:rPr lang="en-US" dirty="0"/>
              <a:t>tolerance zones except at discretion of Senior Vice President for Health Sciences, </a:t>
            </a:r>
            <a:r>
              <a:rPr lang="en-US" dirty="0" smtClean="0"/>
              <a:t>as already </a:t>
            </a:r>
            <a:r>
              <a:rPr lang="en-US" dirty="0"/>
              <a:t>stated in Rule 3-300A, Section III, A, 8</a:t>
            </a:r>
            <a:r>
              <a:rPr lang="en-US" dirty="0" smtClean="0"/>
              <a:t>.</a:t>
            </a:r>
          </a:p>
          <a:p>
            <a:r>
              <a:rPr lang="en-US" dirty="0" smtClean="0"/>
              <a:t>Education only enforcement, revising 3-300A as necessary (revisions presented next; will require a motion)</a:t>
            </a:r>
          </a:p>
          <a:p>
            <a:pPr lvl="1"/>
            <a:r>
              <a:rPr lang="en-US" dirty="0" smtClean="0"/>
              <a:t>Overburden of enforcement</a:t>
            </a:r>
          </a:p>
          <a:p>
            <a:pPr lvl="1"/>
            <a:r>
              <a:rPr lang="en-US" dirty="0" smtClean="0"/>
              <a:t>Existing state laws deal with potential health hazard</a:t>
            </a:r>
          </a:p>
          <a:p>
            <a:pPr lvl="1"/>
            <a:r>
              <a:rPr lang="en-US" dirty="0" smtClean="0"/>
              <a:t>Punishment is not effective with the high potential of inequality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9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Tobacco Use Committee</vt:lpstr>
      <vt:lpstr>The Charge</vt:lpstr>
      <vt:lpstr>What We Did</vt:lpstr>
      <vt:lpstr>Our 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Use Committee</dc:title>
  <dc:creator>Jim</dc:creator>
  <cp:lastModifiedBy>Jim</cp:lastModifiedBy>
  <cp:revision>8</cp:revision>
  <dcterms:created xsi:type="dcterms:W3CDTF">2018-04-02T17:10:01Z</dcterms:created>
  <dcterms:modified xsi:type="dcterms:W3CDTF">2018-04-02T19:10:32Z</dcterms:modified>
</cp:coreProperties>
</file>