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 smtClean="0">
                <a:solidFill>
                  <a:schemeClr val="tx1"/>
                </a:solidFill>
              </a:rPr>
              <a:t>University of Utah Scholarly Profile</a:t>
            </a:r>
          </a:p>
          <a:p>
            <a:pPr>
              <a:defRPr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% Change</a:t>
            </a:r>
          </a:p>
          <a:p>
            <a:pPr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2015 – 2016 </a:t>
            </a:r>
            <a:endParaRPr lang="en-US" sz="20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82451598903282"/>
          <c:y val="2.35613972952435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Increase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Faculty Count</c:v>
                </c:pt>
                <c:pt idx="1">
                  <c:v>Articles Count</c:v>
                </c:pt>
                <c:pt idx="2">
                  <c:v>Awards Count</c:v>
                </c:pt>
                <c:pt idx="3">
                  <c:v>Federal Grant Dollars</c:v>
                </c:pt>
                <c:pt idx="4">
                  <c:v>Citations Count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0.19</c:v>
                </c:pt>
                <c:pt idx="2">
                  <c:v>0.2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8-4009-A7B7-658635A78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9364415"/>
        <c:axId val="569362751"/>
      </c:barChart>
      <c:catAx>
        <c:axId val="56936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362751"/>
        <c:crosses val="autoZero"/>
        <c:auto val="1"/>
        <c:lblAlgn val="ctr"/>
        <c:lblOffset val="100"/>
        <c:noMultiLvlLbl val="0"/>
      </c:catAx>
      <c:valAx>
        <c:axId val="56936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364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D7637-2FBE-474B-8D8E-350CEE7AC776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FB626F-CC44-B84F-84E7-84733DE2A247}">
      <dgm:prSet phldrT="[Text]" custT="1"/>
      <dgm:spPr/>
      <dgm:t>
        <a:bodyPr/>
        <a:lstStyle/>
        <a:p>
          <a:r>
            <a:rPr lang="en-US" sz="2200" dirty="0"/>
            <a:t>Oregon State</a:t>
          </a:r>
        </a:p>
        <a:p>
          <a:r>
            <a:rPr lang="en-US" sz="2200" dirty="0"/>
            <a:t>Virginia Tech</a:t>
          </a:r>
        </a:p>
        <a:p>
          <a:r>
            <a:rPr lang="en-US" sz="2200" dirty="0"/>
            <a:t>University of Rochester</a:t>
          </a:r>
        </a:p>
      </dgm:t>
    </dgm:pt>
    <dgm:pt modelId="{71BA86AF-E9AB-C04D-AA0A-4D8C52A1649D}" type="parTrans" cxnId="{C9F0E4E9-A550-954E-B32B-5E870449E331}">
      <dgm:prSet/>
      <dgm:spPr/>
      <dgm:t>
        <a:bodyPr/>
        <a:lstStyle/>
        <a:p>
          <a:endParaRPr lang="en-US"/>
        </a:p>
      </dgm:t>
    </dgm:pt>
    <dgm:pt modelId="{35883833-C613-3C42-B7ED-1104EBCAB902}" type="sibTrans" cxnId="{C9F0E4E9-A550-954E-B32B-5E870449E331}">
      <dgm:prSet/>
      <dgm:spPr/>
      <dgm:t>
        <a:bodyPr/>
        <a:lstStyle/>
        <a:p>
          <a:endParaRPr lang="en-US"/>
        </a:p>
      </dgm:t>
    </dgm:pt>
    <dgm:pt modelId="{F91748F8-ED61-BC43-815E-639D532F36AA}">
      <dgm:prSet phldrT="[Text]" custT="1"/>
      <dgm:spPr/>
      <dgm:t>
        <a:bodyPr/>
        <a:lstStyle/>
        <a:p>
          <a:r>
            <a:rPr lang="en-US" sz="2200" dirty="0"/>
            <a:t>Indiana University</a:t>
          </a:r>
        </a:p>
        <a:p>
          <a:r>
            <a:rPr lang="en-US" sz="2200" dirty="0"/>
            <a:t>Iowa State University</a:t>
          </a:r>
        </a:p>
        <a:p>
          <a:r>
            <a:rPr lang="en-US" sz="2200" dirty="0"/>
            <a:t>Texas </a:t>
          </a:r>
          <a:r>
            <a:rPr lang="en-US" sz="2200" dirty="0" smtClean="0"/>
            <a:t>A&amp;M University</a:t>
          </a:r>
          <a:endParaRPr lang="en-US" sz="2200" dirty="0"/>
        </a:p>
        <a:p>
          <a:r>
            <a:rPr lang="en-US" sz="2200" dirty="0" smtClean="0"/>
            <a:t>University </a:t>
          </a:r>
          <a:r>
            <a:rPr lang="en-US" sz="2200" dirty="0"/>
            <a:t>of Arizona</a:t>
          </a:r>
        </a:p>
        <a:p>
          <a:r>
            <a:rPr lang="en-US" sz="2200" dirty="0"/>
            <a:t>University of Iowa</a:t>
          </a:r>
        </a:p>
      </dgm:t>
    </dgm:pt>
    <dgm:pt modelId="{BC4ED484-4B48-2242-AE55-4FEA94F875C8}" type="parTrans" cxnId="{C141184F-7F3D-E348-949A-E0DBB652A7A2}">
      <dgm:prSet/>
      <dgm:spPr/>
      <dgm:t>
        <a:bodyPr/>
        <a:lstStyle/>
        <a:p>
          <a:endParaRPr lang="en-US"/>
        </a:p>
      </dgm:t>
    </dgm:pt>
    <dgm:pt modelId="{88A61001-9BEE-0F40-95A3-3334BD367271}" type="sibTrans" cxnId="{C141184F-7F3D-E348-949A-E0DBB652A7A2}">
      <dgm:prSet/>
      <dgm:spPr/>
      <dgm:t>
        <a:bodyPr/>
        <a:lstStyle/>
        <a:p>
          <a:endParaRPr lang="en-US"/>
        </a:p>
      </dgm:t>
    </dgm:pt>
    <dgm:pt modelId="{44534EC6-A069-764D-AAE5-ABD60A285FC8}" type="pres">
      <dgm:prSet presAssocID="{CADD7637-2FBE-474B-8D8E-350CEE7AC77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B9465-FDFC-1E42-BF07-CBC42B889A27}" type="pres">
      <dgm:prSet presAssocID="{CADD7637-2FBE-474B-8D8E-350CEE7AC776}" presName="arrow" presStyleLbl="bgShp" presStyleIdx="0" presStyleCnt="1" custScaleX="100000" custScaleY="106591" custLinFactNeighborY="-1528"/>
      <dgm:spPr/>
    </dgm:pt>
    <dgm:pt modelId="{B8386FCA-B1ED-9245-A12D-41899C162EFC}" type="pres">
      <dgm:prSet presAssocID="{CADD7637-2FBE-474B-8D8E-350CEE7AC776}" presName="arrowDiagram2" presStyleCnt="0"/>
      <dgm:spPr/>
    </dgm:pt>
    <dgm:pt modelId="{05C54AFA-882F-AA47-A9A6-F637EA68843E}" type="pres">
      <dgm:prSet presAssocID="{5DFB626F-CC44-B84F-84E7-84733DE2A247}" presName="bullet2a" presStyleLbl="node1" presStyleIdx="0" presStyleCnt="2" custLinFactX="-100000" custLinFactY="100000" custLinFactNeighborX="-169965" custLinFactNeighborY="101619"/>
      <dgm:spPr/>
    </dgm:pt>
    <dgm:pt modelId="{0CAE79D7-13A9-E140-BEC6-377E913502AE}" type="pres">
      <dgm:prSet presAssocID="{5DFB626F-CC44-B84F-84E7-84733DE2A247}" presName="textBox2a" presStyleLbl="revTx" presStyleIdx="0" presStyleCnt="2" custScaleX="127336" custScaleY="59543" custLinFactNeighborX="-22708" custLinFactNeighborY="22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9BB8E-C81F-FB4D-BB7E-43A3BE4289B6}" type="pres">
      <dgm:prSet presAssocID="{F91748F8-ED61-BC43-815E-639D532F36AA}" presName="bullet2b" presStyleLbl="node1" presStyleIdx="1" presStyleCnt="2" custScaleX="71323" custScaleY="70154" custLinFactNeighborX="1993" custLinFactNeighborY="-28794"/>
      <dgm:spPr/>
    </dgm:pt>
    <dgm:pt modelId="{1212241A-52D5-484A-9F75-DD3B34881765}" type="pres">
      <dgm:prSet presAssocID="{F91748F8-ED61-BC43-815E-639D532F36AA}" presName="textBox2b" presStyleLbl="revTx" presStyleIdx="1" presStyleCnt="2" custScaleX="114421" custScaleY="81301" custLinFactNeighborX="-7360" custLinFactNeighborY="5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41184F-7F3D-E348-949A-E0DBB652A7A2}" srcId="{CADD7637-2FBE-474B-8D8E-350CEE7AC776}" destId="{F91748F8-ED61-BC43-815E-639D532F36AA}" srcOrd="1" destOrd="0" parTransId="{BC4ED484-4B48-2242-AE55-4FEA94F875C8}" sibTransId="{88A61001-9BEE-0F40-95A3-3334BD367271}"/>
    <dgm:cxn modelId="{FB6FF5CF-36E8-3942-9EA5-410D2CAF8ED2}" type="presOf" srcId="{F91748F8-ED61-BC43-815E-639D532F36AA}" destId="{1212241A-52D5-484A-9F75-DD3B34881765}" srcOrd="0" destOrd="0" presId="urn:microsoft.com/office/officeart/2005/8/layout/arrow2"/>
    <dgm:cxn modelId="{EF474C0A-9D7B-7A4F-9EC1-0D007DBDF545}" type="presOf" srcId="{5DFB626F-CC44-B84F-84E7-84733DE2A247}" destId="{0CAE79D7-13A9-E140-BEC6-377E913502AE}" srcOrd="0" destOrd="0" presId="urn:microsoft.com/office/officeart/2005/8/layout/arrow2"/>
    <dgm:cxn modelId="{C9F0E4E9-A550-954E-B32B-5E870449E331}" srcId="{CADD7637-2FBE-474B-8D8E-350CEE7AC776}" destId="{5DFB626F-CC44-B84F-84E7-84733DE2A247}" srcOrd="0" destOrd="0" parTransId="{71BA86AF-E9AB-C04D-AA0A-4D8C52A1649D}" sibTransId="{35883833-C613-3C42-B7ED-1104EBCAB902}"/>
    <dgm:cxn modelId="{62F5B64C-7CE6-2945-BA29-BA36D2A1EF8D}" type="presOf" srcId="{CADD7637-2FBE-474B-8D8E-350CEE7AC776}" destId="{44534EC6-A069-764D-AAE5-ABD60A285FC8}" srcOrd="0" destOrd="0" presId="urn:microsoft.com/office/officeart/2005/8/layout/arrow2"/>
    <dgm:cxn modelId="{24A5806D-DE15-A84D-878D-15A680CE3EBC}" type="presParOf" srcId="{44534EC6-A069-764D-AAE5-ABD60A285FC8}" destId="{BCBB9465-FDFC-1E42-BF07-CBC42B889A27}" srcOrd="0" destOrd="0" presId="urn:microsoft.com/office/officeart/2005/8/layout/arrow2"/>
    <dgm:cxn modelId="{C39B2BB9-FD3D-C84F-82DC-C954C3AD0E00}" type="presParOf" srcId="{44534EC6-A069-764D-AAE5-ABD60A285FC8}" destId="{B8386FCA-B1ED-9245-A12D-41899C162EFC}" srcOrd="1" destOrd="0" presId="urn:microsoft.com/office/officeart/2005/8/layout/arrow2"/>
    <dgm:cxn modelId="{AD4B9B1C-A65B-A64C-A480-86F5B3C4CEFC}" type="presParOf" srcId="{B8386FCA-B1ED-9245-A12D-41899C162EFC}" destId="{05C54AFA-882F-AA47-A9A6-F637EA68843E}" srcOrd="0" destOrd="0" presId="urn:microsoft.com/office/officeart/2005/8/layout/arrow2"/>
    <dgm:cxn modelId="{1EFBFCCE-923E-DC4A-9BF6-DDBB1A894E9E}" type="presParOf" srcId="{B8386FCA-B1ED-9245-A12D-41899C162EFC}" destId="{0CAE79D7-13A9-E140-BEC6-377E913502AE}" srcOrd="1" destOrd="0" presId="urn:microsoft.com/office/officeart/2005/8/layout/arrow2"/>
    <dgm:cxn modelId="{C8DE8BB4-42A0-6A43-AD5B-20CCCDE4393D}" type="presParOf" srcId="{B8386FCA-B1ED-9245-A12D-41899C162EFC}" destId="{DB79BB8E-C81F-FB4D-BB7E-43A3BE4289B6}" srcOrd="2" destOrd="0" presId="urn:microsoft.com/office/officeart/2005/8/layout/arrow2"/>
    <dgm:cxn modelId="{EAB09AA2-284C-8449-A30B-20185FD6D73E}" type="presParOf" srcId="{B8386FCA-B1ED-9245-A12D-41899C162EFC}" destId="{1212241A-52D5-484A-9F75-DD3B34881765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B9465-FDFC-1E42-BF07-CBC42B889A27}">
      <dsp:nvSpPr>
        <dsp:cNvPr id="0" name=""/>
        <dsp:cNvSpPr/>
      </dsp:nvSpPr>
      <dsp:spPr>
        <a:xfrm>
          <a:off x="0" y="37487"/>
          <a:ext cx="7801197" cy="519710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C54AFA-882F-AA47-A9A6-F637EA68843E}">
      <dsp:nvSpPr>
        <dsp:cNvPr id="0" name=""/>
        <dsp:cNvSpPr/>
      </dsp:nvSpPr>
      <dsp:spPr>
        <a:xfrm>
          <a:off x="1076660" y="3480456"/>
          <a:ext cx="273041" cy="273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E79D7-13A9-E140-BEC6-377E913502AE}">
      <dsp:nvSpPr>
        <dsp:cNvPr id="0" name=""/>
        <dsp:cNvSpPr/>
      </dsp:nvSpPr>
      <dsp:spPr>
        <a:xfrm>
          <a:off x="1028026" y="3957513"/>
          <a:ext cx="3228462" cy="1239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7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Oregon State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Virginia Tech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University of Rochester</a:t>
          </a:r>
        </a:p>
      </dsp:txBody>
      <dsp:txXfrm>
        <a:off x="1028026" y="3957513"/>
        <a:ext cx="3228462" cy="1239652"/>
      </dsp:txXfrm>
    </dsp:sp>
    <dsp:sp modelId="{DB79BB8E-C81F-FB4D-BB7E-43A3BE4289B6}">
      <dsp:nvSpPr>
        <dsp:cNvPr id="0" name=""/>
        <dsp:cNvSpPr/>
      </dsp:nvSpPr>
      <dsp:spPr>
        <a:xfrm>
          <a:off x="4406107" y="1621709"/>
          <a:ext cx="333842" cy="328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12241A-52D5-484A-9F75-DD3B34881765}">
      <dsp:nvSpPr>
        <dsp:cNvPr id="0" name=""/>
        <dsp:cNvSpPr/>
      </dsp:nvSpPr>
      <dsp:spPr>
        <a:xfrm>
          <a:off x="4194281" y="2395682"/>
          <a:ext cx="2901017" cy="262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22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Indiana University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Iowa State University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Texas </a:t>
          </a:r>
          <a:r>
            <a:rPr lang="en-US" sz="2200" kern="1200" dirty="0" smtClean="0"/>
            <a:t>A&amp;M University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University </a:t>
          </a:r>
          <a:r>
            <a:rPr lang="en-US" sz="2200" kern="1200" dirty="0"/>
            <a:t>of Arizona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University of Iowa</a:t>
          </a:r>
        </a:p>
      </dsp:txBody>
      <dsp:txXfrm>
        <a:off x="4194281" y="2395682"/>
        <a:ext cx="2901017" cy="2624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7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6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0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BF08-4E2C-4391-B000-01E22C15A3E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6EDDC-F09F-4FDA-9752-A323B02C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7876" y="296545"/>
            <a:ext cx="1016059" cy="981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008" y="444591"/>
            <a:ext cx="8617268" cy="63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427584" y="4907902"/>
            <a:ext cx="979714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36037641"/>
              </p:ext>
            </p:extLst>
          </p:nvPr>
        </p:nvGraphicFramePr>
        <p:xfrm>
          <a:off x="857956" y="135467"/>
          <a:ext cx="10543821" cy="626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637876" y="296545"/>
            <a:ext cx="1016059" cy="981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2000" y="5283201"/>
            <a:ext cx="61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9%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3689" y="5283201"/>
            <a:ext cx="675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19%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5771" y="5283201"/>
            <a:ext cx="675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4590" y="5283201"/>
            <a:ext cx="675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62238" y="5283201"/>
            <a:ext cx="675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30%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7920235"/>
              </p:ext>
            </p:extLst>
          </p:nvPr>
        </p:nvGraphicFramePr>
        <p:xfrm>
          <a:off x="1670181" y="895739"/>
          <a:ext cx="7801197" cy="542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/>
          <a:stretch>
            <a:fillRect/>
          </a:stretch>
        </p:blipFill>
        <p:spPr>
          <a:xfrm>
            <a:off x="9582482" y="1605825"/>
            <a:ext cx="1016059" cy="981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1761" y="187853"/>
            <a:ext cx="3568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University of Utah Advancement</a:t>
            </a:r>
          </a:p>
          <a:p>
            <a:pPr algn="ctr"/>
            <a:r>
              <a:rPr lang="en-US" sz="2000" dirty="0" smtClean="0"/>
              <a:t>2015 - 2016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11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7876" y="296545"/>
            <a:ext cx="1016059" cy="981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6" y="363318"/>
            <a:ext cx="8861301" cy="628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7876" y="296545"/>
            <a:ext cx="1016059" cy="981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6" y="265611"/>
            <a:ext cx="9144000" cy="65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7876" y="296545"/>
            <a:ext cx="1016059" cy="981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98" y="1206575"/>
            <a:ext cx="8031480" cy="5579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428" y="296545"/>
            <a:ext cx="797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Peer Comparisons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(General and Custom Groups)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68727" b="21809"/>
          <a:stretch/>
        </p:blipFill>
        <p:spPr>
          <a:xfrm>
            <a:off x="9116098" y="2715152"/>
            <a:ext cx="2508658" cy="706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71899" r="86099"/>
          <a:stretch/>
        </p:blipFill>
        <p:spPr>
          <a:xfrm>
            <a:off x="9161394" y="4631273"/>
            <a:ext cx="1115100" cy="253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1303" t="38607" r="36065" b="15739"/>
          <a:stretch/>
        </p:blipFill>
        <p:spPr>
          <a:xfrm>
            <a:off x="9255327" y="3584051"/>
            <a:ext cx="2617694" cy="4123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4003" t="41743" b="22585"/>
          <a:stretch/>
        </p:blipFill>
        <p:spPr>
          <a:xfrm>
            <a:off x="9255289" y="4072032"/>
            <a:ext cx="2887622" cy="3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7876" y="296545"/>
            <a:ext cx="1016059" cy="981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51" y="1810870"/>
            <a:ext cx="10911449" cy="4320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428" y="296545"/>
            <a:ext cx="797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Department Changes in Faculty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7876" y="296545"/>
            <a:ext cx="1016059" cy="981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05" y="1463040"/>
            <a:ext cx="10821853" cy="4908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05" y="296545"/>
            <a:ext cx="8499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Research and Collaboration Opportunities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7876" y="296545"/>
            <a:ext cx="1016059" cy="981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28"/>
          <a:stretch/>
        </p:blipFill>
        <p:spPr>
          <a:xfrm>
            <a:off x="348343" y="1558737"/>
            <a:ext cx="7444059" cy="3045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247" y="2477971"/>
            <a:ext cx="2790679" cy="3955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977" y="4761211"/>
            <a:ext cx="5193302" cy="1942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428" y="296545"/>
            <a:ext cx="797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Awards and Recognition Opportunities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70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MCMURTREY</dc:creator>
  <cp:lastModifiedBy>Mark</cp:lastModifiedBy>
  <cp:revision>21</cp:revision>
  <cp:lastPrinted>2017-11-02T16:42:08Z</cp:lastPrinted>
  <dcterms:created xsi:type="dcterms:W3CDTF">2017-11-02T14:20:39Z</dcterms:created>
  <dcterms:modified xsi:type="dcterms:W3CDTF">2018-03-05T02:32:37Z</dcterms:modified>
</cp:coreProperties>
</file>