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notesMasterIdLst>
    <p:notesMasterId r:id="rId21"/>
  </p:notesMasterIdLst>
  <p:sldIdLst>
    <p:sldId id="256" r:id="rId2"/>
    <p:sldId id="257" r:id="rId3"/>
    <p:sldId id="280" r:id="rId4"/>
    <p:sldId id="281" r:id="rId5"/>
    <p:sldId id="300" r:id="rId6"/>
    <p:sldId id="299" r:id="rId7"/>
    <p:sldId id="275" r:id="rId8"/>
    <p:sldId id="295" r:id="rId9"/>
    <p:sldId id="290" r:id="rId10"/>
    <p:sldId id="305" r:id="rId11"/>
    <p:sldId id="273" r:id="rId12"/>
    <p:sldId id="303" r:id="rId13"/>
    <p:sldId id="293" r:id="rId14"/>
    <p:sldId id="292" r:id="rId15"/>
    <p:sldId id="286" r:id="rId16"/>
    <p:sldId id="304" r:id="rId17"/>
    <p:sldId id="302" r:id="rId18"/>
    <p:sldId id="297" r:id="rId19"/>
    <p:sldId id="270" r:id="rId20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707"/>
    <p:restoredTop sz="95946" autoAdjust="0"/>
  </p:normalViewPr>
  <p:slideViewPr>
    <p:cSldViewPr snapToGrid="0" snapToObjects="1">
      <p:cViewPr varScale="1">
        <p:scale>
          <a:sx n="115" d="100"/>
          <a:sy n="115" d="100"/>
        </p:scale>
        <p:origin x="64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/sa-Balrog/HRE-Office/2015%20Admin%20Services/Assessment/ASSESSMENTS/OBIA-%20FR%20Retention%20&amp;%20GPA%20longitudinal%20compare/!Master%20Trending%20Chart/Resident%20Success-%20GPA%20and%20Retention%20running%20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/sa-Balrog/HRE-Office/2015%20Admin%20Services/Assessment/ASSESSMENTS/OBIA-%20FR%20Retention%20&amp;%20GPA%20longitudinal%20compare/!Master%20Trending%20Chart/Resident%20Success-%20GPA%20and%20Retention%20running%20cha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/fs.csbs.utah.edu/u0382691/obia-public/IA/OBIA%20staff/Michael/Data%20Requests/Ruth/Graphs%20for%20Ruth%208-17%20-%20Hous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aseline="0"/>
              <a:t>On-Campus Resident Comparison to </a:t>
            </a:r>
          </a:p>
          <a:p>
            <a:pPr>
              <a:defRPr/>
            </a:pPr>
            <a:r>
              <a:rPr lang="en-US" sz="2000" baseline="0"/>
              <a:t>Students Living Off-Campus, </a:t>
            </a:r>
          </a:p>
          <a:p>
            <a:pPr>
              <a:defRPr/>
            </a:pPr>
            <a:r>
              <a:rPr lang="en-US" sz="1800" baseline="0"/>
              <a:t>First Year, Full-Time </a:t>
            </a:r>
          </a:p>
          <a:p>
            <a:pPr>
              <a:defRPr/>
            </a:pPr>
            <a:r>
              <a:rPr lang="en-US" sz="1800" baseline="0"/>
              <a:t>First Semester GPA</a:t>
            </a:r>
            <a:endParaRPr lang="en-US" sz="18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Data!$A$4:$B$5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First Semester</c:v>
                  </c:pt>
                  <c:pt idx="1">
                    <c:v>First Semester</c:v>
                  </c:pt>
                </c:lvl>
              </c:multiLvlStrCache>
            </c:multiLvlStrRef>
          </c:cat>
          <c:val>
            <c:numRef>
              <c:f>Data!$C$4:$C$5</c:f>
              <c:numCache>
                <c:formatCode>0.00</c:formatCode>
                <c:ptCount val="2"/>
                <c:pt idx="0">
                  <c:v>3.21</c:v>
                </c:pt>
                <c:pt idx="1">
                  <c:v>3.03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1D-4F61-9629-6BC1C731FE4A}"/>
            </c:ext>
          </c:extLst>
        </c:ser>
        <c:ser>
          <c:idx val="1"/>
          <c:order val="1"/>
          <c:tx>
            <c:strRef>
              <c:f>Data!$D$3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Data!$A$4:$B$5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First Semester</c:v>
                  </c:pt>
                  <c:pt idx="1">
                    <c:v>First Semester</c:v>
                  </c:pt>
                </c:lvl>
              </c:multiLvlStrCache>
            </c:multiLvlStrRef>
          </c:cat>
          <c:val>
            <c:numRef>
              <c:f>Data!$D$4:$D$5</c:f>
              <c:numCache>
                <c:formatCode>0.00</c:formatCode>
                <c:ptCount val="2"/>
                <c:pt idx="0">
                  <c:v>3.13</c:v>
                </c:pt>
                <c:pt idx="1">
                  <c:v>2.99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1D-4F61-9629-6BC1C731FE4A}"/>
            </c:ext>
          </c:extLst>
        </c:ser>
        <c:ser>
          <c:idx val="2"/>
          <c:order val="2"/>
          <c:tx>
            <c:strRef>
              <c:f>Data!$E$3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Data!$A$4:$B$5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First Semester</c:v>
                  </c:pt>
                  <c:pt idx="1">
                    <c:v>First Semester</c:v>
                  </c:pt>
                </c:lvl>
              </c:multiLvlStrCache>
            </c:multiLvlStrRef>
          </c:cat>
          <c:val>
            <c:numRef>
              <c:f>Data!$E$4:$E$5</c:f>
              <c:numCache>
                <c:formatCode>0.00</c:formatCode>
                <c:ptCount val="2"/>
                <c:pt idx="0">
                  <c:v>3.1</c:v>
                </c:pt>
                <c:pt idx="1">
                  <c:v>2.98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F1D-4F61-9629-6BC1C731FE4A}"/>
            </c:ext>
          </c:extLst>
        </c:ser>
        <c:ser>
          <c:idx val="3"/>
          <c:order val="3"/>
          <c:tx>
            <c:strRef>
              <c:f>Data!$F$3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Data!$A$4:$B$5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First Semester</c:v>
                  </c:pt>
                  <c:pt idx="1">
                    <c:v>First Semester</c:v>
                  </c:pt>
                </c:lvl>
              </c:multiLvlStrCache>
            </c:multiLvlStrRef>
          </c:cat>
          <c:val>
            <c:numRef>
              <c:f>Data!$F$4:$F$5</c:f>
              <c:numCache>
                <c:formatCode>0.00</c:formatCode>
                <c:ptCount val="2"/>
                <c:pt idx="0">
                  <c:v>3.11</c:v>
                </c:pt>
                <c:pt idx="1">
                  <c:v>2.88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1D-4F61-9629-6BC1C731FE4A}"/>
            </c:ext>
          </c:extLst>
        </c:ser>
        <c:ser>
          <c:idx val="4"/>
          <c:order val="4"/>
          <c:tx>
            <c:strRef>
              <c:f>Data!$G$3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Data!$A$4:$B$5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First Semester</c:v>
                  </c:pt>
                  <c:pt idx="1">
                    <c:v>First Semester</c:v>
                  </c:pt>
                </c:lvl>
              </c:multiLvlStrCache>
            </c:multiLvlStrRef>
          </c:cat>
          <c:val>
            <c:numRef>
              <c:f>Data!$G$4:$G$5</c:f>
              <c:numCache>
                <c:formatCode>0.00</c:formatCode>
                <c:ptCount val="2"/>
                <c:pt idx="0">
                  <c:v>3.1</c:v>
                </c:pt>
                <c:pt idx="1">
                  <c:v>2.94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1D-4F61-9629-6BC1C731FE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96218032"/>
        <c:axId val="496220352"/>
      </c:barChart>
      <c:catAx>
        <c:axId val="496218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496220352"/>
        <c:crosses val="autoZero"/>
        <c:auto val="1"/>
        <c:lblAlgn val="ctr"/>
        <c:lblOffset val="100"/>
        <c:noMultiLvlLbl val="0"/>
      </c:catAx>
      <c:valAx>
        <c:axId val="49622035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49621803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aseline="0"/>
              <a:t>On-Campus Resident Retention Comparison  </a:t>
            </a:r>
          </a:p>
          <a:p>
            <a:pPr>
              <a:defRPr/>
            </a:pPr>
            <a:r>
              <a:rPr lang="en-US" sz="2000" baseline="0"/>
              <a:t>Students Living Off-Campus</a:t>
            </a:r>
            <a:r>
              <a:rPr lang="en-US" baseline="0"/>
              <a:t>, </a:t>
            </a:r>
          </a:p>
          <a:p>
            <a:pPr>
              <a:defRPr/>
            </a:pPr>
            <a:r>
              <a:rPr lang="en-US" baseline="0"/>
              <a:t>First Year, Full-Time</a:t>
            </a:r>
          </a:p>
          <a:p>
            <a:pPr>
              <a:defRPr/>
            </a:pPr>
            <a:r>
              <a:rPr lang="en-US" baseline="0"/>
              <a:t>Fall Semester to Fall Semester Retention</a:t>
            </a:r>
            <a:endParaRPr lang="en-US"/>
          </a:p>
        </c:rich>
      </c:tx>
      <c:layout>
        <c:manualLayout>
          <c:xMode val="edge"/>
          <c:yMode val="edge"/>
          <c:x val="0.150061441183488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Data!$C$15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Data!$A$16:$B$19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Fall to Fall</c:v>
                  </c:pt>
                  <c:pt idx="1">
                    <c:v>Fall to Fall</c:v>
                  </c:pt>
                </c:lvl>
              </c:multiLvlStrCache>
              <c:extLst xmlns:c16r2="http://schemas.microsoft.com/office/drawing/2015/06/chart"/>
            </c:multiLvlStrRef>
          </c:cat>
          <c:val>
            <c:numRef>
              <c:f>Data!$C$16:$C$19</c:f>
              <c:numCache>
                <c:formatCode>General</c:formatCode>
                <c:ptCount val="2"/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C0-43EE-9BA6-2299D9E2B297}"/>
            </c:ext>
          </c:extLst>
        </c:ser>
        <c:ser>
          <c:idx val="1"/>
          <c:order val="1"/>
          <c:tx>
            <c:strRef>
              <c:f>Data!$D$15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Data!$A$16:$B$19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Fall to Fall</c:v>
                  </c:pt>
                  <c:pt idx="1">
                    <c:v>Fall to Fall</c:v>
                  </c:pt>
                </c:lvl>
              </c:multiLvlStrCache>
              <c:extLst xmlns:c16r2="http://schemas.microsoft.com/office/drawing/2015/06/chart"/>
            </c:multiLvlStrRef>
          </c:cat>
          <c:val>
            <c:numRef>
              <c:f>Data!$D$16:$D$19</c:f>
              <c:numCache>
                <c:formatCode>0.0%</c:formatCode>
                <c:ptCount val="2"/>
                <c:pt idx="0">
                  <c:v>0.83</c:v>
                </c:pt>
                <c:pt idx="1">
                  <c:v>0.74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0C0-43EE-9BA6-2299D9E2B297}"/>
            </c:ext>
          </c:extLst>
        </c:ser>
        <c:ser>
          <c:idx val="2"/>
          <c:order val="2"/>
          <c:tx>
            <c:strRef>
              <c:f>Data!$E$15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Data!$A$16:$B$19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Fall to Fall</c:v>
                  </c:pt>
                  <c:pt idx="1">
                    <c:v>Fall to Fall</c:v>
                  </c:pt>
                </c:lvl>
              </c:multiLvlStrCache>
              <c:extLst xmlns:c16r2="http://schemas.microsoft.com/office/drawing/2015/06/chart"/>
            </c:multiLvlStrRef>
          </c:cat>
          <c:val>
            <c:numRef>
              <c:f>Data!$E$16:$E$19</c:f>
              <c:numCache>
                <c:formatCode>0.0%</c:formatCode>
                <c:ptCount val="2"/>
                <c:pt idx="0">
                  <c:v>0.81</c:v>
                </c:pt>
                <c:pt idx="1">
                  <c:v>0.72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C0-43EE-9BA6-2299D9E2B297}"/>
            </c:ext>
          </c:extLst>
        </c:ser>
        <c:ser>
          <c:idx val="3"/>
          <c:order val="3"/>
          <c:tx>
            <c:strRef>
              <c:f>Data!$F$15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Data!$A$16:$B$19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Fall to Fall</c:v>
                  </c:pt>
                  <c:pt idx="1">
                    <c:v>Fall to Fall</c:v>
                  </c:pt>
                </c:lvl>
              </c:multiLvlStrCache>
              <c:extLst xmlns:c16r2="http://schemas.microsoft.com/office/drawing/2015/06/chart"/>
            </c:multiLvlStrRef>
          </c:cat>
          <c:val>
            <c:numRef>
              <c:f>Data!$F$16:$F$19</c:f>
              <c:numCache>
                <c:formatCode>0.0%</c:formatCode>
                <c:ptCount val="2"/>
                <c:pt idx="0">
                  <c:v>0.82</c:v>
                </c:pt>
                <c:pt idx="1">
                  <c:v>0.73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0C0-43EE-9BA6-2299D9E2B297}"/>
            </c:ext>
          </c:extLst>
        </c:ser>
        <c:ser>
          <c:idx val="4"/>
          <c:order val="4"/>
          <c:tx>
            <c:strRef>
              <c:f>Data!$G$15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Data!$A$16:$B$19</c:f>
              <c:multiLvlStrCache>
                <c:ptCount val="2"/>
                <c:lvl>
                  <c:pt idx="0">
                    <c:v>Residents</c:v>
                  </c:pt>
                  <c:pt idx="1">
                    <c:v>Students</c:v>
                  </c:pt>
                </c:lvl>
                <c:lvl>
                  <c:pt idx="0">
                    <c:v>Fall to Fall</c:v>
                  </c:pt>
                  <c:pt idx="1">
                    <c:v>Fall to Fall</c:v>
                  </c:pt>
                </c:lvl>
              </c:multiLvlStrCache>
              <c:extLst xmlns:c16r2="http://schemas.microsoft.com/office/drawing/2015/06/chart"/>
            </c:multiLvlStrRef>
          </c:cat>
          <c:val>
            <c:numRef>
              <c:f>Data!$G$16:$G$19</c:f>
              <c:numCache>
                <c:formatCode>0.0%</c:formatCode>
                <c:ptCount val="2"/>
                <c:pt idx="0">
                  <c:v>0.78</c:v>
                </c:pt>
                <c:pt idx="1">
                  <c:v>0.65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0C0-43EE-9BA6-2299D9E2B2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97083056"/>
        <c:axId val="497085808"/>
      </c:barChart>
      <c:catAx>
        <c:axId val="49708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97085808"/>
        <c:crosses val="autoZero"/>
        <c:auto val="1"/>
        <c:lblAlgn val="ctr"/>
        <c:lblOffset val="100"/>
        <c:noMultiLvlLbl val="0"/>
      </c:catAx>
      <c:valAx>
        <c:axId val="497085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708305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6 </a:t>
            </a:r>
            <a:r>
              <a:rPr lang="en-US" sz="1800" b="1" dirty="0"/>
              <a:t>year grad rate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7034216944059"/>
          <c:y val="0.16712962962963"/>
          <c:w val="0.552965861990998"/>
          <c:h val="0.7819444444444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Sheet3!$L$4</c:f>
              <c:strCache>
                <c:ptCount val="1"/>
                <c:pt idx="0">
                  <c:v>6 Yr Grad Rate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Sheet3!$M$2:$N$2</c:f>
              <c:strCache>
                <c:ptCount val="2"/>
                <c:pt idx="0">
                  <c:v>Housed</c:v>
                </c:pt>
                <c:pt idx="1">
                  <c:v>Not Housed</c:v>
                </c:pt>
              </c:strCache>
            </c:strRef>
          </c:cat>
          <c:val>
            <c:numRef>
              <c:f>Sheet3!$M$4:$N$4</c:f>
              <c:numCache>
                <c:formatCode>0%</c:formatCode>
                <c:ptCount val="2"/>
                <c:pt idx="0">
                  <c:v>0.763160458545774</c:v>
                </c:pt>
                <c:pt idx="1">
                  <c:v>0.574815211410045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C6-4AA9-B301-7435F56D49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9866176"/>
        <c:axId val="409868928"/>
      </c:barChart>
      <c:catAx>
        <c:axId val="4098661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868928"/>
        <c:crosses val="autoZero"/>
        <c:auto val="1"/>
        <c:lblAlgn val="ctr"/>
        <c:lblOffset val="100"/>
        <c:noMultiLvlLbl val="0"/>
      </c:catAx>
      <c:valAx>
        <c:axId val="4098689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0986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5034-EF59-1B48-82C4-8A1F3202DC80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08CED-A84E-AA4C-BFCF-A897C7E6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2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8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59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4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2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6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85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BoT</a:t>
            </a:r>
            <a:r>
              <a:rPr lang="en-US" dirty="0" smtClean="0"/>
              <a:t> </a:t>
            </a:r>
          </a:p>
          <a:p>
            <a:r>
              <a:rPr lang="en-US" dirty="0" smtClean="0"/>
              <a:t>If enrollment projections</a:t>
            </a:r>
            <a:r>
              <a:rPr lang="en-US" baseline="0" dirty="0" smtClean="0"/>
              <a:t> are lower than expected, the concern re. overbuilding can be addressed through adjusting the levers identified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08CED-A84E-AA4C-BFCF-A897C7E6FF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8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50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01700"/>
            <a:ext cx="6250940" cy="25908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Transforming the </a:t>
            </a:r>
            <a:r>
              <a:rPr 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</a:t>
            </a:r>
            <a:r>
              <a:rPr lang="en-US" sz="4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4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4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South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Campus </a:t>
            </a: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Student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Housing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</a:t>
            </a: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Dining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4455620"/>
            <a:ext cx="4168140" cy="164334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 smtClean="0"/>
              <a:t>Academic Senate Executive </a:t>
            </a:r>
            <a:r>
              <a:rPr lang="en-US" dirty="0"/>
              <a:t>Committee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en-US" dirty="0" smtClean="0"/>
          </a:p>
          <a:p>
            <a:endParaRPr lang="en-US" sz="2200" dirty="0" smtClean="0"/>
          </a:p>
          <a:p>
            <a:r>
              <a:rPr lang="en-US" sz="2200" dirty="0" smtClean="0"/>
              <a:t>November </a:t>
            </a:r>
            <a:r>
              <a:rPr lang="en-US" sz="2200" dirty="0" smtClean="0"/>
              <a:t>20, </a:t>
            </a:r>
            <a:r>
              <a:rPr lang="en-US" sz="2200" dirty="0" smtClean="0"/>
              <a:t>2017				   		           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33" y="1852862"/>
            <a:ext cx="3361928" cy="4246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41" y="901700"/>
            <a:ext cx="673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b="1" i="1" dirty="0" smtClean="0"/>
              <a:t>Program</a:t>
            </a:r>
            <a:r>
              <a:rPr lang="en-US" sz="2400" i="1" dirty="0" smtClean="0"/>
              <a:t>:  992 Beds;  650 seat Dining Service;  Community space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499463" y="1872020"/>
            <a:ext cx="286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12" y="1818987"/>
            <a:ext cx="4003289" cy="2331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5" y="4572000"/>
            <a:ext cx="7738390" cy="2210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3506" y="3023734"/>
            <a:ext cx="223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Building massing, viewed from Student Life Center, looking south west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5747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64231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b="1" i="1" dirty="0" smtClean="0"/>
              <a:t>Site</a:t>
            </a:r>
            <a:r>
              <a:rPr lang="en-US" sz="2400" i="1" dirty="0" smtClean="0"/>
              <a:t>:  Current Soccer Field, adjacent existing Housing &amp; Amenities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499463" y="1872020"/>
            <a:ext cx="286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1" y="1827554"/>
            <a:ext cx="6151698" cy="4486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75" y="1872021"/>
            <a:ext cx="2748385" cy="18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b="1" i="1" dirty="0" smtClean="0"/>
              <a:t>Ground Floor Plan</a:t>
            </a: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-18744" y="-2013466"/>
            <a:ext cx="1459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9600" y="478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21021161">
            <a:off x="5688589" y="4166220"/>
            <a:ext cx="2684175" cy="15404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767625"/>
            <a:ext cx="7189824" cy="45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b="1" i="1" dirty="0" smtClean="0"/>
              <a:t>Community Space</a:t>
            </a:r>
            <a:r>
              <a:rPr lang="en-US" sz="2400" i="1" dirty="0" smtClean="0"/>
              <a:t>:   Community Learning, Classrooms, Administration</a:t>
            </a: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-18744" y="-2013466"/>
            <a:ext cx="1459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9600" y="478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16" y="1827555"/>
            <a:ext cx="6700548" cy="449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b="1" i="1" dirty="0" smtClean="0"/>
              <a:t>650 Seat Dining, </a:t>
            </a:r>
            <a:r>
              <a:rPr lang="en-US" sz="2400" i="1" dirty="0" smtClean="0"/>
              <a:t>sized to additionally serve </a:t>
            </a:r>
            <a:r>
              <a:rPr lang="en-US" sz="2400" i="1" dirty="0" err="1" smtClean="0"/>
              <a:t>Lassonde</a:t>
            </a:r>
            <a:r>
              <a:rPr lang="en-US" sz="2400" i="1" dirty="0" smtClean="0"/>
              <a:t> Studios &amp; MHC</a:t>
            </a: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-18744" y="-2013466"/>
            <a:ext cx="1459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955891"/>
            <a:ext cx="7543800" cy="4408715"/>
          </a:xfrm>
        </p:spPr>
      </p:pic>
    </p:spTree>
    <p:extLst>
      <p:ext uri="{BB962C8B-B14F-4D97-AF65-F5344CB8AC3E}">
        <p14:creationId xmlns:p14="http://schemas.microsoft.com/office/powerpoint/2010/main" val="5590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700" b="1" i="1" dirty="0" smtClean="0"/>
              <a:t>Room types</a:t>
            </a:r>
            <a:endParaRPr lang="en-US" sz="27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1827554"/>
            <a:ext cx="7320621" cy="45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b="1" i="1" dirty="0" smtClean="0"/>
              <a:t>Upper Floors 2-5 Plan</a:t>
            </a: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14" y="1942730"/>
            <a:ext cx="1725386" cy="42675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800" b="1" dirty="0" smtClean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dirty="0" smtClean="0"/>
              <a:t> 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900" dirty="0" smtClean="0"/>
          </a:p>
          <a:p>
            <a:pPr marL="578358" lvl="1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-18744" y="-2013466"/>
            <a:ext cx="1459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9600" y="478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20786068">
            <a:off x="5511903" y="3975571"/>
            <a:ext cx="2655473" cy="1577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8" y="1942730"/>
            <a:ext cx="7324052" cy="39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700" b="1" i="1" dirty="0" smtClean="0"/>
              <a:t>Budget &amp; Schedule</a:t>
            </a:r>
            <a:endParaRPr lang="en-US" sz="27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974733" y="1962540"/>
            <a:ext cx="6460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Number of Beds				992</a:t>
            </a:r>
          </a:p>
          <a:p>
            <a:r>
              <a:rPr lang="en-US" sz="1600" dirty="0" smtClean="0"/>
              <a:t>Dining Size (Seats)			650</a:t>
            </a:r>
          </a:p>
          <a:p>
            <a:r>
              <a:rPr lang="en-US" sz="1600" dirty="0" smtClean="0"/>
              <a:t>Total Size (GSF)				344,500</a:t>
            </a:r>
          </a:p>
          <a:p>
            <a:r>
              <a:rPr lang="en-US" sz="1600" dirty="0" smtClean="0"/>
              <a:t>Construction Cost			$83,343,000	($241.92/GSF)</a:t>
            </a:r>
          </a:p>
          <a:p>
            <a:r>
              <a:rPr lang="en-US" sz="1600" dirty="0" smtClean="0"/>
              <a:t>Soft Cost					$21,874,000</a:t>
            </a:r>
          </a:p>
          <a:p>
            <a:r>
              <a:rPr lang="en-US" sz="1600" dirty="0" smtClean="0"/>
              <a:t>Total Project Cost			$105,217,000	($305.42/GSF)</a:t>
            </a:r>
          </a:p>
          <a:p>
            <a:endParaRPr lang="en-US" sz="1600" dirty="0"/>
          </a:p>
          <a:p>
            <a:r>
              <a:rPr lang="en-US" sz="1600" dirty="0" smtClean="0"/>
              <a:t>Funding:</a:t>
            </a:r>
          </a:p>
          <a:p>
            <a:r>
              <a:rPr lang="en-US" sz="1600" dirty="0" smtClean="0"/>
              <a:t>Revenue Bond				$77,717,000</a:t>
            </a:r>
          </a:p>
          <a:p>
            <a:r>
              <a:rPr lang="en-US" sz="1600" dirty="0" smtClean="0"/>
              <a:t>Donations					$15,000,000</a:t>
            </a:r>
          </a:p>
          <a:p>
            <a:r>
              <a:rPr lang="en-US" sz="1600" dirty="0" smtClean="0"/>
              <a:t>Food Vendor				$12,500,000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Total Funding				$105,217,000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Expected Opening 			Fall 2020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	</a:t>
            </a:r>
            <a:r>
              <a:rPr lang="en-US" sz="2700" i="1" dirty="0" smtClean="0"/>
              <a:t/>
            </a:r>
            <a:br>
              <a:rPr lang="en-US" sz="2700" i="1" dirty="0" smtClean="0"/>
            </a:br>
            <a:r>
              <a:rPr lang="en-US" sz="2700" b="1" i="1" dirty="0" smtClean="0"/>
              <a:t>Levers to Sustain Housing Occupancy</a:t>
            </a:r>
            <a:endParaRPr lang="en-US" sz="27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559024"/>
              </p:ext>
            </p:extLst>
          </p:nvPr>
        </p:nvGraphicFramePr>
        <p:xfrm>
          <a:off x="937258" y="2062977"/>
          <a:ext cx="7325795" cy="1572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7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8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3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Re-integrate the living rooms back into Sage Point suites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89 beds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Support housing </a:t>
                      </a:r>
                      <a:r>
                        <a:rPr lang="en-US" sz="1800" u="none" strike="noStrike" dirty="0" smtClean="0">
                          <a:effectLst/>
                        </a:rPr>
                        <a:t>for English </a:t>
                      </a:r>
                      <a:r>
                        <a:rPr lang="en-US" sz="1800" u="none" strike="noStrike" dirty="0">
                          <a:effectLst/>
                        </a:rPr>
                        <a:t>Language Institute students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100 beds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Re-integrate </a:t>
                      </a:r>
                      <a:r>
                        <a:rPr lang="en-US" sz="1800" u="none" strike="noStrike" dirty="0" smtClean="0">
                          <a:effectLst/>
                        </a:rPr>
                        <a:t>Sophomores </a:t>
                      </a:r>
                      <a:r>
                        <a:rPr lang="en-US" sz="1800" u="none" strike="noStrike" dirty="0">
                          <a:effectLst/>
                        </a:rPr>
                        <a:t>into </a:t>
                      </a:r>
                      <a:r>
                        <a:rPr lang="en-US" sz="1800" u="none" strike="noStrike" dirty="0" smtClean="0">
                          <a:effectLst/>
                        </a:rPr>
                        <a:t>Sage Point suite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800 beds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Re-integrate Graduate students into apartments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300 beds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7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smtClean="0"/>
              <a:t>Questions?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700" b="1" i="1" dirty="0" smtClean="0"/>
              <a:t>Overview</a:t>
            </a:r>
            <a:endParaRPr lang="en-US" sz="27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082571"/>
            <a:ext cx="7543801" cy="3941240"/>
          </a:xfrm>
        </p:spPr>
        <p:txBody>
          <a:bodyPr>
            <a:normAutofit/>
          </a:bodyPr>
          <a:lstStyle/>
          <a:p>
            <a:r>
              <a:rPr lang="en-US" dirty="0" smtClean="0"/>
              <a:t>1.	</a:t>
            </a:r>
            <a:r>
              <a:rPr lang="en-US" i="1" dirty="0" smtClean="0"/>
              <a:t>First Year Student Housing:  A University Priority</a:t>
            </a:r>
          </a:p>
          <a:p>
            <a:pPr lvl="6"/>
            <a:r>
              <a:rPr lang="en-US" i="1" dirty="0" smtClean="0"/>
              <a:t>Academic Impact</a:t>
            </a:r>
          </a:p>
          <a:p>
            <a:pPr lvl="6"/>
            <a:r>
              <a:rPr lang="en-US" i="1" dirty="0" smtClean="0"/>
              <a:t>Housing Demand</a:t>
            </a:r>
          </a:p>
          <a:p>
            <a:pPr lvl="6"/>
            <a:r>
              <a:rPr lang="en-US" i="1" dirty="0" smtClean="0"/>
              <a:t>Community</a:t>
            </a:r>
          </a:p>
          <a:p>
            <a:r>
              <a:rPr lang="en-US" dirty="0" smtClean="0"/>
              <a:t>2.	Space &amp; Site </a:t>
            </a:r>
            <a:r>
              <a:rPr lang="en-US" i="1" dirty="0" smtClean="0"/>
              <a:t>Planning </a:t>
            </a:r>
          </a:p>
          <a:p>
            <a:pPr lvl="6"/>
            <a:r>
              <a:rPr lang="en-US" dirty="0" smtClean="0"/>
              <a:t>Program</a:t>
            </a:r>
          </a:p>
          <a:p>
            <a:pPr lvl="6"/>
            <a:r>
              <a:rPr lang="en-US" dirty="0" smtClean="0"/>
              <a:t>Site &amp; Plan Approach</a:t>
            </a:r>
          </a:p>
          <a:p>
            <a:pPr lvl="6"/>
            <a:r>
              <a:rPr lang="en-US" dirty="0" smtClean="0"/>
              <a:t>Room and Community Types</a:t>
            </a:r>
          </a:p>
          <a:p>
            <a:r>
              <a:rPr lang="en-US" dirty="0" smtClean="0"/>
              <a:t>3.	</a:t>
            </a:r>
            <a:r>
              <a:rPr lang="en-US" i="1" dirty="0" smtClean="0"/>
              <a:t>Budget &amp; Schedule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58" y="257824"/>
            <a:ext cx="7338061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South Campus Student </a:t>
            </a:r>
            <a:r>
              <a:rPr lang="en-US" sz="2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Housing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700" b="1" i="1" dirty="0" smtClean="0"/>
              <a:t>Academic Impact</a:t>
            </a:r>
            <a:endParaRPr lang="en-US" sz="27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7259" y="2006600"/>
            <a:ext cx="1739953" cy="420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Students that live on campus have a higher GPA in their first year and beyond, compared to their first year peers who do not live on campus.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endParaRPr lang="en-US" sz="2800" b="1" dirty="0" smtClean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618171"/>
              </p:ext>
            </p:extLst>
          </p:nvPr>
        </p:nvGraphicFramePr>
        <p:xfrm>
          <a:off x="3256908" y="1649190"/>
          <a:ext cx="5783012" cy="439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293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57824"/>
            <a:ext cx="782828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3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700" b="1" i="1" dirty="0" smtClean="0"/>
              <a:t>Academic Impact</a:t>
            </a:r>
            <a:endParaRPr lang="en-US" sz="27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476538"/>
            <a:ext cx="673100" cy="66040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795297"/>
              </p:ext>
            </p:extLst>
          </p:nvPr>
        </p:nvGraphicFramePr>
        <p:xfrm>
          <a:off x="1159509" y="1773815"/>
          <a:ext cx="6705600" cy="436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86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653" y="1876921"/>
            <a:ext cx="2604615" cy="4383465"/>
          </a:xfrm>
          <a:solidFill>
            <a:schemeClr val="tx1">
              <a:lumMod val="50000"/>
              <a:lumOff val="50000"/>
            </a:schemeClr>
          </a:solidFill>
        </p:spPr>
        <p:txBody>
          <a:bodyPr vert="horz" lIns="20574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7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700" dirty="0" smtClean="0">
                <a:solidFill>
                  <a:schemeClr val="bg1"/>
                </a:solidFill>
              </a:rPr>
              <a:t>6  </a:t>
            </a:r>
            <a:r>
              <a:rPr lang="en-US" sz="2700" dirty="0">
                <a:solidFill>
                  <a:schemeClr val="bg1"/>
                </a:solidFill>
              </a:rPr>
              <a:t>year graduation rate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3615268" y="2152650"/>
          <a:ext cx="4851399" cy="2904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036610" y="4904735"/>
            <a:ext cx="2552700" cy="1295402"/>
          </a:xfrm>
          <a:prstGeom prst="rect">
            <a:avLst/>
          </a:prstGeom>
          <a:noFill/>
        </p:spPr>
        <p:txBody>
          <a:bodyPr vert="horz" lIns="20574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solidFill>
                  <a:schemeClr val="bg1"/>
                </a:solidFill>
              </a:rPr>
              <a:t>Adjusted for allowable exclusions using same methodology as official rates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33501" y="425001"/>
            <a:ext cx="753316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South </a:t>
            </a:r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Campus Student Housing &amp; Dining Project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sz="2400" b="1" i="1" dirty="0" smtClean="0">
                <a:latin typeface="+mj-lt"/>
              </a:rPr>
              <a:t>Academic </a:t>
            </a:r>
            <a:r>
              <a:rPr lang="en-US" sz="2400" b="1" i="1" dirty="0">
                <a:latin typeface="+mj-lt"/>
              </a:rPr>
              <a:t>Impact</a:t>
            </a:r>
            <a:endParaRPr lang="en-US" sz="24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476538"/>
            <a:ext cx="673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5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24414"/>
          <a:stretch/>
        </p:blipFill>
        <p:spPr>
          <a:xfrm>
            <a:off x="1159509" y="1795482"/>
            <a:ext cx="2794133" cy="45170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4277" y="1795482"/>
            <a:ext cx="2708630" cy="973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average, students who live on campus 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8681" y="3278350"/>
            <a:ext cx="2815787" cy="1183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complete a degree than similar students not living on campus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4277" y="2751565"/>
            <a:ext cx="3270177" cy="688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more likely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38" y="2013283"/>
            <a:ext cx="3904605" cy="3713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476538"/>
            <a:ext cx="673100" cy="66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4285" y="720226"/>
            <a:ext cx="6954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</a:rPr>
              <a:t>South Campus Student Housing &amp; Dining Project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84277" y="1285855"/>
            <a:ext cx="2373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latin typeface="+mj-lt"/>
              </a:rPr>
              <a:t>Academic Impact</a:t>
            </a:r>
            <a:endParaRPr lang="en-US" sz="2400" b="1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1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76224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3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700" b="1" i="1" dirty="0" smtClean="0"/>
              <a:t>Housing Demand: First-Year Students Want to Live on Campus</a:t>
            </a:r>
            <a:endParaRPr lang="en-US" sz="2700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62" y="1755775"/>
            <a:ext cx="8550876" cy="4414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76224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3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700" b="1" i="1" dirty="0" smtClean="0"/>
              <a:t>Housing Demand</a:t>
            </a:r>
            <a:endParaRPr lang="en-US" sz="27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280" y="2194025"/>
            <a:ext cx="7368540" cy="2433597"/>
          </a:xfrm>
        </p:spPr>
        <p:txBody>
          <a:bodyPr>
            <a:normAutofit/>
          </a:bodyPr>
          <a:lstStyle/>
          <a:p>
            <a:pPr marL="201168" lvl="1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sz="2800" b="1" dirty="0" smtClean="0">
                <a:latin typeface="+mj-lt"/>
              </a:rPr>
              <a:t>Fall 2017 Occupancy Strategies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869253"/>
              </p:ext>
            </p:extLst>
          </p:nvPr>
        </p:nvGraphicFramePr>
        <p:xfrm>
          <a:off x="1078524" y="3165230"/>
          <a:ext cx="6928053" cy="1904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353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63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63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3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Increased four person suites to five person suites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FA 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180 beds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58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Transition beds in apartments from </a:t>
                      </a:r>
                      <a:r>
                        <a:rPr lang="en-US" sz="1800" u="none" strike="noStrike" dirty="0" smtClean="0">
                          <a:effectLst/>
                        </a:rPr>
                        <a:t>housing upper-class </a:t>
                      </a:r>
                      <a:r>
                        <a:rPr lang="en-US" sz="1800" u="none" strike="noStrike" dirty="0">
                          <a:effectLst/>
                        </a:rPr>
                        <a:t>to </a:t>
                      </a:r>
                      <a:r>
                        <a:rPr lang="en-US" sz="1800" u="none" strike="noStrike" dirty="0" smtClean="0">
                          <a:effectLst/>
                        </a:rPr>
                        <a:t>housing First Year residents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FA 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307 beds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FA 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193 beds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980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Construct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bedrooms out of in-suite living rooms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FA 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89 beds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7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762240" cy="13913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3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South Campus Student Housing &amp; Dining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700" b="1" i="1" dirty="0" smtClean="0"/>
              <a:t>Community</a:t>
            </a:r>
            <a:endParaRPr lang="en-US" sz="27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632" y="2001519"/>
            <a:ext cx="1765967" cy="4005580"/>
          </a:xfrm>
        </p:spPr>
        <p:txBody>
          <a:bodyPr>
            <a:normAutofit/>
          </a:bodyPr>
          <a:lstStyle/>
          <a:p>
            <a:pPr marL="201168" lvl="1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sz="2000" dirty="0" smtClean="0"/>
              <a:t>The apartment rental market in Salt Lake City is tight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sz="1600" dirty="0"/>
              <a:t>V</a:t>
            </a:r>
            <a:r>
              <a:rPr lang="en-US" sz="1600" dirty="0" smtClean="0"/>
              <a:t>acancy </a:t>
            </a:r>
            <a:r>
              <a:rPr lang="en-US" sz="1600" dirty="0"/>
              <a:t>rates </a:t>
            </a:r>
            <a:r>
              <a:rPr lang="en-US" sz="1600" dirty="0" smtClean="0"/>
              <a:t>have </a:t>
            </a:r>
            <a:r>
              <a:rPr lang="en-US" sz="1600" dirty="0"/>
              <a:t>been below 3% </a:t>
            </a:r>
            <a:r>
              <a:rPr lang="en-US" sz="1600" dirty="0" smtClean="0"/>
              <a:t>since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436188"/>
            <a:ext cx="673100" cy="66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63" y="2001519"/>
            <a:ext cx="4860089" cy="42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3986</TotalTime>
  <Words>289</Words>
  <Application>Microsoft Macintosh PowerPoint</Application>
  <PresentationFormat>Letter Paper (8.5x11 in)</PresentationFormat>
  <Paragraphs>113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Arial</vt:lpstr>
      <vt:lpstr>Retrospect</vt:lpstr>
      <vt:lpstr>Transforming the U  South Campus  Student Housing &amp;  Dining Project </vt:lpstr>
      <vt:lpstr> South Campus Student Housing &amp; Dining Project  Overview</vt:lpstr>
      <vt:lpstr> South Campus Student Housing &amp; Dining Project  Academic Impact</vt:lpstr>
      <vt:lpstr> South Campus Student Housing &amp; Dining Project  Academic Impact</vt:lpstr>
      <vt:lpstr>PowerPoint Presentation</vt:lpstr>
      <vt:lpstr>PowerPoint Presentation</vt:lpstr>
      <vt:lpstr> South Campus Student Housing &amp; Dining Project  Housing Demand: First-Year Students Want to Live on Campus</vt:lpstr>
      <vt:lpstr> South Campus Student Housing &amp; Dining Project  Housing Demand</vt:lpstr>
      <vt:lpstr> South Campus Student Housing &amp; Dining Project  Community</vt:lpstr>
      <vt:lpstr> South Campus Student Housing &amp; Dining Project  Program:  992 Beds;  650 seat Dining Service;  Community space</vt:lpstr>
      <vt:lpstr> South Campus Student Housing &amp; Dining Project  Site:  Current Soccer Field, adjacent existing Housing &amp; Amenities</vt:lpstr>
      <vt:lpstr> South Campus Student Housing &amp; Dining Project  Ground Floor Plan</vt:lpstr>
      <vt:lpstr> South Campus Student Housing &amp; Dining Project  Community Space:   Community Learning, Classrooms, Administration</vt:lpstr>
      <vt:lpstr> South Campus Student Housing &amp; Dining Project  650 Seat Dining, sized to additionally serve Lassonde Studios &amp; MHC</vt:lpstr>
      <vt:lpstr> South Campus Student Housing &amp; Dining Project  Room types</vt:lpstr>
      <vt:lpstr> South Campus Student Housing &amp; Dining Project  Upper Floors 2-5 Plan</vt:lpstr>
      <vt:lpstr> South Campus Student Housing &amp; Dining Project  Budget &amp; Schedule</vt:lpstr>
      <vt:lpstr> South Campus Student Housing &amp; Dining Project    Levers to Sustain Housing Occupancy</vt:lpstr>
      <vt:lpstr> South Campus Student Housing &amp; Dining Project  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Campus Student Housing &amp; Dining Project</dc:title>
  <dc:creator>Microsoft Office User</dc:creator>
  <cp:lastModifiedBy>Microsoft Office User</cp:lastModifiedBy>
  <cp:revision>257</cp:revision>
  <cp:lastPrinted>2017-08-04T16:40:48Z</cp:lastPrinted>
  <dcterms:created xsi:type="dcterms:W3CDTF">2017-06-19T15:53:54Z</dcterms:created>
  <dcterms:modified xsi:type="dcterms:W3CDTF">2017-11-14T14:43:09Z</dcterms:modified>
</cp:coreProperties>
</file>