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72" r:id="rId4"/>
    <p:sldId id="274" r:id="rId5"/>
    <p:sldId id="258" r:id="rId6"/>
    <p:sldId id="260" r:id="rId7"/>
    <p:sldId id="259" r:id="rId8"/>
    <p:sldId id="261" r:id="rId9"/>
    <p:sldId id="262" r:id="rId10"/>
    <p:sldId id="265" r:id="rId11"/>
    <p:sldId id="266" r:id="rId12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1" y="5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ard\iCloudDrive\Presentations\Archive\Mary%20Parker%20Enrollment%20Presentation%20Fall%202017\Mary%20BOT%20Presentat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ard\iCloudDrive\Presentations\Archive\Mary%20Parker%20Enrollment%20Presentation%20Fall%202016\Mary%20BOT%20Presenta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ard\iCloudDrive\Presentations\Archive\Mary%20Parker%20Enrollment%20Presentation%20Fall%202017\Mary%20BOT%20Present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78126359199098E-2"/>
          <c:y val="0.14122208163231201"/>
          <c:w val="0.95844374728160198"/>
          <c:h val="0.7676551905391230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noFill/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91.0%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0000">
                  <a:alpha val="7000"/>
                </a:srgbClr>
              </a:solidFill>
              <a:ln w="41275">
                <a:solidFill>
                  <a:srgbClr val="A7113A"/>
                </a:solidFill>
              </a:ln>
              <a:effectLst/>
            </c:spPr>
            <c:txPr>
              <a:bodyPr rot="0" spcFirstLastPara="1" vertOverflow="clip" horzOverflow="clip" vert="horz" wrap="none" lIns="0" tIns="0" rIns="0" bIns="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A7113A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2017*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0.85399999999999998</c:v>
                </c:pt>
                <c:pt idx="1">
                  <c:v>0.86899999999999999</c:v>
                </c:pt>
                <c:pt idx="2">
                  <c:v>0.876</c:v>
                </c:pt>
                <c:pt idx="3">
                  <c:v>0.88400000000000001</c:v>
                </c:pt>
                <c:pt idx="4">
                  <c:v>0.88700000000000001</c:v>
                </c:pt>
                <c:pt idx="5">
                  <c:v>0.89</c:v>
                </c:pt>
                <c:pt idx="6">
                  <c:v>0.9</c:v>
                </c:pt>
                <c:pt idx="7">
                  <c:v>0.90600000000000003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FD3-42F0-966D-CA5E1E4DF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3555616"/>
        <c:axId val="853556176"/>
      </c:lineChart>
      <c:catAx>
        <c:axId val="853555616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853556176"/>
        <c:crosses val="autoZero"/>
        <c:auto val="1"/>
        <c:lblAlgn val="ctr"/>
        <c:lblOffset val="100"/>
        <c:noMultiLvlLbl val="0"/>
      </c:catAx>
      <c:valAx>
        <c:axId val="853556176"/>
        <c:scaling>
          <c:orientation val="minMax"/>
        </c:scaling>
        <c:delete val="1"/>
        <c:axPos val="l"/>
        <c:numFmt formatCode="0.0%" sourceLinked="0"/>
        <c:majorTickMark val="none"/>
        <c:minorTickMark val="none"/>
        <c:tickLblPos val="nextTo"/>
        <c:crossAx val="85355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>
                <a:solidFill>
                  <a:schemeClr val="tx1">
                    <a:lumMod val="50000"/>
                  </a:schemeClr>
                </a:solidFill>
              </a:rPr>
              <a:t>FRESHMEN AVERAGE HS GPA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GPA!$B$3</c:f>
              <c:strCache>
                <c:ptCount val="1"/>
                <c:pt idx="0">
                  <c:v>GPA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GPA!$A$5:$A$14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GPA!$B$5:$B$14</c:f>
              <c:numCache>
                <c:formatCode>General</c:formatCode>
                <c:ptCount val="10"/>
                <c:pt idx="0">
                  <c:v>3.52</c:v>
                </c:pt>
                <c:pt idx="1">
                  <c:v>3.52</c:v>
                </c:pt>
                <c:pt idx="2">
                  <c:v>3.52</c:v>
                </c:pt>
                <c:pt idx="3">
                  <c:v>3.53</c:v>
                </c:pt>
                <c:pt idx="4">
                  <c:v>3.55</c:v>
                </c:pt>
                <c:pt idx="5">
                  <c:v>3.55</c:v>
                </c:pt>
                <c:pt idx="6">
                  <c:v>3.57</c:v>
                </c:pt>
                <c:pt idx="7">
                  <c:v>3.59</c:v>
                </c:pt>
                <c:pt idx="8">
                  <c:v>3.61</c:v>
                </c:pt>
                <c:pt idx="9">
                  <c:v>3.61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515152"/>
        <c:axId val="162515712"/>
      </c:barChart>
      <c:catAx>
        <c:axId val="16251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15712"/>
        <c:crosses val="autoZero"/>
        <c:auto val="1"/>
        <c:lblAlgn val="ctr"/>
        <c:lblOffset val="100"/>
        <c:noMultiLvlLbl val="0"/>
      </c:catAx>
      <c:valAx>
        <c:axId val="162515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51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495223673824E-3"/>
          <c:y val="0.143388064479433"/>
          <c:w val="0.95844374728160198"/>
          <c:h val="0.76765519053912301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Percentage</c:v>
                </c:pt>
              </c:strCache>
            </c:strRef>
          </c:tx>
          <c:spPr>
            <a:ln w="38100" cap="rnd">
              <a:noFill/>
              <a:prstDash val="sysDot"/>
              <a:round/>
            </a:ln>
            <a:effectLst/>
          </c:spPr>
          <c:marker>
            <c:symbol val="none"/>
          </c:marker>
          <c:dLbls>
            <c:numFmt formatCode="0%" sourceLinked="0"/>
            <c:spPr>
              <a:solidFill>
                <a:schemeClr val="accent2">
                  <a:lumMod val="20000"/>
                  <a:lumOff val="80000"/>
                  <a:alpha val="47000"/>
                </a:schemeClr>
              </a:solidFill>
              <a:ln w="41275">
                <a:solidFill>
                  <a:srgbClr val="C00000"/>
                </a:solidFill>
              </a:ln>
              <a:effectLst/>
            </c:spPr>
            <c:txPr>
              <a:bodyPr rot="0" spcFirstLastPara="1" vertOverflow="clip" horzOverflow="clip" vert="horz" wrap="square" lIns="0" tIns="0" rIns="0" bIns="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A7113A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2017*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0.56000000000000005</c:v>
                </c:pt>
                <c:pt idx="1">
                  <c:v>0.55000000000000004</c:v>
                </c:pt>
                <c:pt idx="2">
                  <c:v>0.59</c:v>
                </c:pt>
                <c:pt idx="3">
                  <c:v>0.6</c:v>
                </c:pt>
                <c:pt idx="4">
                  <c:v>0.62</c:v>
                </c:pt>
                <c:pt idx="5">
                  <c:v>0.64</c:v>
                </c:pt>
                <c:pt idx="6">
                  <c:v>0.65</c:v>
                </c:pt>
                <c:pt idx="7">
                  <c:v>0.67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13E-48E3-A7CA-3DA8BBFC6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7305920"/>
        <c:axId val="707307040"/>
      </c:lineChart>
      <c:catAx>
        <c:axId val="707305920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C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707307040"/>
        <c:crosses val="autoZero"/>
        <c:auto val="1"/>
        <c:lblAlgn val="ctr"/>
        <c:lblOffset val="100"/>
        <c:noMultiLvlLbl val="0"/>
      </c:catAx>
      <c:valAx>
        <c:axId val="707307040"/>
        <c:scaling>
          <c:orientation val="minMax"/>
          <c:min val="0.45"/>
        </c:scaling>
        <c:delete val="1"/>
        <c:axPos val="l"/>
        <c:numFmt formatCode="0%" sourceLinked="0"/>
        <c:majorTickMark val="out"/>
        <c:minorTickMark val="none"/>
        <c:tickLblPos val="nextTo"/>
        <c:crossAx val="70730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first-time, full-time freshmen, fall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cohorts adjusted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for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allowable exclusions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4.1979114647937204E-3"/>
          <c:y val="4.61865995928292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778126359199098E-2"/>
          <c:y val="0.14122208163231201"/>
          <c:w val="0.95844374728160198"/>
          <c:h val="0.7676551905391230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bg1"/>
              </a:solidFill>
              <a:ln w="9525">
                <a:noFill/>
                <a:round/>
              </a:ln>
              <a:effectLst/>
            </c:spPr>
          </c:marker>
          <c:dLbls>
            <c:numFmt formatCode="0%" sourceLinked="0"/>
            <c:spPr>
              <a:solidFill>
                <a:schemeClr val="lt1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2017*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0.56000000000000005</c:v>
                </c:pt>
                <c:pt idx="1">
                  <c:v>0.55000000000000004</c:v>
                </c:pt>
                <c:pt idx="2">
                  <c:v>0.59</c:v>
                </c:pt>
                <c:pt idx="3">
                  <c:v>0.6</c:v>
                </c:pt>
                <c:pt idx="4">
                  <c:v>0.62</c:v>
                </c:pt>
                <c:pt idx="5">
                  <c:v>0.64</c:v>
                </c:pt>
                <c:pt idx="6">
                  <c:v>0.65</c:v>
                </c:pt>
                <c:pt idx="7">
                  <c:v>0.67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529-4681-9FBB-1604D7076A2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noFill/>
              <a:ln w="9525">
                <a:noFill/>
                <a:round/>
              </a:ln>
              <a:effectLst/>
            </c:spPr>
          </c:marker>
          <c:dLbls>
            <c:numFmt formatCode="0%" sourceLinked="0"/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2017*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0.66</c:v>
                </c:pt>
                <c:pt idx="1">
                  <c:v>0.71</c:v>
                </c:pt>
                <c:pt idx="2">
                  <c:v>0.72</c:v>
                </c:pt>
                <c:pt idx="3">
                  <c:v>0.7</c:v>
                </c:pt>
                <c:pt idx="4">
                  <c:v>0.73</c:v>
                </c:pt>
                <c:pt idx="5">
                  <c:v>0.74</c:v>
                </c:pt>
                <c:pt idx="6">
                  <c:v>0.74</c:v>
                </c:pt>
                <c:pt idx="7">
                  <c:v>0.76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7A-4458-9BCC-964A07B04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573408"/>
        <c:axId val="706573968"/>
      </c:lineChart>
      <c:catAx>
        <c:axId val="706573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573968"/>
        <c:crosses val="autoZero"/>
        <c:auto val="1"/>
        <c:lblAlgn val="ctr"/>
        <c:lblOffset val="100"/>
        <c:noMultiLvlLbl val="0"/>
      </c:catAx>
      <c:valAx>
        <c:axId val="706573968"/>
        <c:scaling>
          <c:orientation val="minMax"/>
          <c:max val="0.85"/>
          <c:min val="0.4"/>
        </c:scaling>
        <c:delete val="1"/>
        <c:axPos val="l"/>
        <c:numFmt formatCode="0.0%" sourceLinked="0"/>
        <c:majorTickMark val="out"/>
        <c:minorTickMark val="none"/>
        <c:tickLblPos val="nextTo"/>
        <c:crossAx val="70657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cap="all" spc="-30" baseline="0" dirty="0">
                <a:solidFill>
                  <a:schemeClr val="tx1">
                    <a:lumMod val="75000"/>
                  </a:schemeClr>
                </a:solidFill>
              </a:rPr>
              <a:t>Total Headcount</a:t>
            </a:r>
          </a:p>
        </c:rich>
      </c:tx>
      <c:layout>
        <c:manualLayout>
          <c:xMode val="edge"/>
          <c:yMode val="edge"/>
          <c:x val="7.4945780292314967E-2"/>
          <c:y val="1.93003594375338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Trustees!$D$2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rgbClr val="7F7F7F">
                <a:alpha val="10588"/>
              </a:srgbClr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Trustees!$B$3:$B$15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Trustees!$D$3:$D$15</c:f>
              <c:numCache>
                <c:formatCode>0.0%</c:formatCode>
                <c:ptCount val="13"/>
                <c:pt idx="0">
                  <c:v>3.0000000000000001E-3</c:v>
                </c:pt>
                <c:pt idx="1">
                  <c:v>-1.3546118847373501E-2</c:v>
                </c:pt>
                <c:pt idx="2">
                  <c:v>-2.0755442188755722E-2</c:v>
                </c:pt>
                <c:pt idx="3">
                  <c:v>6.6369313113291703E-3</c:v>
                </c:pt>
                <c:pt idx="4">
                  <c:v>3.8034809117011098E-2</c:v>
                </c:pt>
                <c:pt idx="5">
                  <c:v>5.2417702499658519E-2</c:v>
                </c:pt>
                <c:pt idx="6">
                  <c:v>2.7288361075959635E-2</c:v>
                </c:pt>
                <c:pt idx="7">
                  <c:v>2.2994314592545799E-2</c:v>
                </c:pt>
                <c:pt idx="8">
                  <c:v>-9.602321847597876E-3</c:v>
                </c:pt>
                <c:pt idx="9">
                  <c:v>-1.7520341677837704E-2</c:v>
                </c:pt>
                <c:pt idx="10" formatCode="0.00%">
                  <c:v>5.0000000000000001E-3</c:v>
                </c:pt>
                <c:pt idx="11" formatCode="0.00%">
                  <c:v>0.01</c:v>
                </c:pt>
                <c:pt idx="12" formatCode="0.00%">
                  <c:v>2.1999999999999999E-2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4"/>
        <c:overlap val="-27"/>
        <c:axId val="165462432"/>
        <c:axId val="245504176"/>
      </c:barChart>
      <c:lineChart>
        <c:grouping val="standard"/>
        <c:varyColors val="0"/>
        <c:ser>
          <c:idx val="0"/>
          <c:order val="0"/>
          <c:tx>
            <c:strRef>
              <c:f>Trustees!$C$2</c:f>
              <c:strCache>
                <c:ptCount val="1"/>
                <c:pt idx="0">
                  <c:v>Total Headcount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C00000"/>
                </a:solidFill>
                <a:round/>
              </a:ln>
              <a:effectLst/>
            </c:spPr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C00000"/>
                </a:solidFill>
                <a:round/>
              </a:ln>
              <a:effectLst/>
            </c:spPr>
          </c:dPt>
          <c:dPt>
            <c:idx val="11"/>
            <c:marker>
              <c:symbol val="none"/>
            </c:marker>
            <c:bubble3D val="0"/>
            <c:spPr>
              <a:ln w="57150" cap="rnd">
                <a:solidFill>
                  <a:schemeClr val="accent1"/>
                </a:solidFill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57150" cap="rnd">
                <a:solidFill>
                  <a:srgbClr val="FF0000"/>
                </a:solidFill>
                <a:round/>
              </a:ln>
              <a:effectLst/>
            </c:spPr>
          </c:dPt>
          <c:dLbls>
            <c:dLbl>
              <c:idx val="1"/>
              <c:layout>
                <c:manualLayout>
                  <c:x val="-4.4356916466054649E-2"/>
                  <c:y val="-4.3826995540033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356916466054684E-2"/>
                  <c:y val="-4.8610306830587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356916466054622E-2"/>
                  <c:y val="-7.2526863283359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660349825789469E-2"/>
                  <c:y val="-8.44851415097448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660349825789407E-2"/>
                  <c:y val="-6.774355199280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660349825789407E-2"/>
                  <c:y val="-6.7743551992804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6816322602377171E-2"/>
                  <c:y val="3.7429410848587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293027240441427E-2"/>
                  <c:y val="3.3714350169543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410505332195753E-2"/>
                  <c:y val="-4.5917107794666338E-2"/>
                </c:manualLayout>
              </c:layout>
              <c:tx>
                <c:rich>
                  <a:bodyPr/>
                  <a:lstStyle/>
                  <a:p>
                    <a:fld id="{E4D700BB-E9F0-494B-BF23-930DFB87AB85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Trustees!$B$3:$B$15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Trustees!$C$3:$C$15</c:f>
              <c:numCache>
                <c:formatCode>_(* #,##0_);_(* \(#,##0\);_(* "-"??_);_(@_)</c:formatCode>
                <c:ptCount val="13"/>
                <c:pt idx="0">
                  <c:v>29012</c:v>
                </c:pt>
                <c:pt idx="1">
                  <c:v>28619</c:v>
                </c:pt>
                <c:pt idx="2">
                  <c:v>28025</c:v>
                </c:pt>
                <c:pt idx="3">
                  <c:v>28211</c:v>
                </c:pt>
                <c:pt idx="4">
                  <c:v>29284</c:v>
                </c:pt>
                <c:pt idx="5">
                  <c:v>30819</c:v>
                </c:pt>
                <c:pt idx="6">
                  <c:v>31660</c:v>
                </c:pt>
                <c:pt idx="7">
                  <c:v>32388</c:v>
                </c:pt>
                <c:pt idx="8">
                  <c:v>32077</c:v>
                </c:pt>
                <c:pt idx="9">
                  <c:v>31515</c:v>
                </c:pt>
                <c:pt idx="10">
                  <c:v>31673</c:v>
                </c:pt>
                <c:pt idx="11" formatCode="#,##0">
                  <c:v>32254</c:v>
                </c:pt>
                <c:pt idx="12">
                  <c:v>32760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5502496"/>
        <c:axId val="245503056"/>
      </c:lineChart>
      <c:catAx>
        <c:axId val="2455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503056"/>
        <c:crosses val="autoZero"/>
        <c:auto val="1"/>
        <c:lblAlgn val="ctr"/>
        <c:lblOffset val="100"/>
        <c:noMultiLvlLbl val="0"/>
      </c:catAx>
      <c:valAx>
        <c:axId val="24550305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502496"/>
        <c:crosses val="autoZero"/>
        <c:crossBetween val="between"/>
      </c:valAx>
      <c:valAx>
        <c:axId val="24550417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462432"/>
        <c:crosses val="max"/>
        <c:crossBetween val="between"/>
      </c:valAx>
      <c:catAx>
        <c:axId val="16546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5504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cap="all" spc="-30" baseline="0" dirty="0" smtClean="0">
                <a:solidFill>
                  <a:schemeClr val="tx1">
                    <a:lumMod val="75000"/>
                  </a:schemeClr>
                </a:solidFill>
              </a:rPr>
              <a:t>graduate Headcount</a:t>
            </a:r>
            <a:endParaRPr lang="en-US" sz="1800" cap="all" spc="-30" baseline="0" dirty="0">
              <a:solidFill>
                <a:schemeClr val="tx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9.0859277371539315E-2"/>
          <c:y val="1.2125739510424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Trustees!$D$2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rgbClr val="7F7F7F">
                <a:alpha val="10588"/>
              </a:srgbClr>
            </a:solidFill>
            <a:ln>
              <a:noFill/>
            </a:ln>
            <a:effectLst/>
          </c:spPr>
          <c:invertIfNegative val="1"/>
          <c:dLbls>
            <c:dLbl>
              <c:idx val="2"/>
              <c:layout>
                <c:manualLayout>
                  <c:x val="1.5913448881679248E-3"/>
                  <c:y val="0.192426275869094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913448881679831E-3"/>
                  <c:y val="0.5490632695338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Trustees!$B$3:$B$15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Trustees!$D$3:$D$15</c:f>
              <c:numCache>
                <c:formatCode>0.0%</c:formatCode>
                <c:ptCount val="13"/>
                <c:pt idx="0">
                  <c:v>3.1E-2</c:v>
                </c:pt>
                <c:pt idx="1">
                  <c:v>1.7999999999999999E-2</c:v>
                </c:pt>
                <c:pt idx="2">
                  <c:v>2.1999999999999999E-2</c:v>
                </c:pt>
                <c:pt idx="3">
                  <c:v>1.2E-2</c:v>
                </c:pt>
                <c:pt idx="4">
                  <c:v>6.7000000000000004E-2</c:v>
                </c:pt>
                <c:pt idx="5">
                  <c:v>4.3999999999999997E-2</c:v>
                </c:pt>
                <c:pt idx="6">
                  <c:v>-1.0999999999999999E-2</c:v>
                </c:pt>
                <c:pt idx="7">
                  <c:v>2.5000000000000001E-2</c:v>
                </c:pt>
                <c:pt idx="8">
                  <c:v>5.0000000000000001E-3</c:v>
                </c:pt>
                <c:pt idx="9">
                  <c:v>3.0000000000000001E-3</c:v>
                </c:pt>
                <c:pt idx="10" formatCode="0.00%">
                  <c:v>2.1000000000000001E-2</c:v>
                </c:pt>
                <c:pt idx="11" formatCode="0.00%">
                  <c:v>0.03</c:v>
                </c:pt>
                <c:pt idx="12">
                  <c:v>6.0000000000000001E-3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4"/>
        <c:overlap val="-27"/>
        <c:axId val="168484016"/>
        <c:axId val="168483456"/>
      </c:barChart>
      <c:lineChart>
        <c:grouping val="standard"/>
        <c:varyColors val="0"/>
        <c:ser>
          <c:idx val="0"/>
          <c:order val="0"/>
          <c:tx>
            <c:strRef>
              <c:f>Trustees!$C$2</c:f>
              <c:strCache>
                <c:ptCount val="1"/>
                <c:pt idx="0">
                  <c:v>Total Headcount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C00000"/>
                </a:solidFill>
                <a:round/>
              </a:ln>
              <a:effectLst/>
            </c:spPr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C00000"/>
                </a:solidFill>
                <a:round/>
              </a:ln>
              <a:effectLst/>
            </c:spPr>
          </c:dPt>
          <c:dPt>
            <c:idx val="11"/>
            <c:marker>
              <c:symbol val="none"/>
            </c:marker>
            <c:bubble3D val="0"/>
            <c:spPr>
              <a:ln w="57150" cap="rnd">
                <a:solidFill>
                  <a:srgbClr val="C00000"/>
                </a:solidFill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57150" cap="rnd">
                <a:solidFill>
                  <a:srgbClr val="FF0000"/>
                </a:solidFill>
                <a:round/>
              </a:ln>
              <a:effectLst/>
            </c:spPr>
          </c:dPt>
          <c:dLbls>
            <c:dLbl>
              <c:idx val="1"/>
              <c:layout>
                <c:manualLayout>
                  <c:x val="-4.4356916466054649E-2"/>
                  <c:y val="-4.3826995540033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356859216474372E-2"/>
                  <c:y val="-6.89382742180072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73412724318532E-2"/>
                      <c:h val="5.693013327146775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4356859216474406E-2"/>
                  <c:y val="-9.76377847481160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73412724318532E-2"/>
                      <c:h val="5.214710120952334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4.7660349825789469E-2"/>
                  <c:y val="-8.44851415097448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660349825789407E-2"/>
                  <c:y val="-6.774355199280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660349825789407E-2"/>
                  <c:y val="-6.7743551992804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6816322602377171E-2"/>
                  <c:y val="3.7429410848587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293027240441427E-2"/>
                  <c:y val="3.3714350169543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410505332195753E-2"/>
                  <c:y val="-4.5917107794666338E-2"/>
                </c:manualLayout>
              </c:layout>
              <c:tx>
                <c:rich>
                  <a:bodyPr/>
                  <a:lstStyle/>
                  <a:p>
                    <a:fld id="{E4D700BB-E9F0-494B-BF23-930DFB87AB85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Trustees!$B$3:$B$15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Trustees!$C$3:$C$15</c:f>
              <c:numCache>
                <c:formatCode>_(* #,##0_);_(* \(#,##0\);_(* "-"??_);_(@_)</c:formatCode>
                <c:ptCount val="13"/>
                <c:pt idx="0">
                  <c:v>6351</c:v>
                </c:pt>
                <c:pt idx="1">
                  <c:v>6464</c:v>
                </c:pt>
                <c:pt idx="2">
                  <c:v>6604</c:v>
                </c:pt>
                <c:pt idx="3">
                  <c:v>6685</c:v>
                </c:pt>
                <c:pt idx="4">
                  <c:v>7135</c:v>
                </c:pt>
                <c:pt idx="5">
                  <c:v>7448</c:v>
                </c:pt>
                <c:pt idx="6">
                  <c:v>7363</c:v>
                </c:pt>
                <c:pt idx="7">
                  <c:v>7548</c:v>
                </c:pt>
                <c:pt idx="8">
                  <c:v>7585</c:v>
                </c:pt>
                <c:pt idx="9">
                  <c:v>7608</c:v>
                </c:pt>
                <c:pt idx="10">
                  <c:v>7764</c:v>
                </c:pt>
                <c:pt idx="11" formatCode="#,##0">
                  <c:v>8071</c:v>
                </c:pt>
                <c:pt idx="12">
                  <c:v>8125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8482336"/>
        <c:axId val="168482896"/>
      </c:lineChart>
      <c:catAx>
        <c:axId val="16848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482896"/>
        <c:crosses val="autoZero"/>
        <c:auto val="1"/>
        <c:lblAlgn val="ctr"/>
        <c:lblOffset val="100"/>
        <c:noMultiLvlLbl val="0"/>
      </c:catAx>
      <c:valAx>
        <c:axId val="16848289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482336"/>
        <c:crosses val="autoZero"/>
        <c:crossBetween val="between"/>
      </c:valAx>
      <c:valAx>
        <c:axId val="16848345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484016"/>
        <c:crosses val="max"/>
        <c:crossBetween val="between"/>
      </c:valAx>
      <c:catAx>
        <c:axId val="168484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483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cap="all" spc="-30" baseline="0" dirty="0" smtClean="0">
                <a:solidFill>
                  <a:schemeClr val="tx1">
                    <a:lumMod val="75000"/>
                  </a:schemeClr>
                </a:solidFill>
              </a:rPr>
              <a:t>Undergraduate Headcount</a:t>
            </a:r>
            <a:endParaRPr lang="en-US" sz="1800" cap="all" spc="-30" baseline="0" dirty="0">
              <a:solidFill>
                <a:schemeClr val="tx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9.5633312036043083E-2"/>
          <c:y val="2.169180363431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Trustees!$D$2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rgbClr val="7F7F7F">
                <a:alpha val="10588"/>
              </a:srgbClr>
            </a:solidFill>
            <a:ln>
              <a:noFill/>
            </a:ln>
            <a:effectLst/>
          </c:spPr>
          <c:invertIfNegative val="1"/>
          <c:dLbls>
            <c:dLbl>
              <c:idx val="2"/>
              <c:layout>
                <c:manualLayout>
                  <c:x val="0"/>
                  <c:y val="0.233082048395622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276430442003005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Trustees!$B$3:$B$15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Trustees!$D$3:$D$15</c:f>
              <c:numCache>
                <c:formatCode>0.0%</c:formatCode>
                <c:ptCount val="13"/>
                <c:pt idx="0">
                  <c:v>-5.0000000000000001E-3</c:v>
                </c:pt>
                <c:pt idx="1">
                  <c:v>-2.1999999999999999E-2</c:v>
                </c:pt>
                <c:pt idx="2">
                  <c:v>-3.3000000000000002E-2</c:v>
                </c:pt>
                <c:pt idx="3">
                  <c:v>5.0000000000000001E-3</c:v>
                </c:pt>
                <c:pt idx="4">
                  <c:v>2.9000000000000001E-2</c:v>
                </c:pt>
                <c:pt idx="5">
                  <c:v>5.5E-2</c:v>
                </c:pt>
                <c:pt idx="6">
                  <c:v>0.04</c:v>
                </c:pt>
                <c:pt idx="7">
                  <c:v>2.1999999999999999E-2</c:v>
                </c:pt>
                <c:pt idx="8">
                  <c:v>-1.4E-2</c:v>
                </c:pt>
                <c:pt idx="9">
                  <c:v>-2.4E-2</c:v>
                </c:pt>
                <c:pt idx="10" formatCode="0.00%">
                  <c:v>0</c:v>
                </c:pt>
                <c:pt idx="11" formatCode="0.00%">
                  <c:v>0.01</c:v>
                </c:pt>
                <c:pt idx="12">
                  <c:v>2.7000000000000003E-2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4"/>
        <c:overlap val="-27"/>
        <c:axId val="168479536"/>
        <c:axId val="168478976"/>
      </c:barChart>
      <c:lineChart>
        <c:grouping val="standard"/>
        <c:varyColors val="0"/>
        <c:ser>
          <c:idx val="0"/>
          <c:order val="0"/>
          <c:tx>
            <c:strRef>
              <c:f>Trustees!$C$2</c:f>
              <c:strCache>
                <c:ptCount val="1"/>
                <c:pt idx="0">
                  <c:v>Total Headcount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C00000"/>
                </a:solidFill>
                <a:round/>
              </a:ln>
              <a:effectLst/>
            </c:spPr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C00000"/>
                </a:solidFill>
                <a:round/>
              </a:ln>
              <a:effectLst/>
            </c:spPr>
          </c:dPt>
          <c:dPt>
            <c:idx val="11"/>
            <c:marker>
              <c:symbol val="none"/>
            </c:marker>
            <c:bubble3D val="0"/>
            <c:spPr>
              <a:ln w="57150" cap="rnd">
                <a:solidFill>
                  <a:srgbClr val="C00000"/>
                </a:solidFill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57150" cap="rnd">
                <a:solidFill>
                  <a:srgbClr val="FF0000"/>
                </a:solidFill>
                <a:round/>
              </a:ln>
              <a:effectLst/>
            </c:spPr>
          </c:dPt>
          <c:dLbls>
            <c:dLbl>
              <c:idx val="1"/>
              <c:layout>
                <c:manualLayout>
                  <c:x val="-4.4356916466054649E-2"/>
                  <c:y val="-4.3826995540033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356859216474372E-2"/>
                  <c:y val="-6.89382742180072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73412724318532E-2"/>
                      <c:h val="5.693013327146775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4356859216474406E-2"/>
                  <c:y val="-9.76377847481160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73412724318532E-2"/>
                      <c:h val="5.214710120952334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4.7660349825789469E-2"/>
                  <c:y val="-8.44851415097448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660349825789407E-2"/>
                  <c:y val="-6.774355199280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660349825789407E-2"/>
                  <c:y val="-6.7743551992804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6816322602377171E-2"/>
                  <c:y val="3.7429410848587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293027240441427E-2"/>
                  <c:y val="3.3714350169543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410505332195753E-2"/>
                  <c:y val="-4.5917107794666338E-2"/>
                </c:manualLayout>
              </c:layout>
              <c:tx>
                <c:rich>
                  <a:bodyPr/>
                  <a:lstStyle/>
                  <a:p>
                    <a:fld id="{E4D700BB-E9F0-494B-BF23-930DFB87AB85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Trustees!$B$3:$B$15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Trustees!$C$3:$C$15</c:f>
              <c:numCache>
                <c:formatCode>_(* #,##0_);_(* \(#,##0\);_(* "-"??_);_(@_)</c:formatCode>
                <c:ptCount val="13"/>
                <c:pt idx="0">
                  <c:v>22661</c:v>
                </c:pt>
                <c:pt idx="1">
                  <c:v>22155</c:v>
                </c:pt>
                <c:pt idx="2">
                  <c:v>21421</c:v>
                </c:pt>
                <c:pt idx="3">
                  <c:v>21526</c:v>
                </c:pt>
                <c:pt idx="4">
                  <c:v>22149</c:v>
                </c:pt>
                <c:pt idx="5">
                  <c:v>23371</c:v>
                </c:pt>
                <c:pt idx="6">
                  <c:v>24297</c:v>
                </c:pt>
                <c:pt idx="7">
                  <c:v>24840</c:v>
                </c:pt>
                <c:pt idx="8">
                  <c:v>24492</c:v>
                </c:pt>
                <c:pt idx="9">
                  <c:v>23907</c:v>
                </c:pt>
                <c:pt idx="10">
                  <c:v>23909</c:v>
                </c:pt>
                <c:pt idx="11" formatCode="#,##0">
                  <c:v>24183</c:v>
                </c:pt>
                <c:pt idx="12">
                  <c:v>24635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8477856"/>
        <c:axId val="168478416"/>
      </c:lineChart>
      <c:catAx>
        <c:axId val="16847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478416"/>
        <c:crosses val="autoZero"/>
        <c:auto val="1"/>
        <c:lblAlgn val="ctr"/>
        <c:lblOffset val="100"/>
        <c:noMultiLvlLbl val="0"/>
      </c:catAx>
      <c:valAx>
        <c:axId val="16847841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477856"/>
        <c:crosses val="autoZero"/>
        <c:crossBetween val="between"/>
      </c:valAx>
      <c:valAx>
        <c:axId val="16847897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479536"/>
        <c:crosses val="max"/>
        <c:crossBetween val="between"/>
      </c:valAx>
      <c:catAx>
        <c:axId val="168479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478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cap="all" spc="-30" baseline="0" dirty="0" smtClean="0">
                <a:solidFill>
                  <a:schemeClr val="tx1">
                    <a:lumMod val="75000"/>
                  </a:schemeClr>
                </a:solidFill>
              </a:rPr>
              <a:t>Freshmen Headcount</a:t>
            </a:r>
            <a:endParaRPr lang="en-US" sz="1800" cap="all" spc="-30" baseline="0" dirty="0">
              <a:solidFill>
                <a:schemeClr val="tx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9.0859277371539315E-2"/>
          <c:y val="1.2125739510424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Trustees!$D$2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rgbClr val="7F7F7F">
                <a:alpha val="10588"/>
              </a:srgbClr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-1.5913448881679248E-3"/>
                  <c:y val="0.106331887062444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913448881679539E-3"/>
                  <c:y val="0.281213474064950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Trustees!$B$3:$B$13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Trustees!$D$3:$D$13</c:f>
              <c:numCache>
                <c:formatCode>0.0%</c:formatCode>
                <c:ptCount val="11"/>
                <c:pt idx="0">
                  <c:v>-3.3000000000000002E-2</c:v>
                </c:pt>
                <c:pt idx="1">
                  <c:v>-3.6999999999999998E-2</c:v>
                </c:pt>
                <c:pt idx="2">
                  <c:v>8.5000000000000006E-2</c:v>
                </c:pt>
                <c:pt idx="3">
                  <c:v>8.5000000000000006E-2</c:v>
                </c:pt>
                <c:pt idx="4">
                  <c:v>5.0999999999999997E-2</c:v>
                </c:pt>
                <c:pt idx="5">
                  <c:v>6.9000000000000006E-2</c:v>
                </c:pt>
                <c:pt idx="6">
                  <c:v>-0.106</c:v>
                </c:pt>
                <c:pt idx="7">
                  <c:v>8.9999999999999993E-3</c:v>
                </c:pt>
                <c:pt idx="8" formatCode="0.00%">
                  <c:v>8.2000000000000003E-2</c:v>
                </c:pt>
                <c:pt idx="9" formatCode="0.00%">
                  <c:v>5.8999999999999997E-2</c:v>
                </c:pt>
                <c:pt idx="10">
                  <c:v>0.14599999999999999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4"/>
        <c:overlap val="-27"/>
        <c:axId val="167211616"/>
        <c:axId val="167211056"/>
      </c:barChart>
      <c:lineChart>
        <c:grouping val="standard"/>
        <c:varyColors val="0"/>
        <c:ser>
          <c:idx val="0"/>
          <c:order val="0"/>
          <c:tx>
            <c:strRef>
              <c:f>Trustees!$C$2</c:f>
              <c:strCache>
                <c:ptCount val="1"/>
                <c:pt idx="0">
                  <c:v>Total Headcount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57150" cap="rnd">
                <a:solidFill>
                  <a:srgbClr val="C00000"/>
                </a:solidFill>
                <a:round/>
              </a:ln>
              <a:effectLst/>
            </c:spPr>
          </c:dPt>
          <c:dPt>
            <c:idx val="8"/>
            <c:marker>
              <c:symbol val="none"/>
            </c:marker>
            <c:bubble3D val="0"/>
            <c:spPr>
              <a:ln w="57150" cap="rnd">
                <a:solidFill>
                  <a:srgbClr val="C00000"/>
                </a:solidFill>
                <a:round/>
              </a:ln>
              <a:effectLst/>
            </c:spPr>
          </c:dPt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C00000"/>
                </a:solidFill>
                <a:round/>
              </a:ln>
              <a:effectLst/>
            </c:spPr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FF0000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4.4356859216474372E-2"/>
                  <c:y val="-6.89382742180072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73412724318532E-2"/>
                      <c:h val="5.693013327146775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4356859216474406E-2"/>
                  <c:y val="-9.76377847481160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73412724318532E-2"/>
                      <c:h val="5.214710120952334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7660349825789469E-2"/>
                  <c:y val="-8.44851415097448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660349825789407E-2"/>
                  <c:y val="-6.774355199280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660349825789407E-2"/>
                  <c:y val="-6.7743551992804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712704107211035E-2"/>
                  <c:y val="-4.0422646790594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6816322602377171E-2"/>
                  <c:y val="3.7429410848587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293027240441427E-2"/>
                  <c:y val="3.3714350169543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2410505332195753E-2"/>
                  <c:y val="-4.5917107794666338E-2"/>
                </c:manualLayout>
              </c:layout>
              <c:tx>
                <c:rich>
                  <a:bodyPr/>
                  <a:lstStyle/>
                  <a:p>
                    <a:fld id="{E4D700BB-E9F0-494B-BF23-930DFB87AB85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Trustees!$B$3:$B$13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Trustees!$C$3:$C$13</c:f>
              <c:numCache>
                <c:formatCode>_(* #,##0_);_(* \(#,##0\);_(* "-"??_);_(@_)</c:formatCode>
                <c:ptCount val="11"/>
                <c:pt idx="0">
                  <c:v>2743</c:v>
                </c:pt>
                <c:pt idx="1">
                  <c:v>2642</c:v>
                </c:pt>
                <c:pt idx="2">
                  <c:v>2867</c:v>
                </c:pt>
                <c:pt idx="3">
                  <c:v>3110</c:v>
                </c:pt>
                <c:pt idx="4">
                  <c:v>3268</c:v>
                </c:pt>
                <c:pt idx="5">
                  <c:v>3494</c:v>
                </c:pt>
                <c:pt idx="6">
                  <c:v>3124</c:v>
                </c:pt>
                <c:pt idx="7">
                  <c:v>3151</c:v>
                </c:pt>
                <c:pt idx="8">
                  <c:v>3410</c:v>
                </c:pt>
                <c:pt idx="9" formatCode="#,##0">
                  <c:v>3612</c:v>
                </c:pt>
                <c:pt idx="10">
                  <c:v>4126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7209936"/>
        <c:axId val="167210496"/>
      </c:lineChart>
      <c:catAx>
        <c:axId val="16720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210496"/>
        <c:crosses val="autoZero"/>
        <c:auto val="1"/>
        <c:lblAlgn val="ctr"/>
        <c:lblOffset val="100"/>
        <c:noMultiLvlLbl val="0"/>
      </c:catAx>
      <c:valAx>
        <c:axId val="16721049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209936"/>
        <c:crosses val="autoZero"/>
        <c:crossBetween val="between"/>
      </c:valAx>
      <c:valAx>
        <c:axId val="16721105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211616"/>
        <c:crosses val="max"/>
        <c:crossBetween val="between"/>
      </c:valAx>
      <c:catAx>
        <c:axId val="167211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21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accent5"/>
                </a:solidFill>
              </a:rPr>
              <a:t>DOMESTIC</a:t>
            </a:r>
            <a:r>
              <a:rPr lang="en-US" sz="1800" b="0" baseline="0" dirty="0">
                <a:solidFill>
                  <a:schemeClr val="accent5"/>
                </a:solidFill>
              </a:rPr>
              <a:t> FRESHMEN</a:t>
            </a:r>
          </a:p>
          <a:p>
            <a:pPr>
              <a:defRPr/>
            </a:pPr>
            <a:r>
              <a:rPr lang="en-US" sz="1800" b="0" baseline="0" dirty="0">
                <a:solidFill>
                  <a:schemeClr val="accent5"/>
                </a:solidFill>
              </a:rPr>
              <a:t>UNDER-REPRESENTED ENROLLMENT</a:t>
            </a:r>
            <a:endParaRPr lang="en-US" sz="1800" b="0" dirty="0">
              <a:solidFill>
                <a:schemeClr val="accent5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SOC!$A$4:$A$9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SOC!$I$4:$I$9</c:f>
              <c:numCache>
                <c:formatCode>General</c:formatCode>
                <c:ptCount val="6"/>
                <c:pt idx="0">
                  <c:v>814</c:v>
                </c:pt>
                <c:pt idx="1">
                  <c:v>843</c:v>
                </c:pt>
                <c:pt idx="2">
                  <c:v>919</c:v>
                </c:pt>
                <c:pt idx="3">
                  <c:v>974</c:v>
                </c:pt>
                <c:pt idx="4">
                  <c:v>1011</c:v>
                </c:pt>
                <c:pt idx="5">
                  <c:v>1164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049120"/>
        <c:axId val="109049680"/>
      </c:barChart>
      <c:catAx>
        <c:axId val="10904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49680"/>
        <c:crosses val="autoZero"/>
        <c:auto val="1"/>
        <c:lblAlgn val="ctr"/>
        <c:lblOffset val="100"/>
        <c:noMultiLvlLbl val="0"/>
      </c:catAx>
      <c:valAx>
        <c:axId val="10904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4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>
                <a:solidFill>
                  <a:schemeClr val="tx1">
                    <a:lumMod val="50000"/>
                  </a:schemeClr>
                </a:solidFill>
              </a:rPr>
              <a:t>FRESHMEN AVERAGE ACT SCORE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ACT!$B$3</c:f>
              <c:strCache>
                <c:ptCount val="1"/>
                <c:pt idx="0">
                  <c:v>ACT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ACT!$A$5:$A$14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ACT!$B$5:$B$14</c:f>
              <c:numCache>
                <c:formatCode>General</c:formatCode>
                <c:ptCount val="10"/>
                <c:pt idx="0">
                  <c:v>24.05</c:v>
                </c:pt>
                <c:pt idx="1">
                  <c:v>24.04</c:v>
                </c:pt>
                <c:pt idx="2">
                  <c:v>24.31</c:v>
                </c:pt>
                <c:pt idx="3">
                  <c:v>24.29</c:v>
                </c:pt>
                <c:pt idx="4">
                  <c:v>24.42</c:v>
                </c:pt>
                <c:pt idx="5">
                  <c:v>24.22</c:v>
                </c:pt>
                <c:pt idx="6">
                  <c:v>24.69</c:v>
                </c:pt>
                <c:pt idx="7">
                  <c:v>24.74</c:v>
                </c:pt>
                <c:pt idx="8">
                  <c:v>25.11</c:v>
                </c:pt>
                <c:pt idx="9">
                  <c:v>25.3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512352"/>
        <c:axId val="162512912"/>
      </c:barChart>
      <c:catAx>
        <c:axId val="1625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12912"/>
        <c:crosses val="autoZero"/>
        <c:auto val="1"/>
        <c:lblAlgn val="ctr"/>
        <c:lblOffset val="100"/>
        <c:noMultiLvlLbl val="0"/>
      </c:catAx>
      <c:valAx>
        <c:axId val="162512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51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0.01987</cdr:x>
      <cdr:y>0.05144</cdr:y>
    </cdr:from>
    <cdr:to>
      <cdr:x>0.97844</cdr:x>
      <cdr:y>0.10971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904" y="301627"/>
          <a:ext cx="7616650" cy="341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EB52-A306-4867-BAB6-A3F85F7C798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A2354-7C45-4BC6-864E-5A0E90B9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30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3F729-824C-4297-A6B5-0AA32EAE592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AD10-7637-4DE2-84FF-3F5556F5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7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EC1A-4F4D-C04D-9766-237B14055B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EC1A-4F4D-C04D-9766-237B14055B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6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3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3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7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8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0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7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8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0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2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6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5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51000" t="3000" r="-1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794657"/>
            <a:ext cx="8055429" cy="312419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6600" b="1" cap="all" spc="-70" smtClean="0"/>
              <a:t>Fall 2017 </a:t>
            </a:r>
            <a:r>
              <a:rPr lang="en-US" sz="5400" cap="all" spc="-70" dirty="0" smtClean="0"/>
              <a:t/>
            </a:r>
            <a:br>
              <a:rPr lang="en-US" sz="5400" cap="all" spc="-70" dirty="0" smtClean="0"/>
            </a:br>
            <a:r>
              <a:rPr lang="en-US" sz="5400" cap="all" spc="-70" dirty="0" smtClean="0"/>
              <a:t>enrollment update</a:t>
            </a:r>
            <a:endParaRPr lang="en-US" sz="5400" cap="all" spc="-7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174135"/>
            <a:ext cx="6207617" cy="1372054"/>
          </a:xfrm>
          <a:solidFill>
            <a:schemeClr val="bg1">
              <a:lumMod val="6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Ruth Watkins, Sr. Vice President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Academic Affairs</a:t>
            </a:r>
            <a:r>
              <a:rPr lang="en-US" sz="2400" dirty="0" smtClean="0">
                <a:solidFill>
                  <a:schemeClr val="bg1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Mary </a:t>
            </a:r>
            <a:r>
              <a:rPr lang="en-US" sz="2400" dirty="0" smtClean="0">
                <a:solidFill>
                  <a:schemeClr val="bg1"/>
                </a:solidFill>
              </a:rPr>
              <a:t>Parker, Associate Vice President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Enrollment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0512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785611"/>
            <a:ext cx="3186317" cy="1635617"/>
          </a:xfrm>
        </p:spPr>
        <p:txBody>
          <a:bodyPr>
            <a:noAutofit/>
          </a:bodyPr>
          <a:lstStyle/>
          <a:p>
            <a:r>
              <a:rPr lang="en-US" sz="2800" cap="all" dirty="0" smtClean="0"/>
              <a:t>Freshmen</a:t>
            </a:r>
            <a:br>
              <a:rPr lang="en-US" sz="2800" cap="all" dirty="0" smtClean="0"/>
            </a:br>
            <a:r>
              <a:rPr lang="en-US" sz="2800" b="1" cap="all" dirty="0" smtClean="0"/>
              <a:t>ACT scores</a:t>
            </a:r>
            <a:endParaRPr lang="en-US" sz="2800" b="1" cap="al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2919" y="2538485"/>
            <a:ext cx="3186316" cy="2463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fall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2017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average Freshmen ACT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is the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highest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on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record.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421228"/>
            <a:ext cx="3528811" cy="11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158184"/>
              </p:ext>
            </p:extLst>
          </p:nvPr>
        </p:nvGraphicFramePr>
        <p:xfrm>
          <a:off x="3528811" y="785610"/>
          <a:ext cx="8222465" cy="528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31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785611"/>
            <a:ext cx="3186317" cy="1635617"/>
          </a:xfrm>
        </p:spPr>
        <p:txBody>
          <a:bodyPr>
            <a:noAutofit/>
          </a:bodyPr>
          <a:lstStyle/>
          <a:p>
            <a:r>
              <a:rPr lang="en-US" sz="2800" cap="all" dirty="0" smtClean="0"/>
              <a:t>Freshmen</a:t>
            </a:r>
            <a:br>
              <a:rPr lang="en-US" sz="2800" cap="all" dirty="0" smtClean="0"/>
            </a:br>
            <a:r>
              <a:rPr lang="en-US" sz="2800" b="1" cap="all" dirty="0" smtClean="0"/>
              <a:t>HS GPA</a:t>
            </a:r>
            <a:endParaRPr lang="en-US" sz="2800" b="1" cap="al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2919" y="2538485"/>
            <a:ext cx="2947482" cy="3578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The average Freshmen HS GPA remained the same as last year.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21228"/>
            <a:ext cx="3528811" cy="11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484318"/>
              </p:ext>
            </p:extLst>
          </p:nvPr>
        </p:nvGraphicFramePr>
        <p:xfrm>
          <a:off x="3528811" y="785611"/>
          <a:ext cx="8210108" cy="533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01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824469752_49751e13fa_o.jpg"/>
          <p:cNvPicPr>
            <a:picLocks noChangeAspect="1"/>
          </p:cNvPicPr>
          <p:nvPr/>
        </p:nvPicPr>
        <p:blipFill>
          <a:blip r:embed="rId3" cstate="print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4000"/>
                    </a14:imgEffect>
                    <a14:imgEffect>
                      <a14:colorTemperature colorTemp="4652"/>
                    </a14:imgEffect>
                    <a14:imgEffect>
                      <a14:saturation sat="57000"/>
                    </a14:imgEffect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481"/>
            <a:ext cx="12954000" cy="5863389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4" name="Chart 3"/>
          <p:cNvGraphicFramePr/>
          <p:nvPr>
            <p:extLst/>
          </p:nvPr>
        </p:nvGraphicFramePr>
        <p:xfrm>
          <a:off x="1721138" y="946236"/>
          <a:ext cx="7945856" cy="586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36266" y="264643"/>
            <a:ext cx="10515600" cy="1031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 TO SECOND-YEAR RETENTION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1789" y="1185705"/>
            <a:ext cx="111938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6266" y="1222525"/>
            <a:ext cx="7635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Based on first-time, full-time freshmen, fall cohorts adjusted for allowable exclusions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422" y="261104"/>
            <a:ext cx="883476" cy="81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642381017_5844118785_o.jpg"/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8"/>
          <a:stretch/>
        </p:blipFill>
        <p:spPr>
          <a:xfrm>
            <a:off x="0" y="1188429"/>
            <a:ext cx="12192000" cy="5669571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4" name="Chart 3"/>
          <p:cNvGraphicFramePr/>
          <p:nvPr>
            <p:extLst/>
          </p:nvPr>
        </p:nvGraphicFramePr>
        <p:xfrm>
          <a:off x="2000472" y="780441"/>
          <a:ext cx="7945856" cy="586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36266" y="264643"/>
            <a:ext cx="10515600" cy="1031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SIX-YEAR GRADUATION RATE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1789" y="1185705"/>
            <a:ext cx="111938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6266" y="1222525"/>
            <a:ext cx="7635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Based on first-time, full-time freshmen, fall cohorts adjusted for allowable exclusions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422" y="261104"/>
            <a:ext cx="883476" cy="81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6926263" cy="458787"/>
          </a:xfrm>
        </p:spPr>
        <p:txBody>
          <a:bodyPr>
            <a:normAutofit fontScale="90000"/>
          </a:bodyPr>
          <a:lstStyle/>
          <a:p>
            <a:pPr>
              <a:defRPr sz="3360" b="1" i="0" u="none" strike="noStrike" kern="1200" baseline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177" b="1" kern="120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Six</a:t>
            </a:r>
            <a:r>
              <a:rPr lang="en-US" sz="3177" b="1" kern="1200" dirty="0">
                <a:solidFill>
                  <a:srgbClr val="808080"/>
                </a:solidFill>
                <a:latin typeface="Arial"/>
                <a:ea typeface="+mn-ea"/>
                <a:cs typeface="Arial"/>
              </a:rPr>
              <a:t> &amp; </a:t>
            </a:r>
            <a:r>
              <a:rPr lang="en-US" sz="3177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rPr>
              <a:t>Eight</a:t>
            </a:r>
            <a:r>
              <a:rPr lang="en-US" sz="3177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-Year Graduation Rates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994647" y="1075765"/>
          <a:ext cx="8202706" cy="487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097483" y="4035850"/>
            <a:ext cx="2919757" cy="1261884"/>
            <a:chOff x="7097483" y="4035850"/>
            <a:chExt cx="2919757" cy="1261884"/>
          </a:xfrm>
        </p:grpSpPr>
        <p:sp>
          <p:nvSpPr>
            <p:cNvPr id="3" name="TextBox 2"/>
            <p:cNvSpPr txBox="1"/>
            <p:nvPr/>
          </p:nvSpPr>
          <p:spPr>
            <a:xfrm>
              <a:off x="7097483" y="4035850"/>
              <a:ext cx="2919757" cy="1261884"/>
            </a:xfrm>
            <a:prstGeom prst="rect">
              <a:avLst/>
            </a:prstGeom>
            <a:solidFill>
              <a:srgbClr val="EDEDED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A7113A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GOAL</a:t>
              </a:r>
            </a:p>
            <a:p>
              <a:r>
                <a:rPr lang="en-US" sz="2200" dirty="0" smtClean="0">
                  <a:solidFill>
                    <a:srgbClr val="A7113A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6-year rate = 8-year rate</a:t>
              </a:r>
            </a:p>
            <a:p>
              <a:endParaRPr lang="en-US" sz="2200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endParaRPr lang="en-US" sz="10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47448" t="48163" r="42182" b="26020"/>
            <a:stretch/>
          </p:blipFill>
          <p:spPr>
            <a:xfrm>
              <a:off x="9129693" y="4733886"/>
              <a:ext cx="623907" cy="5456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46472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759854"/>
            <a:ext cx="2947482" cy="1661374"/>
          </a:xfrm>
        </p:spPr>
        <p:txBody>
          <a:bodyPr>
            <a:noAutofit/>
          </a:bodyPr>
          <a:lstStyle/>
          <a:p>
            <a:r>
              <a:rPr lang="en-US" sz="3200" b="1" cap="all" dirty="0" smtClean="0"/>
              <a:t>Total</a:t>
            </a:r>
            <a:r>
              <a:rPr lang="en-US" sz="3200" cap="all" dirty="0" smtClean="0"/>
              <a:t> Headcount</a:t>
            </a:r>
            <a:endParaRPr lang="en-US" sz="3200" cap="al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7759502"/>
              </p:ext>
            </p:extLst>
          </p:nvPr>
        </p:nvGraphicFramePr>
        <p:xfrm>
          <a:off x="3630304" y="759854"/>
          <a:ext cx="7980671" cy="531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52919" y="3138985"/>
            <a:ext cx="2947482" cy="2703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Total University headcount increased by 2.2% in Fall 2017.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21228"/>
            <a:ext cx="3528811" cy="11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785611"/>
            <a:ext cx="3186317" cy="1635617"/>
          </a:xfrm>
        </p:spPr>
        <p:txBody>
          <a:bodyPr>
            <a:noAutofit/>
          </a:bodyPr>
          <a:lstStyle/>
          <a:p>
            <a:r>
              <a:rPr lang="en-US" sz="3200" b="1" cap="all" dirty="0" smtClean="0"/>
              <a:t>graduate</a:t>
            </a:r>
            <a:r>
              <a:rPr lang="en-US" sz="3200" cap="all" dirty="0" smtClean="0"/>
              <a:t> Headcount</a:t>
            </a:r>
            <a:endParaRPr lang="en-US" sz="3200" cap="al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2919" y="2538484"/>
            <a:ext cx="2947482" cy="356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Graduate-level headcount continued to rise.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Figures include Masters, Doctoral, and Professional enrollment.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21228"/>
            <a:ext cx="3528811" cy="11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365497"/>
              </p:ext>
            </p:extLst>
          </p:nvPr>
        </p:nvGraphicFramePr>
        <p:xfrm>
          <a:off x="3692153" y="785611"/>
          <a:ext cx="7980671" cy="531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6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759855"/>
            <a:ext cx="3186317" cy="1661373"/>
          </a:xfrm>
        </p:spPr>
        <p:txBody>
          <a:bodyPr>
            <a:noAutofit/>
          </a:bodyPr>
          <a:lstStyle/>
          <a:p>
            <a:r>
              <a:rPr lang="en-US" sz="2500" b="1" cap="all" dirty="0" smtClean="0"/>
              <a:t>undergraduate</a:t>
            </a:r>
            <a:r>
              <a:rPr lang="en-US" sz="2500" cap="all" dirty="0" smtClean="0"/>
              <a:t> Headcount</a:t>
            </a:r>
            <a:endParaRPr lang="en-US" sz="2500" cap="al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2919" y="2538484"/>
            <a:ext cx="2947482" cy="3591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Undergraduate headcount increased 2.7%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421228"/>
            <a:ext cx="3528811" cy="11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0788965"/>
              </p:ext>
            </p:extLst>
          </p:nvPr>
        </p:nvGraphicFramePr>
        <p:xfrm>
          <a:off x="3692153" y="819904"/>
          <a:ext cx="7980671" cy="531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84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785611"/>
            <a:ext cx="3186317" cy="1635617"/>
          </a:xfrm>
        </p:spPr>
        <p:txBody>
          <a:bodyPr>
            <a:noAutofit/>
          </a:bodyPr>
          <a:lstStyle/>
          <a:p>
            <a:r>
              <a:rPr lang="en-US" sz="3200" b="1" cap="all" dirty="0" smtClean="0"/>
              <a:t>Freshmen </a:t>
            </a:r>
            <a:r>
              <a:rPr lang="en-US" sz="3200" cap="all" dirty="0" smtClean="0"/>
              <a:t>Headcount</a:t>
            </a:r>
            <a:endParaRPr lang="en-US" sz="3200" cap="al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2919" y="2538485"/>
            <a:ext cx="2947482" cy="3578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Overall freshmen headcount increased by 14.6%.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21228"/>
            <a:ext cx="3528811" cy="11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0803069"/>
              </p:ext>
            </p:extLst>
          </p:nvPr>
        </p:nvGraphicFramePr>
        <p:xfrm>
          <a:off x="3781729" y="785611"/>
          <a:ext cx="7980671" cy="531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6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785611"/>
            <a:ext cx="3186317" cy="1635617"/>
          </a:xfrm>
        </p:spPr>
        <p:txBody>
          <a:bodyPr>
            <a:noAutofit/>
          </a:bodyPr>
          <a:lstStyle/>
          <a:p>
            <a:r>
              <a:rPr lang="en-US" sz="2800" b="1" cap="all" dirty="0" smtClean="0"/>
              <a:t>Under-represented </a:t>
            </a:r>
            <a:r>
              <a:rPr lang="en-US" sz="2800" cap="all" dirty="0" smtClean="0"/>
              <a:t>freshmen</a:t>
            </a:r>
            <a:endParaRPr lang="en-US" sz="2800" cap="al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2919" y="2538485"/>
            <a:ext cx="2947482" cy="3578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The number of domestic freshmen who are students of color increased 15.1%.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21228"/>
            <a:ext cx="3528811" cy="11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19377"/>
              </p:ext>
            </p:extLst>
          </p:nvPr>
        </p:nvGraphicFramePr>
        <p:xfrm>
          <a:off x="3692153" y="785611"/>
          <a:ext cx="7938259" cy="533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2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Custom U">
      <a:dk1>
        <a:srgbClr val="7F7F7F"/>
      </a:dk1>
      <a:lt1>
        <a:sysClr val="window" lastClr="FFFFFF"/>
      </a:lt1>
      <a:dk2>
        <a:srgbClr val="775F55"/>
      </a:dk2>
      <a:lt2>
        <a:srgbClr val="F2E8D6"/>
      </a:lt2>
      <a:accent1>
        <a:srgbClr val="CC0000"/>
      </a:accent1>
      <a:accent2>
        <a:srgbClr val="7F7F7F"/>
      </a:accent2>
      <a:accent3>
        <a:srgbClr val="A5AB81"/>
      </a:accent3>
      <a:accent4>
        <a:srgbClr val="D9BF8F"/>
      </a:accent4>
      <a:accent5>
        <a:srgbClr val="3F3F3F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1361</TotalTime>
  <Words>232</Words>
  <Application>Microsoft Office PowerPoint</Application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Wingdings 2</vt:lpstr>
      <vt:lpstr>Frame</vt:lpstr>
      <vt:lpstr>Fall 2017  enrollment update</vt:lpstr>
      <vt:lpstr>PowerPoint Presentation</vt:lpstr>
      <vt:lpstr>PowerPoint Presentation</vt:lpstr>
      <vt:lpstr>Six &amp; Eight-Year Graduation Rates</vt:lpstr>
      <vt:lpstr>Total Headcount</vt:lpstr>
      <vt:lpstr>graduate Headcount</vt:lpstr>
      <vt:lpstr>undergraduate Headcount</vt:lpstr>
      <vt:lpstr>Freshmen Headcount</vt:lpstr>
      <vt:lpstr>Under-represented freshmen</vt:lpstr>
      <vt:lpstr>Freshmen ACT scores</vt:lpstr>
      <vt:lpstr>Freshmen HS GPA</vt:lpstr>
    </vt:vector>
  </TitlesOfParts>
  <Company>U of U, CSBS Computing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2014 enrollment update</dc:title>
  <dc:creator>Mike Martineau</dc:creator>
  <cp:lastModifiedBy>Mary G. Parker</cp:lastModifiedBy>
  <cp:revision>88</cp:revision>
  <cp:lastPrinted>2014-10-06T21:52:07Z</cp:lastPrinted>
  <dcterms:created xsi:type="dcterms:W3CDTF">2014-10-06T18:38:21Z</dcterms:created>
  <dcterms:modified xsi:type="dcterms:W3CDTF">2017-10-02T18:28:10Z</dcterms:modified>
</cp:coreProperties>
</file>