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mp4" ContentType="video/mp4"/>
  <Default Extension="xlsx" ContentType="application/vnd.openxmlformats-officedocument.spreadsheetml.sheet"/>
  <Default Extension="png" ContentType="image/png"/>
  <Default Extension="bin" ContentType="image/unknown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9" r:id="rId2"/>
    <p:sldId id="258" r:id="rId3"/>
    <p:sldId id="260" r:id="rId4"/>
    <p:sldId id="264" r:id="rId5"/>
    <p:sldId id="265" r:id="rId6"/>
    <p:sldId id="263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1B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77"/>
    <p:restoredTop sz="80460"/>
  </p:normalViewPr>
  <p:slideViewPr>
    <p:cSldViewPr snapToGrid="0" snapToObjects="1">
      <p:cViewPr varScale="1">
        <p:scale>
          <a:sx n="70" d="100"/>
          <a:sy n="70" d="100"/>
        </p:scale>
        <p:origin x="10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0808078363308732"/>
          <c:y val="0.132063870502243"/>
          <c:w val="0.925741330187209"/>
          <c:h val="0.70667877256338"/>
        </c:manualLayout>
      </c:layout>
      <c:barChart>
        <c:barDir val="col"/>
        <c:grouping val="stacked"/>
        <c:varyColors val="0"/>
        <c:ser>
          <c:idx val="0"/>
          <c:order val="0"/>
          <c:tx>
            <c:v>Awards</c:v>
          </c:tx>
          <c:spPr>
            <a:solidFill>
              <a:srgbClr val="C00000"/>
            </a:solidFill>
            <a:ln w="25400">
              <a:noFill/>
            </a:ln>
            <a:effectLst>
              <a:outerShdw blurRad="50800" dist="508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\$0,,\ &quot;M&quot;" sourceLinked="0"/>
            <c:spPr>
              <a:solidFill>
                <a:srgbClr val="C00000"/>
              </a:solidFill>
              <a:ln>
                <a:noFill/>
              </a:ln>
            </c:spPr>
            <c:txPr>
              <a:bodyPr rot="-5400000" vert="horz" lIns="38100" tIns="19050" rIns="38100" bIns="19050">
                <a:spAutoFit/>
              </a:bodyPr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Sheet2!$D$1:$M$1</c:f>
              <c:strCache>
                <c:ptCount val="10"/>
                <c:pt idx="0">
                  <c:v>FY 2008</c:v>
                </c:pt>
                <c:pt idx="1">
                  <c:v>FY 2009</c:v>
                </c:pt>
                <c:pt idx="2">
                  <c:v>FY 2010</c:v>
                </c:pt>
                <c:pt idx="3">
                  <c:v>FY 2011</c:v>
                </c:pt>
                <c:pt idx="4">
                  <c:v>FY 2012</c:v>
                </c:pt>
                <c:pt idx="5">
                  <c:v>FY 2013</c:v>
                </c:pt>
                <c:pt idx="6">
                  <c:v>FY 2014</c:v>
                </c:pt>
                <c:pt idx="7">
                  <c:v>FY 2015</c:v>
                </c:pt>
                <c:pt idx="8">
                  <c:v>FY2016</c:v>
                </c:pt>
                <c:pt idx="9">
                  <c:v>FY2017</c:v>
                </c:pt>
              </c:strCache>
            </c:strRef>
          </c:cat>
          <c:val>
            <c:numRef>
              <c:f>Sheet2!$D$2:$M$2</c:f>
              <c:numCache>
                <c:formatCode>"$"#,##0</c:formatCode>
                <c:ptCount val="10"/>
                <c:pt idx="0">
                  <c:v>3.05545E8</c:v>
                </c:pt>
                <c:pt idx="1">
                  <c:v>3.5059244E8</c:v>
                </c:pt>
                <c:pt idx="2">
                  <c:v>3.6842228E8</c:v>
                </c:pt>
                <c:pt idx="3">
                  <c:v>3.68736479E8</c:v>
                </c:pt>
                <c:pt idx="4">
                  <c:v>3.84935417E8</c:v>
                </c:pt>
                <c:pt idx="5">
                  <c:v>3.60944084E8</c:v>
                </c:pt>
                <c:pt idx="6" formatCode="&quot;$&quot;#,##0_);[Red]\(&quot;$&quot;#,##0\)">
                  <c:v>3.88521592E8</c:v>
                </c:pt>
                <c:pt idx="7">
                  <c:v>4.17249441E8</c:v>
                </c:pt>
                <c:pt idx="8">
                  <c:v>4.38392924E8</c:v>
                </c:pt>
                <c:pt idx="9">
                  <c:v>4.59122247E8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CDA-45D4-8D5E-1F6BF8B82FF4}"/>
            </c:ext>
          </c:extLst>
        </c:ser>
        <c:ser>
          <c:idx val="1"/>
          <c:order val="1"/>
          <c:tx>
            <c:v>ARRA Funds</c:v>
          </c:tx>
          <c:spPr>
            <a:solidFill>
              <a:srgbClr val="808080"/>
            </a:solidFill>
            <a:ln w="25400">
              <a:noFill/>
            </a:ln>
            <a:effectLst>
              <a:outerShdw blurRad="50800" dist="38100" algn="l" rotWithShape="0">
                <a:sysClr val="windowText" lastClr="000000">
                  <a:alpha val="40000"/>
                </a:sysClr>
              </a:outerShdw>
            </a:effectLst>
          </c:spPr>
          <c:invertIfNegative val="0"/>
          <c:dLbls>
            <c:dLbl>
              <c:idx val="1"/>
              <c:layout>
                <c:manualLayout>
                  <c:x val="-2.47160384867527E-17"/>
                  <c:y val="-0.02656042496679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ABA-40B1-B26D-5B4E8D9FEFC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0134816312773846"/>
                  <c:y val="-0.10889774236387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BA-40B1-B26D-5B4E8D9FEFC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94320769735079E-17"/>
                  <c:y val="-0.063745019920318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BA-40B1-B26D-5B4E8D9FEFC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"/>
                  <c:y val="-0.031872509960159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BA-40B1-B26D-5B4E8D9FEFC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00134816312773836"/>
                  <c:y val="-0.029216467463479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CDA-45D4-8D5E-1F6BF8B82FF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9.88641539470154E-17"/>
                  <c:y val="-0.029216467463479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CDA-45D4-8D5E-1F6BF8B82FF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0"/>
                  <c:y val="-0.02390438247011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CDA-45D4-8D5E-1F6BF8B82FF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97728307894021E-16"/>
                  <c:y val="-0.02656042496679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CDA-45D4-8D5E-1F6BF8B82FF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&quot;$&quot;0,,\ &quot;M&quot;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t" anchorCtr="0">
                <a:spAutoFit/>
              </a:bodyPr>
              <a:lstStyle/>
              <a:p>
                <a:pPr>
                  <a:defRPr sz="1200" b="1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Sheet2!$D$1:$M$1</c:f>
              <c:strCache>
                <c:ptCount val="10"/>
                <c:pt idx="0">
                  <c:v>FY 2008</c:v>
                </c:pt>
                <c:pt idx="1">
                  <c:v>FY 2009</c:v>
                </c:pt>
                <c:pt idx="2">
                  <c:v>FY 2010</c:v>
                </c:pt>
                <c:pt idx="3">
                  <c:v>FY 2011</c:v>
                </c:pt>
                <c:pt idx="4">
                  <c:v>FY 2012</c:v>
                </c:pt>
                <c:pt idx="5">
                  <c:v>FY 2013</c:v>
                </c:pt>
                <c:pt idx="6">
                  <c:v>FY 2014</c:v>
                </c:pt>
                <c:pt idx="7">
                  <c:v>FY 2015</c:v>
                </c:pt>
                <c:pt idx="8">
                  <c:v>FY2016</c:v>
                </c:pt>
                <c:pt idx="9">
                  <c:v>FY2017</c:v>
                </c:pt>
              </c:strCache>
            </c:strRef>
          </c:cat>
          <c:val>
            <c:numRef>
              <c:f>Sheet2!$D$3:$M$3</c:f>
              <c:numCache>
                <c:formatCode>"$"#,##0</c:formatCode>
                <c:ptCount val="10"/>
                <c:pt idx="1">
                  <c:v>4.06656E6</c:v>
                </c:pt>
                <c:pt idx="2">
                  <c:v>8.2192719E7</c:v>
                </c:pt>
                <c:pt idx="3">
                  <c:v>4.1827429E7</c:v>
                </c:pt>
                <c:pt idx="4">
                  <c:v>7.75758E6</c:v>
                </c:pt>
                <c:pt idx="5">
                  <c:v>276334.0</c:v>
                </c:pt>
                <c:pt idx="6" formatCode="&quot;$&quot;#,##0_);[Red]\(&quot;$&quot;#,##0\)">
                  <c:v>1.495547E6</c:v>
                </c:pt>
                <c:pt idx="7">
                  <c:v>508678.0</c:v>
                </c:pt>
                <c:pt idx="8">
                  <c:v>776062.0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CDA-45D4-8D5E-1F6BF8B82F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264608"/>
        <c:axId val="2784480"/>
      </c:barChart>
      <c:catAx>
        <c:axId val="6264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784480"/>
        <c:crosses val="autoZero"/>
        <c:auto val="1"/>
        <c:lblAlgn val="ctr"/>
        <c:lblOffset val="100"/>
        <c:noMultiLvlLbl val="0"/>
      </c:catAx>
      <c:valAx>
        <c:axId val="2784480"/>
        <c:scaling>
          <c:orientation val="minMax"/>
          <c:min val="1.5E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0,,\ &quot;M&quot;" sourceLinked="0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646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0"/>
          <c:y val="0.925661298343352"/>
          <c:w val="0.295005692539191"/>
          <c:h val="0.073718982338363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B9EBC-3F75-F249-9A30-EB7A3A48BCAC}" type="datetimeFigureOut">
              <a:rPr lang="en-US" smtClean="0"/>
              <a:t>9/28/17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DA58D-72BA-DC49-ABC6-503F12CA1E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069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A58D-72BA-DC49-ABC6-503F12CA1E6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117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saw the increase in funding after WW2, but this is where we re at now. Although it would be great to see 118% increase each year, we are still doing pretty well.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A58D-72BA-DC49-ABC6-503F12CA1E6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403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UU Research community</a:t>
            </a:r>
            <a:r>
              <a:rPr lang="en-US" b="1" baseline="0" dirty="0" smtClean="0"/>
              <a:t> –</a:t>
            </a:r>
            <a:r>
              <a:rPr lang="en-US" b="0" baseline="0" dirty="0" smtClean="0"/>
              <a:t> UU community is diverse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VPR Sponsored Research Leadership </a:t>
            </a:r>
            <a:r>
              <a:rPr lang="mr-IN" b="0" baseline="0" dirty="0" smtClean="0"/>
              <a:t>–</a:t>
            </a:r>
            <a:r>
              <a:rPr lang="en-US" b="0" baseline="0" dirty="0" smtClean="0"/>
              <a:t> a platform for communication. Constant communication for college involvement for research changes and developments at the U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Reevaluate</a:t>
            </a:r>
            <a:r>
              <a:rPr lang="en-US" b="1" baseline="0" dirty="0" smtClean="0"/>
              <a:t> Programs </a:t>
            </a:r>
            <a:r>
              <a:rPr lang="mr-IN" baseline="0" dirty="0" smtClean="0"/>
              <a:t>–</a:t>
            </a:r>
            <a:r>
              <a:rPr lang="en-US" baseline="0" dirty="0" smtClean="0"/>
              <a:t> VPR internal grants, RIF awards, newsletters, etc. </a:t>
            </a:r>
          </a:p>
          <a:p>
            <a:endParaRPr lang="en-US" sz="2800" b="1" dirty="0" smtClean="0"/>
          </a:p>
          <a:p>
            <a:pPr lvl="1"/>
            <a:endParaRPr lang="en-US" sz="24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Research Operations Department </a:t>
            </a:r>
            <a:r>
              <a:rPr lang="mr-IN" baseline="0" dirty="0" smtClean="0"/>
              <a:t>–</a:t>
            </a:r>
            <a:r>
              <a:rPr lang="en-US" baseline="0" dirty="0" smtClean="0"/>
              <a:t> Replaced USTAR unit with a Research Operations (Allison, </a:t>
            </a:r>
            <a:r>
              <a:rPr lang="en-US" baseline="0" dirty="0" err="1" smtClean="0"/>
              <a:t>Sonita</a:t>
            </a:r>
            <a:r>
              <a:rPr lang="en-US" baseline="0" dirty="0" smtClean="0"/>
              <a:t>, new financial analyst) unit.  The Research Operations unit will enhance communications, provide operational support (F&amp;A reviews, cost-shares, development of strategic visions for colleges, initiatives, etc.).   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Website</a:t>
            </a:r>
            <a:r>
              <a:rPr lang="en-US" b="1" baseline="0" dirty="0" smtClean="0"/>
              <a:t> redesign </a:t>
            </a:r>
            <a:r>
              <a:rPr lang="mr-IN" baseline="0" dirty="0" smtClean="0"/>
              <a:t>–</a:t>
            </a:r>
            <a:r>
              <a:rPr lang="en-US" baseline="0" dirty="0" smtClean="0"/>
              <a:t> new look. Communicate strategic vision and promote research (in addition to policies and regulations). Link to colleges.  ***</a:t>
            </a:r>
            <a:r>
              <a:rPr lang="en-US" b="1" u="none" baseline="0" dirty="0" smtClean="0">
                <a:solidFill>
                  <a:srgbClr val="FFFF00"/>
                </a:solidFill>
              </a:rPr>
              <a:t>Our office will send another email to remind colleges to fill out website content***</a:t>
            </a:r>
            <a:r>
              <a:rPr lang="en-US" baseline="0" dirty="0" smtClean="0"/>
              <a:t>. Hope to rollout sometime next year summer 2018.</a:t>
            </a:r>
          </a:p>
          <a:p>
            <a:pPr lvl="1"/>
            <a:endParaRPr lang="en-US" sz="24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A58D-72BA-DC49-ABC6-503F12CA1E6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46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Research Development Office -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r>
              <a:rPr lang="en-US" sz="2800" b="1" dirty="0" smtClean="0"/>
              <a:t>Onboarding Content: </a:t>
            </a:r>
            <a:r>
              <a:rPr lang="en-US" sz="2800" dirty="0" smtClean="0"/>
              <a:t>Introduction to Research Resources/Requirements at the U</a:t>
            </a:r>
          </a:p>
          <a:p>
            <a:pPr lvl="1"/>
            <a:r>
              <a:rPr lang="en-US" sz="2400" dirty="0" smtClean="0"/>
              <a:t>RATS (personalize research program)</a:t>
            </a:r>
          </a:p>
          <a:p>
            <a:pPr lvl="1"/>
            <a:r>
              <a:rPr lang="en-US" sz="2400" dirty="0" smtClean="0"/>
              <a:t>Finding Funding and Collaborations</a:t>
            </a:r>
          </a:p>
          <a:p>
            <a:pPr lvl="1"/>
            <a:r>
              <a:rPr lang="en-US" sz="2400" dirty="0" smtClean="0"/>
              <a:t>Grant Writing Workshops</a:t>
            </a:r>
          </a:p>
          <a:p>
            <a:pPr lvl="1"/>
            <a:r>
              <a:rPr lang="en-US" sz="2400" dirty="0" smtClean="0"/>
              <a:t>Managing Lab/Scholarship/$</a:t>
            </a:r>
          </a:p>
          <a:p>
            <a:pPr lvl="1"/>
            <a:r>
              <a:rPr lang="en-US" sz="2400" dirty="0" smtClean="0"/>
              <a:t>Training Programs</a:t>
            </a:r>
          </a:p>
          <a:p>
            <a:pPr lvl="1"/>
            <a:r>
              <a:rPr lang="en-US" sz="2400" dirty="0" smtClean="0"/>
              <a:t>Link to the Investigators College/Department </a:t>
            </a:r>
          </a:p>
          <a:p>
            <a:pPr lvl="1"/>
            <a:endParaRPr lang="en-US" sz="24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</a:t>
            </a:r>
            <a:r>
              <a:rPr lang="en-US" b="1" baseline="0" dirty="0" smtClean="0"/>
              <a:t>Pre &amp; Post Award resource surveys</a:t>
            </a:r>
            <a:r>
              <a:rPr lang="en-US" baseline="0" dirty="0" smtClean="0"/>
              <a:t> - </a:t>
            </a:r>
            <a:r>
              <a:rPr lang="en-US" dirty="0" smtClean="0"/>
              <a:t>We need better information on how to help staff, faculty, and units succeed in this complex and competitive research environment.</a:t>
            </a:r>
            <a:r>
              <a:rPr lang="en-US" baseline="0" dirty="0" smtClean="0"/>
              <a:t> </a:t>
            </a:r>
            <a:r>
              <a:rPr lang="en-US" dirty="0" smtClean="0"/>
              <a:t>Pre &amp; post award skills inventory survey to catalog knowledge gaps – later</a:t>
            </a:r>
            <a:r>
              <a:rPr lang="en-US" baseline="0" dirty="0" smtClean="0"/>
              <a:t> this month (September)</a:t>
            </a:r>
            <a:r>
              <a:rPr lang="en-US" dirty="0" smtClean="0"/>
              <a:t>.  Watch the “</a:t>
            </a:r>
            <a:r>
              <a:rPr lang="en-US" i="1" dirty="0" smtClean="0"/>
              <a:t>VPR Researchers Corner”</a:t>
            </a:r>
            <a:r>
              <a:rPr lang="en-US" dirty="0" smtClean="0"/>
              <a:t> for availability.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A58D-72BA-DC49-ABC6-503F12CA1E6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839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vision</a:t>
            </a:r>
            <a:r>
              <a:rPr lang="en-US" baseline="0" dirty="0" smtClean="0"/>
              <a:t> is to cultivate and catalyze research and continue to impact research across all 18 colleges.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A58D-72BA-DC49-ABC6-503F12CA1E6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69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Remind about box folder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A58D-72BA-DC49-ABC6-503F12CA1E6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58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microsoft.com/office/2007/relationships/media" Target="../media/media1.mp4"/><Relationship Id="rId2" Type="http://schemas.openxmlformats.org/officeDocument/2006/relationships/video" Target="../media/media1.mp4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microsoft.com/office/2007/relationships/media" Target="../media/media1.mp4"/><Relationship Id="rId2" Type="http://schemas.openxmlformats.org/officeDocument/2006/relationships/video" Target="../media/media1.mp4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94699"/>
            <a:ext cx="1493520" cy="2377440"/>
          </a:xfrm>
          <a:prstGeom prst="rect">
            <a:avLst/>
          </a:prstGeom>
        </p:spPr>
      </p:pic>
      <p:pic>
        <p:nvPicPr>
          <p:cNvPr id="7" name="VP Research_horiz">
            <a:hlinkClick r:id="" action="ppaction://media"/>
          </p:cNvPr>
          <p:cNvPicPr>
            <a:picLocks noChangeAspect="1"/>
          </p:cNvPicPr>
          <p:nvPr userDrawn="1"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330418" y="6069723"/>
            <a:ext cx="2861582" cy="5313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CC1B03"/>
          </a:solidFill>
          <a:ln>
            <a:solidFill>
              <a:srgbClr val="CC1B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228600"/>
          </a:xfrm>
          <a:prstGeom prst="rect">
            <a:avLst/>
          </a:prstGeom>
          <a:solidFill>
            <a:srgbClr val="CC1B03"/>
          </a:solidFill>
          <a:ln>
            <a:solidFill>
              <a:srgbClr val="CC1B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62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8556"/>
            <a:ext cx="1493520" cy="2377440"/>
          </a:xfrm>
          <a:prstGeom prst="rect">
            <a:avLst/>
          </a:prstGeom>
        </p:spPr>
      </p:pic>
      <p:pic>
        <p:nvPicPr>
          <p:cNvPr id="9" name="VP Research_horiz">
            <a:hlinkClick r:id="" action="ppaction://media"/>
          </p:cNvPr>
          <p:cNvPicPr>
            <a:picLocks noChangeAspect="1"/>
          </p:cNvPicPr>
          <p:nvPr userDrawn="1"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330418" y="6047951"/>
            <a:ext cx="2861582" cy="5313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 baseline="0"/>
            </a:lvl1pPr>
            <a:lvl2pPr>
              <a:defRPr sz="2800"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228600"/>
          </a:xfrm>
          <a:prstGeom prst="rect">
            <a:avLst/>
          </a:prstGeom>
          <a:solidFill>
            <a:srgbClr val="CC1B03"/>
          </a:solidFill>
          <a:ln>
            <a:solidFill>
              <a:srgbClr val="CC1B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629401"/>
            <a:ext cx="12192000" cy="228600"/>
          </a:xfrm>
          <a:prstGeom prst="rect">
            <a:avLst/>
          </a:prstGeom>
          <a:solidFill>
            <a:srgbClr val="CC1B03"/>
          </a:solidFill>
          <a:ln>
            <a:solidFill>
              <a:srgbClr val="CC1B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07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06A6E-953E-7F4C-8055-7BAFA84B684D}" type="datetimeFigureOut">
              <a:rPr lang="en-US" smtClean="0"/>
              <a:t>9/28/17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5EE79-BA18-CC46-8D39-40CEC40522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4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research.utah.edu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research.utah.edu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05510" y="1353312"/>
            <a:ext cx="9144000" cy="3456431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innerShdw blurRad="190500" dist="101600" dir="2700000">
              <a:prstClr val="black">
                <a:alpha val="31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5510" y="2959273"/>
            <a:ext cx="9144000" cy="16557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Academic Senate Meeting - October 2</a:t>
            </a:r>
            <a:r>
              <a:rPr lang="en-US" sz="3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2017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Andrew </a:t>
            </a:r>
            <a:r>
              <a:rPr lang="en-US" sz="32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Weyrich</a:t>
            </a:r>
            <a:r>
              <a:rPr lang="en-US" sz="3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5510" y="1689837"/>
            <a:ext cx="9144000" cy="1074728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VP for Research Update </a:t>
            </a:r>
            <a:endParaRPr lang="en-US" sz="48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58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Agenda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5759"/>
            <a:ext cx="10515600" cy="4351338"/>
          </a:xfrm>
        </p:spPr>
        <p:txBody>
          <a:bodyPr/>
          <a:lstStyle/>
          <a:p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UU Research Funding</a:t>
            </a:r>
          </a:p>
          <a:p>
            <a:endParaRPr lang="en-US" dirty="0">
              <a:latin typeface="Times" charset="0"/>
              <a:ea typeface="Times" charset="0"/>
              <a:cs typeface="Times" charset="0"/>
            </a:endParaRPr>
          </a:p>
          <a:p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Current and New VPR Initiatives </a:t>
            </a:r>
          </a:p>
          <a:p>
            <a:endParaRPr lang="en-US" dirty="0">
              <a:latin typeface="Times" charset="0"/>
              <a:ea typeface="Times" charset="0"/>
              <a:cs typeface="Times" charset="0"/>
            </a:endParaRPr>
          </a:p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Vision Statement </a:t>
            </a:r>
          </a:p>
          <a:p>
            <a:endParaRPr lang="en-US" dirty="0">
              <a:latin typeface="Times" charset="0"/>
              <a:ea typeface="Times" charset="0"/>
              <a:cs typeface="Times" charset="0"/>
            </a:endParaRPr>
          </a:p>
          <a:p>
            <a:endParaRPr lang="en-US" dirty="0" smtClean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2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915310" y="5925674"/>
            <a:ext cx="334518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 dirty="0"/>
              <a:t>Sources: UU Office of Sponsored Projects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1780578" y="1023834"/>
          <a:ext cx="9420225" cy="4974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167413"/>
            <a:ext cx="10515600" cy="1325563"/>
          </a:xfrm>
        </p:spPr>
        <p:txBody>
          <a:bodyPr/>
          <a:lstStyle/>
          <a:p>
            <a:pPr algn="ctr"/>
            <a:r>
              <a:rPr lang="en-US" sz="3200" b="1" dirty="0"/>
              <a:t>Overall Sponsored Project Awards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(Total Direct &amp; Indirect Costs) </a:t>
            </a:r>
          </a:p>
        </p:txBody>
      </p:sp>
    </p:spTree>
    <p:extLst>
      <p:ext uri="{BB962C8B-B14F-4D97-AF65-F5344CB8AC3E}">
        <p14:creationId xmlns:p14="http://schemas.microsoft.com/office/powerpoint/2010/main" val="94646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623" y="343273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Current VPR Directions </a:t>
            </a:r>
            <a:endParaRPr lang="en-US" b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623" y="1220117"/>
            <a:ext cx="9862753" cy="5283392"/>
          </a:xfrm>
        </p:spPr>
        <p:txBody>
          <a:bodyPr>
            <a:normAutofit/>
          </a:bodyPr>
          <a:lstStyle/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Increased Interaction with UU Research Community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2"/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Reevaluate Existing Programs </a:t>
            </a: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Innovation/Commercialization </a:t>
            </a:r>
          </a:p>
          <a:p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Research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Operation Services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Website redesign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  <a:hlinkClick r:id="rId3"/>
              </a:rPr>
              <a:t>www.research.utah.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  <a:hlinkClick r:id="rId3"/>
              </a:rPr>
              <a:t>edu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77734" y="4876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1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Upcoming VPR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7906"/>
            <a:ext cx="10515600" cy="5624511"/>
          </a:xfrm>
        </p:spPr>
        <p:txBody>
          <a:bodyPr>
            <a:normAutofit/>
          </a:bodyPr>
          <a:lstStyle/>
          <a:p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Revamping Grant/Research Development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Services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On-Boarding for New Faculty</a:t>
            </a: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Develop a Comprehensive Grants Administration Training Toolkit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Targeted for College/Departmental Grant Administrators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Proficiency in All Aspects of Grants Management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  <a:hlinkClick r:id="rId3"/>
              </a:rPr>
              <a:t>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800100" lvl="1" indent="-342900">
              <a:buFont typeface="Arial" charset="0"/>
              <a:buChar char="•"/>
            </a:pP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800100" lvl="1" indent="-342900">
              <a:buFont typeface="Arial" charset="0"/>
              <a:buChar char="•"/>
            </a:pP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84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425" y="140238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C1B03"/>
                </a:solidFill>
                <a:latin typeface="Times New Roman" charset="0"/>
                <a:ea typeface="Times New Roman" charset="0"/>
                <a:cs typeface="Times New Roman" charset="0"/>
              </a:rPr>
              <a:t>The Future: Vision Statement</a:t>
            </a:r>
            <a:endParaRPr lang="en-US" b="1" dirty="0">
              <a:solidFill>
                <a:srgbClr val="CC1B03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0521" y="1330381"/>
            <a:ext cx="10204504" cy="45479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innerShdw blurRad="228600" dist="1016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i="1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en-US" sz="3200" b="1" dirty="0" smtClean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US" sz="3200" b="1" i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   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“The </a:t>
            </a:r>
            <a:r>
              <a:rPr lang="en-US" sz="32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vision of the Office of </a:t>
            </a:r>
            <a:r>
              <a:rPr lang="en-US" sz="32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the Vice </a:t>
            </a:r>
            <a:r>
              <a:rPr lang="en-US" sz="32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President for Research is to cultivate a national and international leading research community through </a:t>
            </a:r>
            <a:r>
              <a:rPr lang="en-US" sz="3200" b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excellence</a:t>
            </a:r>
            <a:r>
              <a:rPr lang="en-US" sz="32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3200" b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innovation</a:t>
            </a:r>
            <a:r>
              <a:rPr lang="en-US" sz="32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, and </a:t>
            </a:r>
            <a:r>
              <a:rPr lang="en-US" sz="3200" b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interdisciplinary research </a:t>
            </a:r>
            <a:r>
              <a:rPr lang="en-US" sz="32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at the University of Utah</a:t>
            </a:r>
            <a:r>
              <a:rPr lang="en-US" sz="32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.” </a:t>
            </a:r>
            <a:endParaRPr lang="en-US" sz="32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Pentagon 2"/>
          <p:cNvSpPr/>
          <p:nvPr/>
        </p:nvSpPr>
        <p:spPr>
          <a:xfrm rot="5400000">
            <a:off x="5583433" y="1009782"/>
            <a:ext cx="1258683" cy="1899881"/>
          </a:xfrm>
          <a:prstGeom prst="homePlate">
            <a:avLst/>
          </a:prstGeom>
          <a:solidFill>
            <a:srgbClr val="CC1B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470988" y="3116425"/>
            <a:ext cx="5486400" cy="0"/>
          </a:xfrm>
          <a:prstGeom prst="line">
            <a:avLst/>
          </a:prstGeom>
          <a:ln w="12700">
            <a:solidFill>
              <a:srgbClr val="CC1B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40850" y="2589064"/>
            <a:ext cx="234384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OUR VISION</a:t>
            </a:r>
            <a:endParaRPr lang="en-US" sz="2800" b="1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680241" y="1269804"/>
            <a:ext cx="1065064" cy="106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15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29" y="241786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C1B03"/>
                </a:solidFill>
                <a:latin typeface="Times New Roman" charset="0"/>
                <a:ea typeface="Times New Roman" charset="0"/>
                <a:cs typeface="Times New Roman" charset="0"/>
              </a:rPr>
              <a:t>Questions?</a:t>
            </a:r>
            <a:endParaRPr lang="en-US" b="1" dirty="0">
              <a:solidFill>
                <a:srgbClr val="CC1B03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42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- Andy Power Point" id="{63E5D3F1-0194-384E-945F-68E9545532F3}" vid="{4BC12A0F-4EC8-1949-BDAB-1D05DFDFDDC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674</TotalTime>
  <Words>445</Words>
  <Application>Microsoft Macintosh PowerPoint</Application>
  <PresentationFormat>Widescreen</PresentationFormat>
  <Paragraphs>75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Calibri</vt:lpstr>
      <vt:lpstr>Gill Sans MT</vt:lpstr>
      <vt:lpstr>Mangal</vt:lpstr>
      <vt:lpstr>MS PGothic</vt:lpstr>
      <vt:lpstr>Times</vt:lpstr>
      <vt:lpstr>Times New Roman</vt:lpstr>
      <vt:lpstr>Arial</vt:lpstr>
      <vt:lpstr>Office Theme</vt:lpstr>
      <vt:lpstr>VP for Research Update </vt:lpstr>
      <vt:lpstr>Agenda </vt:lpstr>
      <vt:lpstr>Overall Sponsored Project Awards (Total Direct &amp; Indirect Costs) </vt:lpstr>
      <vt:lpstr>Current VPR Directions </vt:lpstr>
      <vt:lpstr>Upcoming VPR Directions</vt:lpstr>
      <vt:lpstr>The Future: Vision Statement</vt:lpstr>
      <vt:lpstr>Questions?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 Meeting – May 18</dc:title>
  <dc:creator>Microsoft Office User</dc:creator>
  <cp:lastModifiedBy>Sonita M Claiborne</cp:lastModifiedBy>
  <cp:revision>48</cp:revision>
  <dcterms:created xsi:type="dcterms:W3CDTF">2017-05-16T21:13:17Z</dcterms:created>
  <dcterms:modified xsi:type="dcterms:W3CDTF">2017-09-28T20:46:02Z</dcterms:modified>
</cp:coreProperties>
</file>