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59" r:id="rId3"/>
    <p:sldId id="260" r:id="rId4"/>
    <p:sldId id="261" r:id="rId5"/>
    <p:sldId id="256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107" d="100"/>
          <a:sy n="107" d="100"/>
        </p:scale>
        <p:origin x="-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6E29E-F923-3145-B70E-FDF9891C9A0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6C95A-F3F8-5E40-B298-FA98EF9A1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CF575-09FD-4844-A7D8-48B1F6F7F37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9940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6297-795B-2D48-B2C8-C5DDED60D3A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DF61-989B-DC48-A2C3-2F399B250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6297-795B-2D48-B2C8-C5DDED60D3A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DF61-989B-DC48-A2C3-2F399B250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6297-795B-2D48-B2C8-C5DDED60D3A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DF61-989B-DC48-A2C3-2F399B250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6297-795B-2D48-B2C8-C5DDED60D3A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DF61-989B-DC48-A2C3-2F399B250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6297-795B-2D48-B2C8-C5DDED60D3A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DF61-989B-DC48-A2C3-2F399B250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6297-795B-2D48-B2C8-C5DDED60D3A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DF61-989B-DC48-A2C3-2F399B250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6297-795B-2D48-B2C8-C5DDED60D3A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DF61-989B-DC48-A2C3-2F399B250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6297-795B-2D48-B2C8-C5DDED60D3A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DF61-989B-DC48-A2C3-2F399B250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6297-795B-2D48-B2C8-C5DDED60D3A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DF61-989B-DC48-A2C3-2F399B250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6297-795B-2D48-B2C8-C5DDED60D3A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DF61-989B-DC48-A2C3-2F399B250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6297-795B-2D48-B2C8-C5DDED60D3A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DF61-989B-DC48-A2C3-2F399B250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A6297-795B-2D48-B2C8-C5DDED60D3A5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8DF61-989B-DC48-A2C3-2F399B2504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1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26" y="418810"/>
            <a:ext cx="8912382" cy="5793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226" y="418810"/>
            <a:ext cx="8912382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Subject to the approval of the Board of Trustees, the “university faculty shall have the authority . . . to legislate on matters of educational policy. . . . 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 faculty has a right to a meaningful role in the governance of the university; . . . it has a right to participate in decisions relating to the general academic operations of the university including budget decisions and administrative appointments.” 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 legislative power of the faculty is “normally. . . exercised by the faculty in conjunction with duly elected student representatives and administrators in the </a:t>
            </a:r>
            <a:r>
              <a:rPr lang="en-US" sz="3200" dirty="0" smtClean="0">
                <a:solidFill>
                  <a:schemeClr val="bg1"/>
                </a:solidFill>
              </a:rPr>
              <a:t>Academic Senate </a:t>
            </a:r>
            <a:r>
              <a:rPr lang="en-US" sz="2400" dirty="0" smtClean="0">
                <a:solidFill>
                  <a:schemeClr val="bg1"/>
                </a:solidFill>
              </a:rPr>
              <a:t>. . .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47" y="5706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2672" y="52449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54" name="Group 54"/>
          <p:cNvGraphicFramePr>
            <a:graphicFrameLocks noGrp="1"/>
          </p:cNvGraphicFramePr>
          <p:nvPr/>
        </p:nvGraphicFramePr>
        <p:xfrm>
          <a:off x="1143000" y="523875"/>
          <a:ext cx="6781800" cy="6474562"/>
        </p:xfrm>
        <a:graphic>
          <a:graphicData uri="http://schemas.openxmlformats.org/drawingml/2006/table">
            <a:tbl>
              <a:tblPr/>
              <a:tblGrid>
                <a:gridCol w="1733550"/>
                <a:gridCol w="1808163"/>
                <a:gridCol w="1544637"/>
                <a:gridCol w="1695450"/>
              </a:tblGrid>
              <a:tr h="713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Graduate Students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Undergraduate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Students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MSSST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Students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" pitchFamily="-110" charset="0"/>
                        </a:rPr>
                        <a:t>Institutions($)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2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Carolyn Kelley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Dr. Margaret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King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Gregg P. Oakes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(MS)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Anne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Pazos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(MS)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Patrick Pinson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(MS)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Mitch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Poss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Robert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Barmore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(MS)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Julie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Pleva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(MS)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Jill Grantham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(MS)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Steve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Looman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Roger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Harrison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Amy Parr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(MS)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pitchFamily="-110" charset="0"/>
                        </a:rPr>
                        <a:t>Jaqueline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pitchFamily="-110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pitchFamily="-110" charset="0"/>
                        </a:rPr>
                        <a:t>Kiplinger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Brian Bennett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Jennie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Lenig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 (MS)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Dr. David Bauman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Eric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Kelson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Brett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Lucht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Lars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Heumann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Eric Kawamoto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Greg Owens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Andreas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Fechtenkötter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Steve Brown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Chris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Kareis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Joseph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Pergler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Soren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 Giese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Jeremy Riley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Paul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Oblad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Matt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Weinstock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Stephen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Oblad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Reid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Huefner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Carlos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Parrago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William Hewitt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Neira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 Acevedo Ramos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Safia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 Ahmed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Brandon Bacon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Amelia Goldberg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Nathan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Odendahl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Florence Fernandez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Anastasia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Borodai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Jeff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Statler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Sidney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Gines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Lisa Goff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Nannette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Gunty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Bruce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Illum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Doug Sill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Nancy Treasure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Rob Wagner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Scott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Wihong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Julie Taylor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Jana Barrow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Shea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Wickleson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Vicky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Mayall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Janette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Duffin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pitchFamily="-110" charset="0"/>
                        </a:rPr>
                        <a:t>University of Utah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NSF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ACS-PRF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FIPSE (USDOE)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Dreyfus Foundation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Sloan Foundation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US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Army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Collaborators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Atta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Arif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 (X-Ray)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Carl Hoff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Anita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Orendt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Rudi van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Eldik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Gary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Wulfsberg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J.F. Nixon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pitchFamily="-110" charset="0"/>
                        </a:rPr>
                        <a:t>Utah Colleagues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Stan Pons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0" charset="0"/>
                        </a:rPr>
                        <a:t>Ron Ragsdale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0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23" name="Text Box 50"/>
          <p:cNvSpPr txBox="1">
            <a:spLocks noChangeArrowheads="1"/>
          </p:cNvSpPr>
          <p:nvPr/>
        </p:nvSpPr>
        <p:spPr bwMode="auto">
          <a:xfrm>
            <a:off x="1371600" y="0"/>
            <a:ext cx="5929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hlink"/>
                </a:solidFill>
              </a:rPr>
              <a:t>A Brief History of the Richmond Group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0076856"/>
              </p:ext>
            </p:extLst>
          </p:nvPr>
        </p:nvGraphicFramePr>
        <p:xfrm>
          <a:off x="457200" y="243840"/>
          <a:ext cx="8229600" cy="6370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Research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Teaching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Service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Organometallic</a:t>
                      </a:r>
                      <a:r>
                        <a:rPr lang="en-US" sz="2000" dirty="0" smtClean="0"/>
                        <a:t> Chemistry &amp; Catalysis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Elementary </a:t>
                      </a:r>
                      <a:r>
                        <a:rPr lang="en-US" sz="20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r>
                        <a:rPr lang="en-US" sz="2000" dirty="0" smtClean="0"/>
                        <a:t>Graduate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Semester Transition</a:t>
                      </a:r>
                    </a:p>
                    <a:p>
                      <a:r>
                        <a:rPr lang="en-US" sz="2000" dirty="0" smtClean="0"/>
                        <a:t>U Teaching Committee</a:t>
                      </a:r>
                    </a:p>
                    <a:p>
                      <a:r>
                        <a:rPr lang="en-US" sz="2000" dirty="0" smtClean="0"/>
                        <a:t>Academic Senate EC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Making “Unreactive”</a:t>
                      </a:r>
                      <a:r>
                        <a:rPr lang="en-US" sz="2000" b="1" baseline="0" dirty="0" smtClean="0"/>
                        <a:t> Molecules REACT !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Making Chemistry Exciting and Accessible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Guiding Students to Achieve Their Goals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Camille</a:t>
                      </a:r>
                      <a:r>
                        <a:rPr lang="en-US" sz="2000" baseline="0" dirty="0" smtClean="0"/>
                        <a:t> &amp; Henry Dreyfus</a:t>
                      </a:r>
                      <a:r>
                        <a:rPr lang="en-US" sz="2000" dirty="0" smtClean="0"/>
                        <a:t> New Faculty Award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ASUU Student’s Choice Teaching Awards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Perlman Award for Excellence in Student Counseling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NSF Presidential</a:t>
                      </a:r>
                    </a:p>
                    <a:p>
                      <a:r>
                        <a:rPr lang="en-US" sz="2000" dirty="0" smtClean="0"/>
                        <a:t>Young Investigator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UU Presidential </a:t>
                      </a:r>
                    </a:p>
                    <a:p>
                      <a:r>
                        <a:rPr lang="en-US" sz="2000" dirty="0" smtClean="0"/>
                        <a:t>Teaching Scholar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College of Science</a:t>
                      </a:r>
                    </a:p>
                    <a:p>
                      <a:r>
                        <a:rPr lang="en-US" sz="2000" dirty="0" smtClean="0"/>
                        <a:t>ACCESS</a:t>
                      </a:r>
                      <a:r>
                        <a:rPr lang="en-US" sz="2000" baseline="0" dirty="0" smtClean="0"/>
                        <a:t> Program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Alfred P. Sloan Foundation Fellow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Robert W. Parry</a:t>
                      </a:r>
                    </a:p>
                    <a:p>
                      <a:r>
                        <a:rPr lang="en-US" sz="2000" dirty="0" smtClean="0"/>
                        <a:t>&amp; WW</a:t>
                      </a:r>
                      <a:r>
                        <a:rPr lang="en-US" sz="2000" baseline="0" dirty="0" smtClean="0"/>
                        <a:t> Epstein Awards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MSSST Program Director</a:t>
                      </a:r>
                    </a:p>
                    <a:p>
                      <a:r>
                        <a:rPr lang="en-US" sz="2000" smtClean="0"/>
                        <a:t>Undergraduate Council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lvl="1" algn="ctr"/>
                      <a:r>
                        <a:rPr lang="en-US" sz="2000" dirty="0" smtClean="0"/>
                        <a:t>ACS Nobel Laureate</a:t>
                      </a:r>
                      <a:endParaRPr lang="en-US" sz="2000" dirty="0"/>
                    </a:p>
                    <a:p>
                      <a:pPr algn="ctr"/>
                      <a:r>
                        <a:rPr lang="en-US" sz="2000" dirty="0" smtClean="0"/>
                        <a:t>Signature Award in Graduate Education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Associate Dean,</a:t>
                      </a:r>
                    </a:p>
                    <a:p>
                      <a:r>
                        <a:rPr lang="en-US" sz="2000" dirty="0" smtClean="0"/>
                        <a:t>Honors</a:t>
                      </a:r>
                      <a:r>
                        <a:rPr lang="en-US" sz="2000" baseline="0" dirty="0" smtClean="0"/>
                        <a:t> College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FIPSE Grant</a:t>
                      </a:r>
                      <a:endParaRPr lang="en-US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1"/>
                      <a:r>
                        <a:rPr lang="en-US" sz="2000" dirty="0" smtClean="0"/>
                        <a:t>NSF &amp; EPA</a:t>
                      </a:r>
                      <a:r>
                        <a:rPr lang="en-US" sz="2000" baseline="0" dirty="0" smtClean="0"/>
                        <a:t> Graduate </a:t>
                      </a:r>
                      <a:r>
                        <a:rPr lang="en-US" sz="2000" dirty="0" smtClean="0"/>
                        <a:t>Fellowship</a:t>
                      </a:r>
                      <a:r>
                        <a:rPr lang="en-US" sz="2000" baseline="0" dirty="0" smtClean="0"/>
                        <a:t> Panels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DoEd</a:t>
                      </a:r>
                      <a:r>
                        <a:rPr lang="en-US" sz="2000" baseline="0" dirty="0" smtClean="0"/>
                        <a:t> JRC Nuclear Medicine Technology </a:t>
                      </a:r>
                      <a:endParaRPr lang="en-US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1" algn="ctr"/>
                      <a:r>
                        <a:rPr lang="en-US" sz="2000" dirty="0" smtClean="0"/>
                        <a:t>American Chemical Society</a:t>
                      </a:r>
                      <a:r>
                        <a:rPr lang="en-US" sz="2000" baseline="0" dirty="0" smtClean="0"/>
                        <a:t> – Salt Lake Section</a:t>
                      </a:r>
                    </a:p>
                    <a:p>
                      <a:pPr lvl="1" algn="ctr"/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Faraday Chemistry Lectures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05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19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71751" y="-987777"/>
            <a:ext cx="2384086" cy="356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749778"/>
            <a:ext cx="2571750" cy="171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Janette in the La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2571750" cy="3429000"/>
          </a:xfrm>
          <a:prstGeom prst="rect">
            <a:avLst/>
          </a:prstGeom>
        </p:spPr>
      </p:pic>
      <p:pic>
        <p:nvPicPr>
          <p:cNvPr id="7" name="Picture 6" descr="Block U Flam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836" y="0"/>
            <a:ext cx="4197795" cy="2361260"/>
          </a:xfrm>
          <a:prstGeom prst="rect">
            <a:avLst/>
          </a:prstGeom>
        </p:spPr>
      </p:pic>
      <p:pic>
        <p:nvPicPr>
          <p:cNvPr id="9" name="Picture 8" descr="MarriottHonors Cent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605047" cy="1749778"/>
          </a:xfrm>
          <a:prstGeom prst="rect">
            <a:avLst/>
          </a:prstGeom>
        </p:spPr>
      </p:pic>
      <p:pic>
        <p:nvPicPr>
          <p:cNvPr id="10" name="Picture 9" descr="TeacherCohortWashaki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749" y="4200008"/>
            <a:ext cx="3543989" cy="2657992"/>
          </a:xfrm>
          <a:prstGeom prst="rect">
            <a:avLst/>
          </a:prstGeom>
        </p:spPr>
      </p:pic>
      <p:pic>
        <p:nvPicPr>
          <p:cNvPr id="13" name="Picture 12" descr="CroppedUt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2369" y="2361260"/>
            <a:ext cx="4581631" cy="1838748"/>
          </a:xfrm>
          <a:prstGeom prst="rect">
            <a:avLst/>
          </a:prstGeom>
        </p:spPr>
      </p:pic>
      <p:pic>
        <p:nvPicPr>
          <p:cNvPr id="14" name="Picture 13" descr="AccessInActio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0138" y="4200009"/>
            <a:ext cx="1993493" cy="2657991"/>
          </a:xfrm>
          <a:prstGeom prst="rect">
            <a:avLst/>
          </a:prstGeom>
        </p:spPr>
      </p:pic>
      <p:pic>
        <p:nvPicPr>
          <p:cNvPr id="15" name="Picture 14" descr="StudentsOffic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1751" y="2573445"/>
            <a:ext cx="2168750" cy="1626563"/>
          </a:xfrm>
          <a:prstGeom prst="rect">
            <a:avLst/>
          </a:prstGeom>
        </p:spPr>
      </p:pic>
      <p:pic>
        <p:nvPicPr>
          <p:cNvPr id="12" name="Picture 11" descr="JLKBlockU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5012" y="4200009"/>
            <a:ext cx="1993493" cy="265799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4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GRParkBuild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433</Words>
  <Application>Microsoft Macintosh PowerPoint</Application>
  <PresentationFormat>On-screen Show (4:3)</PresentationFormat>
  <Paragraphs>130</Paragraphs>
  <Slides>5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Slide 2</vt:lpstr>
      <vt:lpstr>Slide 3</vt:lpstr>
      <vt:lpstr>Slide 4</vt:lpstr>
      <vt:lpstr>Slide 5</vt:lpstr>
    </vt:vector>
  </TitlesOfParts>
  <Company>University of Utah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 Richmond</dc:creator>
  <cp:lastModifiedBy>Thomas Richmond</cp:lastModifiedBy>
  <cp:revision>4</cp:revision>
  <dcterms:created xsi:type="dcterms:W3CDTF">2017-05-01T04:34:35Z</dcterms:created>
  <dcterms:modified xsi:type="dcterms:W3CDTF">2017-05-01T05:06:09Z</dcterms:modified>
</cp:coreProperties>
</file>