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6" r:id="rId3"/>
    <p:sldId id="259" r:id="rId4"/>
    <p:sldId id="260" r:id="rId5"/>
    <p:sldId id="258" r:id="rId6"/>
    <p:sldId id="262" r:id="rId7"/>
    <p:sldId id="275" r:id="rId8"/>
    <p:sldId id="263" r:id="rId9"/>
    <p:sldId id="264" r:id="rId10"/>
    <p:sldId id="266" r:id="rId11"/>
    <p:sldId id="267" r:id="rId12"/>
    <p:sldId id="265" r:id="rId13"/>
    <p:sldId id="268" r:id="rId14"/>
    <p:sldId id="269" r:id="rId15"/>
    <p:sldId id="270" r:id="rId16"/>
    <p:sldId id="271" r:id="rId17"/>
    <p:sldId id="277" r:id="rId18"/>
    <p:sldId id="273" r:id="rId19"/>
    <p:sldId id="272" r:id="rId20"/>
    <p:sldId id="278" r:id="rId21"/>
    <p:sldId id="279" r:id="rId22"/>
    <p:sldId id="27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121" d="100"/>
          <a:sy n="121" d="100"/>
        </p:scale>
        <p:origin x="-4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useBgFill="1">
        <p:nvSpPr>
          <p:cNvPr id="13" name="Freeform 12"/>
          <p:cNvSpPr/>
          <p:nvPr/>
        </p:nvSpPr>
        <p:spPr>
          <a:xfrm>
            <a:off x="-8467" y="-16933"/>
            <a:ext cx="8754534" cy="6451600"/>
          </a:xfrm>
          <a:custGeom>
            <a:avLst/>
            <a:gdLst/>
            <a:ahLst/>
            <a:cxnLst/>
            <a:rect l="l" t="t" r="r" b="b"/>
            <a:pathLst>
              <a:path w="8754534" h="6451600">
                <a:moveTo>
                  <a:pt x="8373534" y="0"/>
                </a:moveTo>
                <a:lnTo>
                  <a:pt x="8754534" y="5994400"/>
                </a:lnTo>
                <a:lnTo>
                  <a:pt x="0" y="6451600"/>
                </a:lnTo>
                <a:lnTo>
                  <a:pt x="0" y="0"/>
                </a:lnTo>
                <a:lnTo>
                  <a:pt x="8373534" y="0"/>
                </a:lnTo>
                <a:close/>
              </a:path>
            </a:pathLst>
          </a:cu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10379" y="4445000"/>
            <a:ext cx="8464695" cy="1715811"/>
          </a:xfrm>
          <a:custGeom>
            <a:avLst/>
            <a:gdLst/>
            <a:ahLst/>
            <a:cxnLst/>
            <a:rect l="l" t="t" r="r" b="b"/>
            <a:pathLst>
              <a:path w="8428428" h="1878553">
                <a:moveTo>
                  <a:pt x="0" y="438229"/>
                </a:moveTo>
                <a:lnTo>
                  <a:pt x="8343246" y="0"/>
                </a:lnTo>
                <a:lnTo>
                  <a:pt x="8428428" y="1424838"/>
                </a:lnTo>
                <a:lnTo>
                  <a:pt x="7515" y="1878553"/>
                </a:lnTo>
                <a:lnTo>
                  <a:pt x="0" y="438229"/>
                </a:ln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2864" y="0"/>
            <a:ext cx="5811235" cy="321615"/>
          </a:xfrm>
          <a:custGeom>
            <a:avLst/>
            <a:gdLst/>
            <a:ahLst/>
            <a:cxnLst/>
            <a:rect l="l" t="t" r="r" b="b"/>
            <a:pathLst>
              <a:path w="5811235" h="321615">
                <a:moveTo>
                  <a:pt x="0" y="0"/>
                </a:moveTo>
                <a:lnTo>
                  <a:pt x="5811235" y="0"/>
                </a:lnTo>
                <a:lnTo>
                  <a:pt x="1" y="321615"/>
                </a:lnTo>
                <a:cubicBezTo>
                  <a:pt x="1" y="214410"/>
                  <a:pt x="0" y="107205"/>
                  <a:pt x="0" y="0"/>
                </a:cubicBez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29"/>
          <p:cNvSpPr/>
          <p:nvPr/>
        </p:nvSpPr>
        <p:spPr>
          <a:xfrm rot="21420000">
            <a:off x="-170768" y="213023"/>
            <a:ext cx="8480534" cy="5746008"/>
          </a:xfrm>
          <a:custGeom>
            <a:avLst/>
            <a:gdLst/>
            <a:ahLst/>
            <a:cxnLst/>
            <a:rect l="l" t="t" r="r" b="b"/>
            <a:pathLst>
              <a:path w="11307378" h="5746008">
                <a:moveTo>
                  <a:pt x="11270997" y="0"/>
                </a:moveTo>
                <a:lnTo>
                  <a:pt x="11307378" y="5746008"/>
                </a:lnTo>
                <a:lnTo>
                  <a:pt x="1" y="574313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p:cNvSpPr>
            <a:spLocks noGrp="1"/>
          </p:cNvSpPr>
          <p:nvPr>
            <p:ph type="ctrTitle"/>
          </p:nvPr>
        </p:nvSpPr>
        <p:spPr>
          <a:xfrm rot="21420000">
            <a:off x="451416" y="668338"/>
            <a:ext cx="7533524" cy="2766528"/>
          </a:xfrm>
        </p:spPr>
        <p:txBody>
          <a:bodyPr anchor="b">
            <a:normAutofit/>
          </a:bodyPr>
          <a:lstStyle>
            <a:lvl1pPr algn="r">
              <a:defRPr sz="7200"/>
            </a:lvl1pPr>
          </a:lstStyle>
          <a:p>
            <a:r>
              <a:rPr lang="en-US" smtClean="0"/>
              <a:t>Click to edit Master title style</a:t>
            </a:r>
            <a:endParaRPr lang="en-US" dirty="0"/>
          </a:p>
        </p:txBody>
      </p:sp>
      <p:sp>
        <p:nvSpPr>
          <p:cNvPr id="3" name="Subtitle 2"/>
          <p:cNvSpPr>
            <a:spLocks noGrp="1"/>
          </p:cNvSpPr>
          <p:nvPr>
            <p:ph type="subTitle" idx="1"/>
          </p:nvPr>
        </p:nvSpPr>
        <p:spPr>
          <a:xfrm rot="21420000">
            <a:off x="554462" y="3446830"/>
            <a:ext cx="7512060" cy="550333"/>
          </a:xfrm>
        </p:spPr>
        <p:txBody>
          <a:bodyPr anchor="t">
            <a:noAutofit/>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rot="21420000">
            <a:off x="3669071" y="4714242"/>
            <a:ext cx="4607740" cy="942356"/>
          </a:xfrm>
        </p:spPr>
        <p:txBody>
          <a:bodyPr/>
          <a:lstStyle>
            <a:lvl1pPr algn="ctr">
              <a:defRPr sz="4200">
                <a:solidFill>
                  <a:schemeClr val="accent1">
                    <a:lumMod val="50000"/>
                  </a:schemeClr>
                </a:solidFill>
              </a:defRPr>
            </a:lvl1pPr>
          </a:lstStyle>
          <a:p>
            <a:fld id="{03F0F30A-0B6B-F445-88FA-6937268CF529}" type="datetimeFigureOut">
              <a:rPr lang="en-US" smtClean="0"/>
              <a:t>3/28/17</a:t>
            </a:fld>
            <a:endParaRPr lang="en-US"/>
          </a:p>
        </p:txBody>
      </p:sp>
      <p:sp>
        <p:nvSpPr>
          <p:cNvPr id="5" name="Footer Placeholder 4"/>
          <p:cNvSpPr>
            <a:spLocks noGrp="1"/>
          </p:cNvSpPr>
          <p:nvPr>
            <p:ph type="ftr" sz="quarter" idx="11"/>
          </p:nvPr>
        </p:nvSpPr>
        <p:spPr>
          <a:xfrm rot="21420000">
            <a:off x="-12134" y="4954635"/>
            <a:ext cx="2987069" cy="918361"/>
          </a:xfrm>
        </p:spPr>
        <p:txBody>
          <a:bodyPr vert="horz" lIns="91440" tIns="45720" rIns="91440" bIns="45720" rtlCol="0" anchor="ctr"/>
          <a:lstStyle>
            <a:lvl1pPr algn="r">
              <a:defRPr lang="en-US" sz="4200" dirty="0"/>
            </a:lvl1pPr>
          </a:lstStyle>
          <a:p>
            <a:endParaRPr lang="en-US"/>
          </a:p>
        </p:txBody>
      </p:sp>
      <p:sp>
        <p:nvSpPr>
          <p:cNvPr id="6" name="Slide Number Placeholder 5"/>
          <p:cNvSpPr>
            <a:spLocks noGrp="1"/>
          </p:cNvSpPr>
          <p:nvPr>
            <p:ph type="sldNum" sz="quarter" idx="12"/>
          </p:nvPr>
        </p:nvSpPr>
        <p:spPr>
          <a:xfrm rot="21420000">
            <a:off x="7401518" y="3819948"/>
            <a:ext cx="680390" cy="498470"/>
          </a:xfrm>
        </p:spPr>
        <p:txBody>
          <a:bodyPr/>
          <a:lstStyle>
            <a:lvl1pPr>
              <a:defRPr sz="2400">
                <a:solidFill>
                  <a:schemeClr val="tx1">
                    <a:lumMod val="75000"/>
                    <a:lumOff val="25000"/>
                  </a:schemeClr>
                </a:solidFill>
              </a:defRPr>
            </a:lvl1pPr>
          </a:lstStyle>
          <a:p>
            <a:fld id="{6C8CB041-78F1-F84C-99E5-824DF2677F2B}" type="slidenum">
              <a:rPr lang="en-US" smtClean="0"/>
              <a:t>‹#›</a:t>
            </a:fld>
            <a:endParaRPr lang="en-US"/>
          </a:p>
        </p:txBody>
      </p:sp>
      <p:sp>
        <p:nvSpPr>
          <p:cNvPr id="33" name="5-Point Star 32"/>
          <p:cNvSpPr/>
          <p:nvPr/>
        </p:nvSpPr>
        <p:spPr>
          <a:xfrm rot="21420000">
            <a:off x="3121951" y="5057183"/>
            <a:ext cx="515386" cy="515386"/>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61021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4106333"/>
            <a:ext cx="7796031" cy="58884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4351" y="685800"/>
            <a:ext cx="7794385" cy="319490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14335" y="4702923"/>
            <a:ext cx="7796046" cy="682472"/>
          </a:xfr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0F30A-0B6B-F445-88FA-6937268CF529}" type="datetimeFigureOut">
              <a:rPr lang="en-US" smtClean="0"/>
              <a:t>3/28/17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CB041-78F1-F84C-99E5-824DF2677F2B}" type="slidenum">
              <a:rPr lang="en-US" smtClean="0"/>
              <a:t>‹#›</a:t>
            </a:fld>
            <a:endParaRPr lang="en-US"/>
          </a:p>
        </p:txBody>
      </p:sp>
    </p:spTree>
    <p:extLst>
      <p:ext uri="{BB962C8B-B14F-4D97-AF65-F5344CB8AC3E}">
        <p14:creationId xmlns:p14="http://schemas.microsoft.com/office/powerpoint/2010/main" val="136913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7677" cy="3194903"/>
          </a:xfrm>
        </p:spPr>
        <p:txBody>
          <a:bodyPr anchor="ctr">
            <a:normAutofit/>
          </a:bodyPr>
          <a:lstStyle>
            <a:lvl1pPr algn="ctr">
              <a:defRPr sz="48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35" y="4106333"/>
            <a:ext cx="7796047"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0F30A-0B6B-F445-88FA-6937268CF529}" type="datetimeFigureOut">
              <a:rPr lang="en-US" smtClean="0"/>
              <a:t>3/28/17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CB041-78F1-F84C-99E5-824DF2677F2B}" type="slidenum">
              <a:rPr lang="en-US" smtClean="0"/>
              <a:t>‹#›</a:t>
            </a:fld>
            <a:endParaRPr lang="en-US"/>
          </a:p>
        </p:txBody>
      </p:sp>
    </p:spTree>
    <p:extLst>
      <p:ext uri="{BB962C8B-B14F-4D97-AF65-F5344CB8AC3E}">
        <p14:creationId xmlns:p14="http://schemas.microsoft.com/office/powerpoint/2010/main" val="1125898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99" y="685800"/>
            <a:ext cx="7143765" cy="2916704"/>
          </a:xfrm>
        </p:spPr>
        <p:txBody>
          <a:bodyPr anchor="ctr">
            <a:normAutofit/>
          </a:bodyPr>
          <a:lstStyle>
            <a:lvl1pPr algn="ctr">
              <a:defRPr sz="48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162698" y="3610032"/>
            <a:ext cx="6500967" cy="377768"/>
          </a:xfr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14351" y="4106334"/>
            <a:ext cx="7797662" cy="1268252"/>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0F30A-0B6B-F445-88FA-6937268CF529}" type="datetimeFigureOut">
              <a:rPr lang="en-US" smtClean="0"/>
              <a:t>3/28/17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CB041-78F1-F84C-99E5-824DF2677F2B}" type="slidenum">
              <a:rPr lang="en-US" smtClean="0"/>
              <a:t>‹#›</a:t>
            </a:fld>
            <a:endParaRPr lang="en-US"/>
          </a:p>
        </p:txBody>
      </p:sp>
      <p:sp>
        <p:nvSpPr>
          <p:cNvPr id="10" name="TextBox 9"/>
          <p:cNvSpPr txBox="1"/>
          <p:nvPr/>
        </p:nvSpPr>
        <p:spPr>
          <a:xfrm>
            <a:off x="404280" y="88785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1" name="TextBox 10"/>
          <p:cNvSpPr txBox="1"/>
          <p:nvPr/>
        </p:nvSpPr>
        <p:spPr>
          <a:xfrm>
            <a:off x="7897147" y="290648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59961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4351" y="1723855"/>
            <a:ext cx="7796030" cy="2511835"/>
          </a:xfrm>
        </p:spPr>
        <p:txBody>
          <a:bodyPr anchor="b">
            <a:normAutofit/>
          </a:bodyPr>
          <a:lstStyle>
            <a:lvl1pPr algn="l">
              <a:defRPr sz="48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51" y="4247468"/>
            <a:ext cx="7796030" cy="1140644"/>
          </a:xfr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0F30A-0B6B-F445-88FA-6937268CF529}" type="datetimeFigureOut">
              <a:rPr lang="en-US" smtClean="0"/>
              <a:t>3/28/17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CB041-78F1-F84C-99E5-824DF2677F2B}" type="slidenum">
              <a:rPr lang="en-US" smtClean="0"/>
              <a:t>‹#›</a:t>
            </a:fld>
            <a:endParaRPr lang="en-US"/>
          </a:p>
        </p:txBody>
      </p:sp>
    </p:spTree>
    <p:extLst>
      <p:ext uri="{BB962C8B-B14F-4D97-AF65-F5344CB8AC3E}">
        <p14:creationId xmlns:p14="http://schemas.microsoft.com/office/powerpoint/2010/main" val="2089018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514351" y="685801"/>
            <a:ext cx="7796030" cy="1151965"/>
          </a:xfrm>
        </p:spPr>
        <p:txBody>
          <a:bodyPr/>
          <a:lstStyle>
            <a:lvl1pPr algn="ctr">
              <a:defRPr/>
            </a:lvl1pPr>
          </a:lstStyle>
          <a:p>
            <a:r>
              <a:rPr lang="en-US" smtClean="0"/>
              <a:t>Click to edit Master title style</a:t>
            </a:r>
            <a:endParaRPr lang="en-US" dirty="0"/>
          </a:p>
        </p:txBody>
      </p:sp>
      <p:sp>
        <p:nvSpPr>
          <p:cNvPr id="7" name="Text Placeholder 2"/>
          <p:cNvSpPr>
            <a:spLocks noGrp="1"/>
          </p:cNvSpPr>
          <p:nvPr>
            <p:ph type="body" idx="1"/>
          </p:nvPr>
        </p:nvSpPr>
        <p:spPr>
          <a:xfrm>
            <a:off x="514352"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14352"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175967"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175966"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27785"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27785"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3F0F30A-0B6B-F445-88FA-6937268CF529}" type="datetimeFigureOut">
              <a:rPr lang="en-US" smtClean="0"/>
              <a:t>3/28/17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8CB041-78F1-F84C-99E5-824DF2677F2B}" type="slidenum">
              <a:rPr lang="en-US" smtClean="0"/>
              <a:t>‹#›</a:t>
            </a:fld>
            <a:endParaRPr lang="en-US"/>
          </a:p>
        </p:txBody>
      </p:sp>
    </p:spTree>
    <p:extLst>
      <p:ext uri="{BB962C8B-B14F-4D97-AF65-F5344CB8AC3E}">
        <p14:creationId xmlns:p14="http://schemas.microsoft.com/office/powerpoint/2010/main" val="628175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514351" y="685801"/>
            <a:ext cx="7797662" cy="1151965"/>
          </a:xfrm>
        </p:spPr>
        <p:txBody>
          <a:bodyPr/>
          <a:lstStyle>
            <a:lvl1pPr algn="ctr">
              <a:defRPr/>
            </a:lvl1pPr>
          </a:lstStyle>
          <a:p>
            <a:r>
              <a:rPr lang="en-US" smtClean="0"/>
              <a:t>Click to edit Master title style</a:t>
            </a:r>
            <a:endParaRPr lang="en-US" dirty="0"/>
          </a:p>
        </p:txBody>
      </p:sp>
      <p:sp>
        <p:nvSpPr>
          <p:cNvPr id="19" name="Text Placeholder 2"/>
          <p:cNvSpPr>
            <a:spLocks noGrp="1"/>
          </p:cNvSpPr>
          <p:nvPr>
            <p:ph type="body" idx="1"/>
          </p:nvPr>
        </p:nvSpPr>
        <p:spPr>
          <a:xfrm>
            <a:off x="518880"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14335" y="2063396"/>
            <a:ext cx="2482596"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518880" y="4389288"/>
            <a:ext cx="2482596"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17805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176999" y="2063396"/>
            <a:ext cx="2482596"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3176998" y="4389286"/>
            <a:ext cx="2483655"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2670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26614" y="2063394"/>
            <a:ext cx="2482596"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5826614" y="4389284"/>
            <a:ext cx="2482596"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3F0F30A-0B6B-F445-88FA-6937268CF529}" type="datetimeFigureOut">
              <a:rPr lang="en-US" smtClean="0"/>
              <a:t>3/28/17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8CB041-78F1-F84C-99E5-824DF2677F2B}" type="slidenum">
              <a:rPr lang="en-US" smtClean="0"/>
              <a:t>‹#›</a:t>
            </a:fld>
            <a:endParaRPr lang="en-US"/>
          </a:p>
        </p:txBody>
      </p:sp>
    </p:spTree>
    <p:extLst>
      <p:ext uri="{BB962C8B-B14F-4D97-AF65-F5344CB8AC3E}">
        <p14:creationId xmlns:p14="http://schemas.microsoft.com/office/powerpoint/2010/main" val="1656478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514351" y="2063396"/>
            <a:ext cx="7796030" cy="331119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F0F30A-0B6B-F445-88FA-6937268CF529}" type="datetimeFigureOut">
              <a:rPr lang="en-US" smtClean="0"/>
              <a:t>3/28/17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CB041-78F1-F84C-99E5-824DF2677F2B}" type="slidenum">
              <a:rPr lang="en-US" smtClean="0"/>
              <a:t>‹#›</a:t>
            </a:fld>
            <a:endParaRPr lang="en-US"/>
          </a:p>
        </p:txBody>
      </p:sp>
    </p:spTree>
    <p:extLst>
      <p:ext uri="{BB962C8B-B14F-4D97-AF65-F5344CB8AC3E}">
        <p14:creationId xmlns:p14="http://schemas.microsoft.com/office/powerpoint/2010/main" val="1131176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1896" y="685801"/>
            <a:ext cx="1698485" cy="4688785"/>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514351" y="685801"/>
            <a:ext cx="5928323" cy="468878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F0F30A-0B6B-F445-88FA-6937268CF529}" type="datetimeFigureOut">
              <a:rPr lang="en-US" smtClean="0"/>
              <a:t>3/28/17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CB041-78F1-F84C-99E5-824DF2677F2B}" type="slidenum">
              <a:rPr lang="en-US" smtClean="0"/>
              <a:t>‹#›</a:t>
            </a:fld>
            <a:endParaRPr lang="en-US"/>
          </a:p>
        </p:txBody>
      </p:sp>
    </p:spTree>
    <p:extLst>
      <p:ext uri="{BB962C8B-B14F-4D97-AF65-F5344CB8AC3E}">
        <p14:creationId xmlns:p14="http://schemas.microsoft.com/office/powerpoint/2010/main" val="165337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514351" y="2063396"/>
            <a:ext cx="7796030" cy="33111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F0F30A-0B6B-F445-88FA-6937268CF529}" type="datetimeFigureOut">
              <a:rPr lang="en-US" smtClean="0"/>
              <a:t>3/28/17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CB041-78F1-F84C-99E5-824DF2677F2B}" type="slidenum">
              <a:rPr lang="en-US" smtClean="0"/>
              <a:t>‹#›</a:t>
            </a:fld>
            <a:endParaRPr lang="en-US"/>
          </a:p>
        </p:txBody>
      </p:sp>
    </p:spTree>
    <p:extLst>
      <p:ext uri="{BB962C8B-B14F-4D97-AF65-F5344CB8AC3E}">
        <p14:creationId xmlns:p14="http://schemas.microsoft.com/office/powerpoint/2010/main" val="278722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6030" cy="3193487"/>
          </a:xfrm>
        </p:spPr>
        <p:txBody>
          <a:bodyPr anchor="b">
            <a:normAutofit/>
          </a:bodyPr>
          <a:lstStyle>
            <a:lvl1pPr algn="l">
              <a:defRPr sz="5400"/>
            </a:lvl1pPr>
          </a:lstStyle>
          <a:p>
            <a:r>
              <a:rPr lang="en-US" smtClean="0"/>
              <a:t>Click to edit Master title style</a:t>
            </a:r>
            <a:endParaRPr lang="en-US" dirty="0"/>
          </a:p>
        </p:txBody>
      </p:sp>
      <p:sp>
        <p:nvSpPr>
          <p:cNvPr id="3" name="Text Placeholder 2"/>
          <p:cNvSpPr>
            <a:spLocks noGrp="1"/>
          </p:cNvSpPr>
          <p:nvPr>
            <p:ph type="body" idx="1"/>
          </p:nvPr>
        </p:nvSpPr>
        <p:spPr>
          <a:xfrm>
            <a:off x="514351" y="3742267"/>
            <a:ext cx="7796030" cy="1639614"/>
          </a:xfr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0F30A-0B6B-F445-88FA-6937268CF529}" type="datetimeFigureOut">
              <a:rPr lang="en-US" smtClean="0"/>
              <a:t>3/28/17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CB041-78F1-F84C-99E5-824DF2677F2B}" type="slidenum">
              <a:rPr lang="en-US" smtClean="0"/>
              <a:t>‹#›</a:t>
            </a:fld>
            <a:endParaRPr lang="en-US"/>
          </a:p>
        </p:txBody>
      </p:sp>
    </p:spTree>
    <p:extLst>
      <p:ext uri="{BB962C8B-B14F-4D97-AF65-F5344CB8AC3E}">
        <p14:creationId xmlns:p14="http://schemas.microsoft.com/office/powerpoint/2010/main" val="233665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7662" cy="1158140"/>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514350" y="2063396"/>
            <a:ext cx="3816536" cy="331118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495478" y="2063396"/>
            <a:ext cx="3814904" cy="331118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F0F30A-0B6B-F445-88FA-6937268CF529}" type="datetimeFigureOut">
              <a:rPr lang="en-US" smtClean="0"/>
              <a:t>3/28/17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CB041-78F1-F84C-99E5-824DF2677F2B}" type="slidenum">
              <a:rPr lang="en-US" smtClean="0"/>
              <a:t>‹#›</a:t>
            </a:fld>
            <a:endParaRPr lang="en-US"/>
          </a:p>
        </p:txBody>
      </p:sp>
    </p:spTree>
    <p:extLst>
      <p:ext uri="{BB962C8B-B14F-4D97-AF65-F5344CB8AC3E}">
        <p14:creationId xmlns:p14="http://schemas.microsoft.com/office/powerpoint/2010/main" val="214517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6030" cy="115814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39569" y="2063396"/>
            <a:ext cx="3591317"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514352" y="2861733"/>
            <a:ext cx="3816534" cy="2512852"/>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15340" y="2063396"/>
            <a:ext cx="3596671"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495477" y="2861733"/>
            <a:ext cx="3816535" cy="2512852"/>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F0F30A-0B6B-F445-88FA-6937268CF529}" type="datetimeFigureOut">
              <a:rPr lang="en-US" smtClean="0"/>
              <a:t>3/28/17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8CB041-78F1-F84C-99E5-824DF2677F2B}" type="slidenum">
              <a:rPr lang="en-US" smtClean="0"/>
              <a:t>‹#›</a:t>
            </a:fld>
            <a:endParaRPr lang="en-US"/>
          </a:p>
        </p:txBody>
      </p:sp>
    </p:spTree>
    <p:extLst>
      <p:ext uri="{BB962C8B-B14F-4D97-AF65-F5344CB8AC3E}">
        <p14:creationId xmlns:p14="http://schemas.microsoft.com/office/powerpoint/2010/main" val="468703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F0F30A-0B6B-F445-88FA-6937268CF529}" type="datetimeFigureOut">
              <a:rPr lang="en-US" smtClean="0"/>
              <a:t>3/28/17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8CB041-78F1-F84C-99E5-824DF2677F2B}" type="slidenum">
              <a:rPr lang="en-US" smtClean="0"/>
              <a:t>‹#›</a:t>
            </a:fld>
            <a:endParaRPr lang="en-US"/>
          </a:p>
        </p:txBody>
      </p:sp>
    </p:spTree>
    <p:extLst>
      <p:ext uri="{BB962C8B-B14F-4D97-AF65-F5344CB8AC3E}">
        <p14:creationId xmlns:p14="http://schemas.microsoft.com/office/powerpoint/2010/main" val="1101513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0F30A-0B6B-F445-88FA-6937268CF529}" type="datetimeFigureOut">
              <a:rPr lang="en-US" smtClean="0"/>
              <a:t>3/28/17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8CB041-78F1-F84C-99E5-824DF2677F2B}" type="slidenum">
              <a:rPr lang="en-US" smtClean="0"/>
              <a:t>‹#›</a:t>
            </a:fld>
            <a:endParaRPr lang="en-US"/>
          </a:p>
        </p:txBody>
      </p:sp>
    </p:spTree>
    <p:extLst>
      <p:ext uri="{BB962C8B-B14F-4D97-AF65-F5344CB8AC3E}">
        <p14:creationId xmlns:p14="http://schemas.microsoft.com/office/powerpoint/2010/main" val="1801979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232" y="685800"/>
            <a:ext cx="3095145" cy="2023252"/>
          </a:xfrm>
        </p:spPr>
        <p:txBody>
          <a:bodyPr anchor="b">
            <a:normAutofit/>
          </a:bodyPr>
          <a:lstStyle>
            <a:lvl1pPr algn="ctr">
              <a:defRPr sz="3600"/>
            </a:lvl1pPr>
          </a:lstStyle>
          <a:p>
            <a:r>
              <a:rPr lang="en-US" smtClean="0"/>
              <a:t>Click to edit Master title style</a:t>
            </a:r>
            <a:endParaRPr lang="en-US" dirty="0"/>
          </a:p>
        </p:txBody>
      </p:sp>
      <p:sp>
        <p:nvSpPr>
          <p:cNvPr id="10" name="Content Placeholder 2"/>
          <p:cNvSpPr>
            <a:spLocks noGrp="1"/>
          </p:cNvSpPr>
          <p:nvPr>
            <p:ph sz="quarter" idx="13"/>
          </p:nvPr>
        </p:nvSpPr>
        <p:spPr>
          <a:xfrm>
            <a:off x="3784600" y="685801"/>
            <a:ext cx="4525781" cy="46887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232" y="2709053"/>
            <a:ext cx="3095146" cy="2665533"/>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0F30A-0B6B-F445-88FA-6937268CF529}" type="datetimeFigureOut">
              <a:rPr lang="en-US" smtClean="0"/>
              <a:t>3/28/17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CB041-78F1-F84C-99E5-824DF2677F2B}" type="slidenum">
              <a:rPr lang="en-US" smtClean="0"/>
              <a:t>‹#›</a:t>
            </a:fld>
            <a:endParaRPr lang="en-US"/>
          </a:p>
        </p:txBody>
      </p:sp>
    </p:spTree>
    <p:extLst>
      <p:ext uri="{BB962C8B-B14F-4D97-AF65-F5344CB8AC3E}">
        <p14:creationId xmlns:p14="http://schemas.microsoft.com/office/powerpoint/2010/main" val="1315634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0"/>
            <a:ext cx="4408172" cy="2023252"/>
          </a:xfrm>
        </p:spPr>
        <p:txBody>
          <a:bodyPr anchor="b">
            <a:normAutofit/>
          </a:bodyPr>
          <a:lstStyle>
            <a:lvl1pPr algn="ct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47740" y="1"/>
            <a:ext cx="3162641" cy="507153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14351" y="2709053"/>
            <a:ext cx="4408171" cy="2362481"/>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0F30A-0B6B-F445-88FA-6937268CF529}" type="datetimeFigureOut">
              <a:rPr lang="en-US" smtClean="0"/>
              <a:t>3/28/17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CB041-78F1-F84C-99E5-824DF2677F2B}" type="slidenum">
              <a:rPr lang="en-US" smtClean="0"/>
              <a:t>‹#›</a:t>
            </a:fld>
            <a:endParaRPr lang="en-US"/>
          </a:p>
        </p:txBody>
      </p:sp>
    </p:spTree>
    <p:extLst>
      <p:ext uri="{BB962C8B-B14F-4D97-AF65-F5344CB8AC3E}">
        <p14:creationId xmlns:p14="http://schemas.microsoft.com/office/powerpoint/2010/main" val="6357230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0" name="Group 9"/>
          <p:cNvGrpSpPr/>
          <p:nvPr/>
        </p:nvGrpSpPr>
        <p:grpSpPr>
          <a:xfrm>
            <a:off x="-19048" y="1"/>
            <a:ext cx="9004013" cy="6644081"/>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3" name="Rectangle 12"/>
            <p:cNvSpPr/>
            <p:nvPr/>
          </p:nvSpPr>
          <p:spPr>
            <a:xfrm>
              <a:off x="1" y="5600215"/>
              <a:ext cx="11706512" cy="780581"/>
            </a:xfrm>
            <a:prstGeom prst="rect">
              <a:avLst/>
            </a:pr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grpSp>
      <p:sp>
        <p:nvSpPr>
          <p:cNvPr id="2" name="Title Placeholder 1"/>
          <p:cNvSpPr>
            <a:spLocks noGrp="1"/>
          </p:cNvSpPr>
          <p:nvPr>
            <p:ph type="title"/>
          </p:nvPr>
        </p:nvSpPr>
        <p:spPr>
          <a:xfrm>
            <a:off x="514351" y="685801"/>
            <a:ext cx="7797662" cy="11519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14351" y="2063396"/>
            <a:ext cx="7797662" cy="331118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73562" y="5757334"/>
            <a:ext cx="2838450" cy="498470"/>
          </a:xfrm>
          <a:prstGeom prst="rect">
            <a:avLst/>
          </a:prstGeom>
        </p:spPr>
        <p:txBody>
          <a:bodyPr vert="horz" lIns="91440" tIns="45720" rIns="91440" bIns="45720" rtlCol="0" anchor="ctr"/>
          <a:lstStyle>
            <a:lvl1pPr algn="r">
              <a:defRPr sz="2800" cap="all" baseline="0">
                <a:solidFill>
                  <a:schemeClr val="accent1">
                    <a:lumMod val="50000"/>
                  </a:schemeClr>
                </a:solidFill>
              </a:defRPr>
            </a:lvl1pPr>
          </a:lstStyle>
          <a:p>
            <a:fld id="{03F0F30A-0B6B-F445-88FA-6937268CF529}" type="datetimeFigureOut">
              <a:rPr lang="en-US" smtClean="0"/>
              <a:t>3/28/17</a:t>
            </a:fld>
            <a:endParaRPr lang="en-US"/>
          </a:p>
        </p:txBody>
      </p:sp>
      <p:sp>
        <p:nvSpPr>
          <p:cNvPr id="5" name="Footer Placeholder 4"/>
          <p:cNvSpPr>
            <a:spLocks noGrp="1"/>
          </p:cNvSpPr>
          <p:nvPr>
            <p:ph type="ftr" sz="quarter" idx="3"/>
          </p:nvPr>
        </p:nvSpPr>
        <p:spPr>
          <a:xfrm>
            <a:off x="514351" y="5757334"/>
            <a:ext cx="4124789" cy="498470"/>
          </a:xfrm>
          <a:prstGeom prst="rect">
            <a:avLst/>
          </a:prstGeom>
        </p:spPr>
        <p:txBody>
          <a:bodyPr vert="horz" lIns="91440" tIns="45720" rIns="91440" bIns="45720" rtlCol="0" anchor="ctr"/>
          <a:lstStyle>
            <a:lvl1pPr algn="l">
              <a:defRPr sz="2800" cap="all" baseline="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4715341" y="5757334"/>
            <a:ext cx="680390" cy="498470"/>
          </a:xfrm>
          <a:prstGeom prst="rect">
            <a:avLst/>
          </a:prstGeom>
        </p:spPr>
        <p:txBody>
          <a:bodyPr vert="horz" lIns="91440" tIns="45720" rIns="91440" bIns="45720" rtlCol="0" anchor="ctr"/>
          <a:lstStyle>
            <a:lvl1pPr algn="ctr">
              <a:defRPr sz="2800" cap="all" baseline="0">
                <a:solidFill>
                  <a:schemeClr val="accent1">
                    <a:lumMod val="50000"/>
                  </a:schemeClr>
                </a:solidFill>
              </a:defRPr>
            </a:lvl1pPr>
          </a:lstStyle>
          <a:p>
            <a:fld id="{6C8CB041-78F1-F84C-99E5-824DF2677F2B}" type="slidenum">
              <a:rPr lang="en-US" smtClean="0"/>
              <a:t>‹#›</a:t>
            </a:fld>
            <a:endParaRPr lang="en-US"/>
          </a:p>
        </p:txBody>
      </p:sp>
    </p:spTree>
    <p:extLst>
      <p:ext uri="{BB962C8B-B14F-4D97-AF65-F5344CB8AC3E}">
        <p14:creationId xmlns:p14="http://schemas.microsoft.com/office/powerpoint/2010/main" val="336465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4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ATHLETICS ACADEMIC REPORT CARD</a:t>
            </a:r>
            <a:endParaRPr lang="en-US" dirty="0"/>
          </a:p>
        </p:txBody>
      </p:sp>
      <p:sp>
        <p:nvSpPr>
          <p:cNvPr id="3" name="Subtitle 2"/>
          <p:cNvSpPr>
            <a:spLocks noGrp="1"/>
          </p:cNvSpPr>
          <p:nvPr>
            <p:ph type="subTitle" idx="1"/>
          </p:nvPr>
        </p:nvSpPr>
        <p:spPr/>
        <p:txBody>
          <a:bodyPr/>
          <a:lstStyle/>
          <a:p>
            <a:r>
              <a:rPr lang="en-US" dirty="0" smtClean="0"/>
              <a:t>Supporting the Student Within the Athlete</a:t>
            </a:r>
            <a:endParaRPr lang="en-US" dirty="0"/>
          </a:p>
        </p:txBody>
      </p:sp>
    </p:spTree>
    <p:extLst>
      <p:ext uri="{BB962C8B-B14F-4D97-AF65-F5344CB8AC3E}">
        <p14:creationId xmlns:p14="http://schemas.microsoft.com/office/powerpoint/2010/main" val="277295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Federal Graduation Rate (FGR)</a:t>
            </a:r>
            <a:endParaRPr lang="en-US" cap="none" dirty="0"/>
          </a:p>
        </p:txBody>
      </p:sp>
      <p:sp>
        <p:nvSpPr>
          <p:cNvPr id="3" name="Content Placeholder 2"/>
          <p:cNvSpPr>
            <a:spLocks noGrp="1"/>
          </p:cNvSpPr>
          <p:nvPr>
            <p:ph sz="quarter" idx="13"/>
          </p:nvPr>
        </p:nvSpPr>
        <p:spPr/>
        <p:txBody>
          <a:bodyPr>
            <a:noAutofit/>
          </a:bodyPr>
          <a:lstStyle/>
          <a:p>
            <a:pPr marL="0" indent="0">
              <a:buNone/>
            </a:pPr>
            <a:r>
              <a:rPr lang="en-US" sz="3200" cap="none" dirty="0" smtClean="0"/>
              <a:t>FGR considers those who transfer as failures and tracks for six years.  Essentially measures the percentage of students who complete a BA/BS from their initial school within six years.  There are no adjustments made.</a:t>
            </a:r>
            <a:endParaRPr lang="en-US" sz="3200" cap="none" dirty="0"/>
          </a:p>
        </p:txBody>
      </p:sp>
    </p:spTree>
    <p:extLst>
      <p:ext uri="{BB962C8B-B14F-4D97-AF65-F5344CB8AC3E}">
        <p14:creationId xmlns:p14="http://schemas.microsoft.com/office/powerpoint/2010/main" val="1810114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046"/>
            <a:ext cx="8229600" cy="974591"/>
          </a:xfrm>
        </p:spPr>
        <p:txBody>
          <a:bodyPr>
            <a:noAutofit/>
          </a:bodyPr>
          <a:lstStyle/>
          <a:p>
            <a:pPr algn="ctr"/>
            <a:r>
              <a:rPr lang="en-US" sz="3600" dirty="0" smtClean="0"/>
              <a:t/>
            </a:r>
            <a:br>
              <a:rPr lang="en-US" sz="3600" dirty="0" smtClean="0"/>
            </a:br>
            <a:r>
              <a:rPr lang="en-US" sz="3200" b="1" cap="none" dirty="0" smtClean="0"/>
              <a:t>Federal</a:t>
            </a:r>
            <a:br>
              <a:rPr lang="en-US" sz="3200" b="1" cap="none" dirty="0" smtClean="0"/>
            </a:br>
            <a:r>
              <a:rPr lang="en-US" sz="3200" b="1" cap="none" dirty="0" smtClean="0"/>
              <a:t> Graduation Rate  </a:t>
            </a:r>
            <a:br>
              <a:rPr lang="en-US" sz="3200" b="1" cap="none" dirty="0" smtClean="0"/>
            </a:br>
            <a:r>
              <a:rPr lang="en-US" sz="3200" b="1" cap="none" dirty="0" smtClean="0"/>
              <a:t>U Of U Sa’s  </a:t>
            </a:r>
            <a:r>
              <a:rPr lang="en-US" sz="3200" b="1" cap="none" dirty="0" err="1" smtClean="0"/>
              <a:t>Vs</a:t>
            </a:r>
            <a:r>
              <a:rPr lang="en-US" sz="3200" b="1" cap="none" dirty="0" smtClean="0"/>
              <a:t> Students</a:t>
            </a:r>
            <a:endParaRPr lang="en-US" sz="3200" b="1" cap="none" dirty="0"/>
          </a:p>
        </p:txBody>
      </p:sp>
      <p:sp>
        <p:nvSpPr>
          <p:cNvPr id="3" name="Content Placeholder 2"/>
          <p:cNvSpPr>
            <a:spLocks noGrp="1"/>
          </p:cNvSpPr>
          <p:nvPr>
            <p:ph sz="quarter" idx="13"/>
          </p:nvPr>
        </p:nvSpPr>
        <p:spPr>
          <a:xfrm>
            <a:off x="457200" y="1417637"/>
            <a:ext cx="8229600" cy="4525963"/>
          </a:xfrm>
        </p:spPr>
        <p:txBody>
          <a:bodyPr>
            <a:normAutofit lnSpcReduction="10000"/>
          </a:bodyPr>
          <a:lstStyle/>
          <a:p>
            <a:pPr marL="0" indent="0">
              <a:buNone/>
            </a:pPr>
            <a:r>
              <a:rPr lang="en-US" dirty="0" smtClean="0"/>
              <a:t> 		</a:t>
            </a:r>
          </a:p>
          <a:p>
            <a:pPr marL="0" indent="0" algn="ctr">
              <a:buNone/>
            </a:pPr>
            <a:endParaRPr lang="en-US" sz="2800" dirty="0" smtClean="0"/>
          </a:p>
          <a:p>
            <a:pPr marL="0" indent="0" algn="ctr">
              <a:buNone/>
            </a:pPr>
            <a:r>
              <a:rPr lang="en-US" sz="2800" b="1" dirty="0" smtClean="0">
                <a:solidFill>
                  <a:srgbClr val="C00000"/>
                </a:solidFill>
              </a:rPr>
              <a:t>2014-2015</a:t>
            </a:r>
            <a:r>
              <a:rPr lang="en-US" sz="2800" dirty="0" smtClean="0">
                <a:solidFill>
                  <a:srgbClr val="FF0000"/>
                </a:solidFill>
              </a:rPr>
              <a:t>	</a:t>
            </a:r>
          </a:p>
          <a:p>
            <a:pPr marL="0" indent="0" algn="ctr">
              <a:buNone/>
            </a:pPr>
            <a:r>
              <a:rPr lang="en-US" sz="2600" dirty="0" smtClean="0"/>
              <a:t>SA’S 69%</a:t>
            </a:r>
          </a:p>
          <a:p>
            <a:pPr marL="0" indent="0" algn="ctr">
              <a:buNone/>
            </a:pPr>
            <a:r>
              <a:rPr lang="en-US" sz="2600" cap="none" dirty="0" smtClean="0"/>
              <a:t>Students </a:t>
            </a:r>
            <a:r>
              <a:rPr lang="en-US" sz="2600" dirty="0" smtClean="0"/>
              <a:t>62%</a:t>
            </a:r>
          </a:p>
          <a:p>
            <a:pPr marL="0" indent="0" algn="ctr">
              <a:buNone/>
            </a:pPr>
            <a:r>
              <a:rPr lang="en-US" sz="2800" b="1" cap="none" dirty="0" smtClean="0">
                <a:solidFill>
                  <a:srgbClr val="C00000"/>
                </a:solidFill>
              </a:rPr>
              <a:t>Four Year Average</a:t>
            </a:r>
          </a:p>
          <a:p>
            <a:pPr marL="0" indent="0" algn="ctr">
              <a:buNone/>
            </a:pPr>
            <a:r>
              <a:rPr lang="en-US" sz="2400" dirty="0" smtClean="0"/>
              <a:t>SA’S 65%</a:t>
            </a:r>
          </a:p>
          <a:p>
            <a:pPr marL="0" indent="0" algn="ctr">
              <a:buNone/>
            </a:pPr>
            <a:r>
              <a:rPr lang="en-US" sz="2400" cap="none" dirty="0" smtClean="0"/>
              <a:t>Students</a:t>
            </a:r>
            <a:r>
              <a:rPr lang="en-US" sz="2400" dirty="0" smtClean="0"/>
              <a:t> 59%</a:t>
            </a:r>
          </a:p>
          <a:p>
            <a:pPr marL="0" indent="0">
              <a:buNone/>
            </a:pPr>
            <a:endParaRPr lang="en-US" dirty="0"/>
          </a:p>
        </p:txBody>
      </p:sp>
    </p:spTree>
    <p:extLst>
      <p:ext uri="{BB962C8B-B14F-4D97-AF65-F5344CB8AC3E}">
        <p14:creationId xmlns:p14="http://schemas.microsoft.com/office/powerpoint/2010/main" val="1516001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cap="none" dirty="0" smtClean="0"/>
              <a:t>Graduation Success Rate</a:t>
            </a:r>
            <a:br>
              <a:rPr lang="en-US" cap="none" dirty="0" smtClean="0"/>
            </a:br>
            <a:r>
              <a:rPr lang="en-US" dirty="0" smtClean="0"/>
              <a:t>(GSR)</a:t>
            </a:r>
            <a:endParaRPr lang="en-US" dirty="0"/>
          </a:p>
        </p:txBody>
      </p:sp>
      <p:sp>
        <p:nvSpPr>
          <p:cNvPr id="3" name="Content Placeholder 2"/>
          <p:cNvSpPr>
            <a:spLocks noGrp="1"/>
          </p:cNvSpPr>
          <p:nvPr>
            <p:ph sz="quarter" idx="13"/>
          </p:nvPr>
        </p:nvSpPr>
        <p:spPr/>
        <p:txBody>
          <a:bodyPr>
            <a:noAutofit/>
          </a:bodyPr>
          <a:lstStyle/>
          <a:p>
            <a:pPr marL="0" indent="0">
              <a:buNone/>
            </a:pPr>
            <a:r>
              <a:rPr lang="en-US" sz="2400" cap="none" dirty="0" smtClean="0"/>
              <a:t>GSR includes student-athletes who depart a school while in good academic standing, tracks for six years.  Those who leave in poor academic standing are considered non-graduates.  GSR also includes mid-year enrollees.  Allows adjustments, </a:t>
            </a:r>
            <a:r>
              <a:rPr lang="en-US" sz="2400" cap="none" dirty="0" err="1" smtClean="0"/>
              <a:t>ie</a:t>
            </a:r>
            <a:r>
              <a:rPr lang="en-US" sz="2400" cap="none" dirty="0" smtClean="0"/>
              <a:t>, missions, military service, transfers in good academic standing.</a:t>
            </a:r>
            <a:endParaRPr lang="en-US" sz="2400" cap="none" dirty="0"/>
          </a:p>
        </p:txBody>
      </p:sp>
    </p:spTree>
    <p:extLst>
      <p:ext uri="{BB962C8B-B14F-4D97-AF65-F5344CB8AC3E}">
        <p14:creationId xmlns:p14="http://schemas.microsoft.com/office/powerpoint/2010/main" val="619812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3448"/>
            <a:ext cx="8229600" cy="1143000"/>
          </a:xfrm>
        </p:spPr>
        <p:txBody>
          <a:bodyPr>
            <a:normAutofit fontScale="90000"/>
          </a:bodyPr>
          <a:lstStyle/>
          <a:p>
            <a:pPr algn="ctr"/>
            <a:r>
              <a:rPr lang="en-US" sz="3600" dirty="0" smtClean="0"/>
              <a:t>GSR</a:t>
            </a:r>
            <a:r>
              <a:rPr lang="en-US" dirty="0" smtClean="0"/>
              <a:t> </a:t>
            </a:r>
            <a:br>
              <a:rPr lang="en-US" dirty="0" smtClean="0"/>
            </a:br>
            <a:r>
              <a:rPr lang="en-US" sz="3600" cap="none" dirty="0" smtClean="0"/>
              <a:t>University Of Utah </a:t>
            </a:r>
            <a:r>
              <a:rPr lang="en-US" sz="3600" cap="none" dirty="0" err="1" smtClean="0"/>
              <a:t>Vs</a:t>
            </a:r>
            <a:r>
              <a:rPr lang="en-US" sz="3600" cap="none" dirty="0" smtClean="0"/>
              <a:t> The Pac </a:t>
            </a:r>
            <a:r>
              <a:rPr lang="en-US" sz="3600" dirty="0" smtClean="0"/>
              <a:t>12 </a:t>
            </a:r>
            <a:br>
              <a:rPr lang="en-US" sz="3600" dirty="0" smtClean="0"/>
            </a:br>
            <a:r>
              <a:rPr lang="en-US" sz="3600" dirty="0" smtClean="0"/>
              <a:t>2015/2016</a:t>
            </a:r>
            <a:endParaRPr lang="en-US" sz="3600" dirty="0"/>
          </a:p>
        </p:txBody>
      </p:sp>
      <p:sp>
        <p:nvSpPr>
          <p:cNvPr id="3" name="Content Placeholder 2"/>
          <p:cNvSpPr>
            <a:spLocks noGrp="1"/>
          </p:cNvSpPr>
          <p:nvPr>
            <p:ph sz="quarter" idx="13"/>
          </p:nvPr>
        </p:nvSpPr>
        <p:spPr/>
        <p:txBody>
          <a:bodyPr>
            <a:normAutofit fontScale="92500" lnSpcReduction="20000"/>
          </a:bodyPr>
          <a:lstStyle/>
          <a:p>
            <a:r>
              <a:rPr lang="en-US" cap="none" dirty="0" smtClean="0"/>
              <a:t>Baseball, 87, 5/11</a:t>
            </a:r>
          </a:p>
          <a:p>
            <a:r>
              <a:rPr lang="en-US" cap="none" dirty="0" smtClean="0"/>
              <a:t>Men’s Basketball, 92, </a:t>
            </a:r>
            <a:r>
              <a:rPr lang="en-US" cap="none" dirty="0"/>
              <a:t>2</a:t>
            </a:r>
            <a:r>
              <a:rPr lang="en-US" cap="none" dirty="0" smtClean="0"/>
              <a:t>/12</a:t>
            </a:r>
          </a:p>
          <a:p>
            <a:r>
              <a:rPr lang="en-US" cap="none" dirty="0" smtClean="0"/>
              <a:t>Football 78, </a:t>
            </a:r>
            <a:r>
              <a:rPr lang="en-US" cap="none" dirty="0"/>
              <a:t>4</a:t>
            </a:r>
            <a:r>
              <a:rPr lang="en-US" cap="none" dirty="0" smtClean="0"/>
              <a:t>/12</a:t>
            </a:r>
          </a:p>
          <a:p>
            <a:r>
              <a:rPr lang="en-US" cap="none" dirty="0" smtClean="0"/>
              <a:t>Golf 100, 1/12</a:t>
            </a:r>
          </a:p>
          <a:p>
            <a:r>
              <a:rPr lang="en-US" cap="none" dirty="0" smtClean="0"/>
              <a:t>Men’s Skiing 71, 2/2</a:t>
            </a:r>
          </a:p>
          <a:p>
            <a:r>
              <a:rPr lang="en-US" cap="none" dirty="0" smtClean="0"/>
              <a:t>Men’s Swimming 92, 2/7</a:t>
            </a:r>
          </a:p>
          <a:p>
            <a:r>
              <a:rPr lang="en-US" cap="none" dirty="0" smtClean="0"/>
              <a:t>Men’s Tennis 100, 1/10</a:t>
            </a:r>
          </a:p>
          <a:p>
            <a:r>
              <a:rPr lang="en-US" cap="none" dirty="0" smtClean="0"/>
              <a:t>Women’s Basketball 90, </a:t>
            </a:r>
            <a:r>
              <a:rPr lang="en-US" cap="none" dirty="0"/>
              <a:t>8</a:t>
            </a:r>
            <a:r>
              <a:rPr lang="en-US" cap="none" dirty="0" smtClean="0"/>
              <a:t>/12</a:t>
            </a:r>
          </a:p>
          <a:p>
            <a:endParaRPr lang="en-US" cap="none" dirty="0"/>
          </a:p>
        </p:txBody>
      </p:sp>
    </p:spTree>
    <p:extLst>
      <p:ext uri="{BB962C8B-B14F-4D97-AF65-F5344CB8AC3E}">
        <p14:creationId xmlns:p14="http://schemas.microsoft.com/office/powerpoint/2010/main" val="3062430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2015-2016 GSR </a:t>
            </a:r>
            <a:r>
              <a:rPr lang="en-US" sz="4000" cap="none" dirty="0" smtClean="0"/>
              <a:t>Cont.</a:t>
            </a:r>
            <a:endParaRPr lang="en-US" sz="4000" cap="none" dirty="0"/>
          </a:p>
        </p:txBody>
      </p:sp>
      <p:sp>
        <p:nvSpPr>
          <p:cNvPr id="3" name="Content Placeholder 2"/>
          <p:cNvSpPr>
            <a:spLocks noGrp="1"/>
          </p:cNvSpPr>
          <p:nvPr>
            <p:ph sz="quarter" idx="13"/>
          </p:nvPr>
        </p:nvSpPr>
        <p:spPr/>
        <p:txBody>
          <a:bodyPr>
            <a:normAutofit fontScale="92500" lnSpcReduction="20000"/>
          </a:bodyPr>
          <a:lstStyle/>
          <a:p>
            <a:r>
              <a:rPr lang="en-US" cap="none" dirty="0" smtClean="0"/>
              <a:t>Cc/Track, 92, 5/12</a:t>
            </a:r>
          </a:p>
          <a:p>
            <a:r>
              <a:rPr lang="en-US" cap="none" dirty="0" smtClean="0"/>
              <a:t>Gymnastics 100, 1/8</a:t>
            </a:r>
          </a:p>
          <a:p>
            <a:r>
              <a:rPr lang="en-US" cap="none" dirty="0" smtClean="0"/>
              <a:t>Women’s Skiing 82, 2/2</a:t>
            </a:r>
          </a:p>
          <a:p>
            <a:r>
              <a:rPr lang="en-US" cap="none" dirty="0" smtClean="0"/>
              <a:t>Soccer 82, 11/12</a:t>
            </a:r>
          </a:p>
          <a:p>
            <a:r>
              <a:rPr lang="en-US" cap="none" dirty="0" smtClean="0"/>
              <a:t>Softball 100, </a:t>
            </a:r>
            <a:r>
              <a:rPr lang="en-US" cap="none" dirty="0"/>
              <a:t>1</a:t>
            </a:r>
            <a:r>
              <a:rPr lang="en-US" cap="none" dirty="0" smtClean="0"/>
              <a:t>/9</a:t>
            </a:r>
          </a:p>
          <a:p>
            <a:r>
              <a:rPr lang="en-US" cap="none" dirty="0" smtClean="0"/>
              <a:t>Women’s Swimming 84, </a:t>
            </a:r>
            <a:r>
              <a:rPr lang="en-US" cap="none" dirty="0"/>
              <a:t>9</a:t>
            </a:r>
            <a:r>
              <a:rPr lang="en-US" cap="none" dirty="0" smtClean="0"/>
              <a:t>/10</a:t>
            </a:r>
          </a:p>
          <a:p>
            <a:r>
              <a:rPr lang="en-US" cap="none" dirty="0" smtClean="0"/>
              <a:t>Women’s Tennis 100, 1/11</a:t>
            </a:r>
          </a:p>
          <a:p>
            <a:r>
              <a:rPr lang="en-US" cap="none" dirty="0" smtClean="0"/>
              <a:t>Volleyball 100, 1/12</a:t>
            </a:r>
            <a:endParaRPr lang="en-US" cap="none" dirty="0"/>
          </a:p>
        </p:txBody>
      </p:sp>
    </p:spTree>
    <p:extLst>
      <p:ext uri="{BB962C8B-B14F-4D97-AF65-F5344CB8AC3E}">
        <p14:creationId xmlns:p14="http://schemas.microsoft.com/office/powerpoint/2010/main" val="1257125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2015-2016 GSR </a:t>
            </a:r>
            <a:r>
              <a:rPr lang="en-US" cap="none" dirty="0" smtClean="0"/>
              <a:t>Cont.</a:t>
            </a:r>
            <a:endParaRPr lang="en-US" cap="none" dirty="0"/>
          </a:p>
        </p:txBody>
      </p:sp>
      <p:sp>
        <p:nvSpPr>
          <p:cNvPr id="3" name="Content Placeholder 2"/>
          <p:cNvSpPr>
            <a:spLocks noGrp="1"/>
          </p:cNvSpPr>
          <p:nvPr>
            <p:ph sz="quarter" idx="13"/>
          </p:nvPr>
        </p:nvSpPr>
        <p:spPr/>
        <p:txBody>
          <a:bodyPr>
            <a:normAutofit fontScale="92500" lnSpcReduction="20000"/>
          </a:bodyPr>
          <a:lstStyle/>
          <a:p>
            <a:pPr marL="0" indent="0" algn="ctr">
              <a:buNone/>
            </a:pPr>
            <a:r>
              <a:rPr lang="en-US" sz="3600" cap="none" dirty="0" smtClean="0"/>
              <a:t>Overall GSR For All Teams:</a:t>
            </a:r>
          </a:p>
          <a:p>
            <a:pPr marL="0" indent="0" algn="ctr">
              <a:buNone/>
            </a:pPr>
            <a:r>
              <a:rPr lang="en-US" sz="3600" cap="none" dirty="0" smtClean="0"/>
              <a:t>87 (Stanford 98) </a:t>
            </a:r>
          </a:p>
          <a:p>
            <a:pPr marL="0" indent="0" algn="ctr">
              <a:buNone/>
            </a:pPr>
            <a:endParaRPr lang="en-US" sz="3600" cap="none" dirty="0" smtClean="0"/>
          </a:p>
          <a:p>
            <a:pPr marL="0" indent="0" algn="ctr">
              <a:buNone/>
            </a:pPr>
            <a:r>
              <a:rPr lang="en-US" sz="3600" cap="none" dirty="0" smtClean="0"/>
              <a:t>Overall Rank For All Teams:</a:t>
            </a:r>
            <a:endParaRPr lang="en-US" sz="3600" dirty="0" smtClean="0"/>
          </a:p>
          <a:p>
            <a:pPr marL="0" indent="0" algn="ctr">
              <a:buNone/>
            </a:pPr>
            <a:r>
              <a:rPr lang="en-US" sz="3600" dirty="0"/>
              <a:t>2</a:t>
            </a:r>
            <a:r>
              <a:rPr lang="en-US" sz="3600" dirty="0" smtClean="0"/>
              <a:t>/12 </a:t>
            </a:r>
          </a:p>
          <a:p>
            <a:pPr marL="2743200" lvl="6" indent="0">
              <a:buNone/>
            </a:pPr>
            <a:endParaRPr lang="en-US" sz="3600" dirty="0"/>
          </a:p>
        </p:txBody>
      </p:sp>
    </p:spTree>
    <p:extLst>
      <p:ext uri="{BB962C8B-B14F-4D97-AF65-F5344CB8AC3E}">
        <p14:creationId xmlns:p14="http://schemas.microsoft.com/office/powerpoint/2010/main" val="4180664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143" y="523351"/>
            <a:ext cx="7797662" cy="1151965"/>
          </a:xfrm>
        </p:spPr>
        <p:txBody>
          <a:bodyPr>
            <a:normAutofit fontScale="90000"/>
          </a:bodyPr>
          <a:lstStyle/>
          <a:p>
            <a:pPr algn="ctr"/>
            <a:r>
              <a:rPr lang="en-US" sz="4000" dirty="0" smtClean="0"/>
              <a:t>T</a:t>
            </a:r>
            <a:r>
              <a:rPr lang="en-US" sz="4000" cap="none" dirty="0" smtClean="0"/>
              <a:t>hree</a:t>
            </a:r>
            <a:r>
              <a:rPr lang="en-US" sz="4000" dirty="0" smtClean="0"/>
              <a:t> T</a:t>
            </a:r>
            <a:r>
              <a:rPr lang="en-US" sz="4000" cap="none" dirty="0" smtClean="0"/>
              <a:t>erm</a:t>
            </a:r>
            <a:r>
              <a:rPr lang="en-US" sz="4000" dirty="0" smtClean="0"/>
              <a:t> </a:t>
            </a:r>
            <a:r>
              <a:rPr lang="en-US" sz="4000" cap="none" dirty="0" smtClean="0"/>
              <a:t>Grade Point Average </a:t>
            </a:r>
            <a:r>
              <a:rPr lang="en-US" sz="4000" dirty="0" smtClean="0"/>
              <a:t>(GPA</a:t>
            </a:r>
            <a:r>
              <a:rPr lang="en-US" dirty="0" smtClean="0"/>
              <a:t>) </a:t>
            </a:r>
            <a:r>
              <a:rPr lang="en-US" cap="none" dirty="0" smtClean="0"/>
              <a:t>Summary</a:t>
            </a:r>
            <a:endParaRPr lang="en-US" cap="none" dirty="0"/>
          </a:p>
        </p:txBody>
      </p:sp>
      <p:sp>
        <p:nvSpPr>
          <p:cNvPr id="3" name="Content Placeholder 2"/>
          <p:cNvSpPr>
            <a:spLocks noGrp="1"/>
          </p:cNvSpPr>
          <p:nvPr>
            <p:ph sz="quarter" idx="13"/>
          </p:nvPr>
        </p:nvSpPr>
        <p:spPr/>
        <p:txBody>
          <a:bodyPr>
            <a:normAutofit fontScale="85000" lnSpcReduction="20000"/>
          </a:bodyPr>
          <a:lstStyle/>
          <a:p>
            <a:r>
              <a:rPr lang="en-US" sz="3000" cap="none" dirty="0" smtClean="0"/>
              <a:t>Fall 2015 All Teams GPA 3.027</a:t>
            </a:r>
          </a:p>
          <a:p>
            <a:pPr lvl="3"/>
            <a:r>
              <a:rPr lang="en-US" sz="2200" cap="none" dirty="0" smtClean="0"/>
              <a:t>Top performer, Gymnastics 3.719</a:t>
            </a:r>
          </a:p>
          <a:p>
            <a:pPr lvl="3"/>
            <a:r>
              <a:rPr lang="en-US" sz="2200" cap="none" dirty="0" smtClean="0"/>
              <a:t>10 teams above a 3.0</a:t>
            </a:r>
          </a:p>
          <a:p>
            <a:pPr lvl="3"/>
            <a:r>
              <a:rPr lang="en-US" sz="2200" cap="none" dirty="0" smtClean="0"/>
              <a:t>3 teams above a 3.5</a:t>
            </a:r>
          </a:p>
          <a:p>
            <a:pPr lvl="3"/>
            <a:endParaRPr lang="en-US" dirty="0"/>
          </a:p>
          <a:p>
            <a:pPr marL="457200" lvl="3" indent="-457200">
              <a:buFont typeface="Arial"/>
              <a:buChar char="•"/>
            </a:pPr>
            <a:r>
              <a:rPr lang="en-US" sz="2800" cap="none" dirty="0" smtClean="0"/>
              <a:t>Spring 2016 All Teams GPA 3.154</a:t>
            </a:r>
          </a:p>
          <a:p>
            <a:pPr lvl="3"/>
            <a:r>
              <a:rPr lang="en-US" sz="2200" cap="none" dirty="0" smtClean="0"/>
              <a:t>Top performer, Gymnastics 3.798</a:t>
            </a:r>
          </a:p>
          <a:p>
            <a:pPr lvl="3"/>
            <a:r>
              <a:rPr lang="en-US" sz="2200" cap="none" dirty="0" smtClean="0"/>
              <a:t>12 teams </a:t>
            </a:r>
            <a:r>
              <a:rPr lang="en-US" sz="2200" cap="none" dirty="0"/>
              <a:t>a</a:t>
            </a:r>
            <a:r>
              <a:rPr lang="en-US" sz="2200" cap="none" dirty="0" smtClean="0"/>
              <a:t>bove 3.0</a:t>
            </a:r>
          </a:p>
          <a:p>
            <a:pPr lvl="3"/>
            <a:r>
              <a:rPr lang="en-US" sz="2200" cap="none" dirty="0" smtClean="0"/>
              <a:t>3 teams above 3.5</a:t>
            </a:r>
            <a:endParaRPr lang="en-US" sz="2200" cap="none" dirty="0"/>
          </a:p>
        </p:txBody>
      </p:sp>
    </p:spTree>
    <p:extLst>
      <p:ext uri="{BB962C8B-B14F-4D97-AF65-F5344CB8AC3E}">
        <p14:creationId xmlns:p14="http://schemas.microsoft.com/office/powerpoint/2010/main" val="2098003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t>
            </a:r>
            <a:r>
              <a:rPr lang="en-US" cap="none" dirty="0" smtClean="0"/>
              <a:t>hree</a:t>
            </a:r>
            <a:r>
              <a:rPr lang="en-US" dirty="0" smtClean="0"/>
              <a:t> </a:t>
            </a:r>
            <a:r>
              <a:rPr lang="en-US" cap="none" dirty="0"/>
              <a:t>T</a:t>
            </a:r>
            <a:r>
              <a:rPr lang="en-US" cap="none" dirty="0" smtClean="0"/>
              <a:t>erm</a:t>
            </a:r>
            <a:r>
              <a:rPr lang="en-US" dirty="0" smtClean="0"/>
              <a:t> </a:t>
            </a:r>
            <a:r>
              <a:rPr lang="en-US" cap="none" dirty="0" smtClean="0"/>
              <a:t>Grade </a:t>
            </a:r>
            <a:r>
              <a:rPr lang="en-US" cap="none" dirty="0"/>
              <a:t>Point </a:t>
            </a:r>
            <a:r>
              <a:rPr lang="en-US" cap="none" dirty="0" smtClean="0"/>
              <a:t>Averages </a:t>
            </a:r>
            <a:r>
              <a:rPr lang="en-US" dirty="0"/>
              <a:t>(GPA) </a:t>
            </a:r>
            <a:r>
              <a:rPr lang="en-US" cap="none" dirty="0" smtClean="0"/>
              <a:t>Summary Cont.</a:t>
            </a:r>
            <a:endParaRPr lang="en-US" dirty="0"/>
          </a:p>
        </p:txBody>
      </p:sp>
      <p:sp>
        <p:nvSpPr>
          <p:cNvPr id="3" name="Content Placeholder 2"/>
          <p:cNvSpPr>
            <a:spLocks noGrp="1"/>
          </p:cNvSpPr>
          <p:nvPr>
            <p:ph sz="quarter" idx="13"/>
          </p:nvPr>
        </p:nvSpPr>
        <p:spPr/>
        <p:txBody>
          <a:bodyPr/>
          <a:lstStyle/>
          <a:p>
            <a:r>
              <a:rPr lang="en-US" sz="3000" cap="none" dirty="0"/>
              <a:t>Fall </a:t>
            </a:r>
            <a:r>
              <a:rPr lang="en-US" sz="3000" cap="none" dirty="0" smtClean="0"/>
              <a:t>2016 All </a:t>
            </a:r>
            <a:r>
              <a:rPr lang="en-US" sz="3000" cap="none" dirty="0"/>
              <a:t>Teams GPA </a:t>
            </a:r>
            <a:r>
              <a:rPr lang="en-US" sz="3000" cap="none" dirty="0" smtClean="0"/>
              <a:t>3.149</a:t>
            </a:r>
            <a:endParaRPr lang="en-US" sz="3000" cap="none" dirty="0"/>
          </a:p>
          <a:p>
            <a:pPr lvl="3"/>
            <a:r>
              <a:rPr lang="en-US" sz="2200" cap="none" dirty="0"/>
              <a:t>Top performer, </a:t>
            </a:r>
            <a:r>
              <a:rPr lang="en-US" sz="2200" cap="none" dirty="0" smtClean="0"/>
              <a:t>Women’s Skiing 3.763</a:t>
            </a:r>
            <a:endParaRPr lang="en-US" sz="2200" cap="none" dirty="0"/>
          </a:p>
          <a:p>
            <a:pPr lvl="3"/>
            <a:r>
              <a:rPr lang="en-US" sz="2200" cap="none" dirty="0" smtClean="0"/>
              <a:t>13 teams </a:t>
            </a:r>
            <a:r>
              <a:rPr lang="en-US" sz="2200" cap="none" dirty="0"/>
              <a:t>above a 3.0</a:t>
            </a:r>
          </a:p>
          <a:p>
            <a:pPr lvl="3"/>
            <a:r>
              <a:rPr lang="en-US" sz="2200" cap="none" dirty="0"/>
              <a:t>3 teams above a 3.5</a:t>
            </a:r>
          </a:p>
          <a:p>
            <a:endParaRPr lang="en-US" dirty="0"/>
          </a:p>
        </p:txBody>
      </p:sp>
    </p:spTree>
    <p:extLst>
      <p:ext uri="{BB962C8B-B14F-4D97-AF65-F5344CB8AC3E}">
        <p14:creationId xmlns:p14="http://schemas.microsoft.com/office/powerpoint/2010/main" val="3966584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a:t>
            </a:r>
            <a:r>
              <a:rPr lang="en-US" b="1" cap="none" dirty="0" smtClean="0"/>
              <a:t>hree</a:t>
            </a:r>
            <a:r>
              <a:rPr lang="en-US" b="1" dirty="0" smtClean="0"/>
              <a:t> T</a:t>
            </a:r>
            <a:r>
              <a:rPr lang="en-US" b="1" cap="none" dirty="0" smtClean="0"/>
              <a:t>erm</a:t>
            </a:r>
            <a:r>
              <a:rPr lang="en-US" b="1" dirty="0" smtClean="0"/>
              <a:t> GPA </a:t>
            </a:r>
            <a:r>
              <a:rPr lang="en-US" b="1" cap="none" dirty="0" smtClean="0"/>
              <a:t>Summary Cont</a:t>
            </a:r>
            <a:r>
              <a:rPr lang="en-US" cap="none" dirty="0" smtClean="0"/>
              <a:t>.</a:t>
            </a:r>
            <a:endParaRPr lang="en-US" cap="none" dirty="0"/>
          </a:p>
        </p:txBody>
      </p:sp>
      <p:sp>
        <p:nvSpPr>
          <p:cNvPr id="3" name="Content Placeholder 2"/>
          <p:cNvSpPr>
            <a:spLocks noGrp="1"/>
          </p:cNvSpPr>
          <p:nvPr>
            <p:ph sz="quarter" idx="13"/>
          </p:nvPr>
        </p:nvSpPr>
        <p:spPr/>
        <p:txBody>
          <a:bodyPr>
            <a:normAutofit lnSpcReduction="10000"/>
          </a:bodyPr>
          <a:lstStyle/>
          <a:p>
            <a:pPr marL="0" indent="0" algn="ctr">
              <a:buNone/>
            </a:pPr>
            <a:endParaRPr lang="en-US" sz="2800" cap="none" dirty="0" smtClean="0"/>
          </a:p>
          <a:p>
            <a:pPr marL="0" indent="0" algn="ctr">
              <a:buNone/>
            </a:pPr>
            <a:r>
              <a:rPr lang="en-US" sz="2800" cap="none" dirty="0" smtClean="0"/>
              <a:t>Fall</a:t>
            </a:r>
          </a:p>
          <a:p>
            <a:r>
              <a:rPr lang="en-US" sz="2400" cap="none" dirty="0" smtClean="0"/>
              <a:t>Total number of student-athletes 447</a:t>
            </a:r>
          </a:p>
          <a:p>
            <a:r>
              <a:rPr lang="en-US" sz="2400" cap="none" dirty="0" smtClean="0"/>
              <a:t> Total number on deans list (3.5 </a:t>
            </a:r>
            <a:r>
              <a:rPr lang="en-US" sz="2400" cap="none" dirty="0" err="1" smtClean="0"/>
              <a:t>gpa</a:t>
            </a:r>
            <a:r>
              <a:rPr lang="en-US" sz="2400" cap="none" dirty="0" smtClean="0"/>
              <a:t>) 115 (25.73%)</a:t>
            </a:r>
          </a:p>
          <a:p>
            <a:r>
              <a:rPr lang="en-US" sz="2400" cap="none" dirty="0" smtClean="0"/>
              <a:t>Total number on athletic director honor roll (3.0 </a:t>
            </a:r>
            <a:r>
              <a:rPr lang="en-US" sz="2400" cap="none" dirty="0" err="1" smtClean="0"/>
              <a:t>gpa</a:t>
            </a:r>
            <a:r>
              <a:rPr lang="en-US" sz="2400" cap="none" dirty="0" smtClean="0"/>
              <a:t>) 250 (55.93%)</a:t>
            </a:r>
          </a:p>
          <a:p>
            <a:pPr marL="0" indent="0" algn="ctr">
              <a:buNone/>
            </a:pPr>
            <a:endParaRPr lang="en-US" sz="2400" cap="none" dirty="0" smtClean="0"/>
          </a:p>
          <a:p>
            <a:pPr algn="ctr"/>
            <a:endParaRPr lang="en-US" dirty="0"/>
          </a:p>
          <a:p>
            <a:pPr marL="0" indent="0" algn="ctr">
              <a:buNone/>
            </a:pPr>
            <a:endParaRPr lang="en-US" dirty="0"/>
          </a:p>
        </p:txBody>
      </p:sp>
    </p:spTree>
    <p:extLst>
      <p:ext uri="{BB962C8B-B14F-4D97-AF65-F5344CB8AC3E}">
        <p14:creationId xmlns:p14="http://schemas.microsoft.com/office/powerpoint/2010/main" val="1473022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a:t>
            </a:r>
            <a:r>
              <a:rPr lang="en-US" b="1" cap="none" dirty="0" smtClean="0"/>
              <a:t>hree</a:t>
            </a:r>
            <a:r>
              <a:rPr lang="en-US" b="1" dirty="0" smtClean="0"/>
              <a:t> T</a:t>
            </a:r>
            <a:r>
              <a:rPr lang="en-US" b="1" cap="none" dirty="0" smtClean="0"/>
              <a:t>erm</a:t>
            </a:r>
            <a:r>
              <a:rPr lang="en-US" b="1" dirty="0" smtClean="0"/>
              <a:t> GPA </a:t>
            </a:r>
            <a:r>
              <a:rPr lang="en-US" b="1" cap="none" dirty="0" smtClean="0"/>
              <a:t>Summary Cont. </a:t>
            </a:r>
            <a:endParaRPr lang="en-US" b="1" cap="none" dirty="0"/>
          </a:p>
        </p:txBody>
      </p:sp>
      <p:sp>
        <p:nvSpPr>
          <p:cNvPr id="3" name="Content Placeholder 2"/>
          <p:cNvSpPr>
            <a:spLocks noGrp="1"/>
          </p:cNvSpPr>
          <p:nvPr>
            <p:ph sz="quarter" idx="13"/>
          </p:nvPr>
        </p:nvSpPr>
        <p:spPr>
          <a:xfrm>
            <a:off x="514351" y="1650670"/>
            <a:ext cx="7796030" cy="3723915"/>
          </a:xfrm>
        </p:spPr>
        <p:txBody>
          <a:bodyPr/>
          <a:lstStyle/>
          <a:p>
            <a:pPr marL="0" indent="0" algn="ctr">
              <a:buNone/>
            </a:pPr>
            <a:r>
              <a:rPr lang="en-US" sz="2800" cap="none" dirty="0" smtClean="0"/>
              <a:t>Spring</a:t>
            </a:r>
          </a:p>
          <a:p>
            <a:r>
              <a:rPr lang="en-US" sz="2400" cap="none" dirty="0" smtClean="0"/>
              <a:t>Total number of student-athletes  434</a:t>
            </a:r>
          </a:p>
          <a:p>
            <a:r>
              <a:rPr lang="en-US" sz="2400" cap="none" dirty="0" smtClean="0"/>
              <a:t>Total number on deans list (3.5 </a:t>
            </a:r>
            <a:r>
              <a:rPr lang="en-US" sz="2400" cap="none" dirty="0" err="1" smtClean="0"/>
              <a:t>gpa</a:t>
            </a:r>
            <a:r>
              <a:rPr lang="en-US" sz="2400" cap="none" dirty="0" smtClean="0"/>
              <a:t>) 137 (31.57%)</a:t>
            </a:r>
          </a:p>
          <a:p>
            <a:r>
              <a:rPr lang="en-US" sz="2400" cap="none" dirty="0" smtClean="0"/>
              <a:t>Total number on athletic director honor roll (3.0 </a:t>
            </a:r>
            <a:r>
              <a:rPr lang="en-US" sz="2400" cap="none" dirty="0" err="1" smtClean="0"/>
              <a:t>gpa</a:t>
            </a:r>
            <a:r>
              <a:rPr lang="en-US" sz="2400" cap="none" dirty="0" smtClean="0"/>
              <a:t>)  299 (68.89%)</a:t>
            </a:r>
            <a:endParaRPr lang="en-US" sz="2400" cap="none" dirty="0"/>
          </a:p>
        </p:txBody>
      </p:sp>
    </p:spTree>
    <p:extLst>
      <p:ext uri="{BB962C8B-B14F-4D97-AF65-F5344CB8AC3E}">
        <p14:creationId xmlns:p14="http://schemas.microsoft.com/office/powerpoint/2010/main" val="1709763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none" dirty="0" smtClean="0"/>
              <a:t>Athletic Academic Advising</a:t>
            </a:r>
            <a:br>
              <a:rPr lang="en-US" sz="3200" cap="none" dirty="0" smtClean="0"/>
            </a:br>
            <a:r>
              <a:rPr lang="en-US" sz="3200" cap="none" dirty="0" smtClean="0"/>
              <a:t> Mission Statement</a:t>
            </a:r>
            <a:endParaRPr lang="en-US" sz="3200" cap="none" dirty="0"/>
          </a:p>
        </p:txBody>
      </p:sp>
      <p:sp>
        <p:nvSpPr>
          <p:cNvPr id="3" name="Content Placeholder 2"/>
          <p:cNvSpPr>
            <a:spLocks noGrp="1"/>
          </p:cNvSpPr>
          <p:nvPr>
            <p:ph sz="quarter" idx="13"/>
          </p:nvPr>
        </p:nvSpPr>
        <p:spPr/>
        <p:txBody>
          <a:bodyPr/>
          <a:lstStyle/>
          <a:p>
            <a:pPr marL="0" indent="0">
              <a:buNone/>
            </a:pPr>
            <a:endParaRPr lang="en-US" dirty="0" smtClean="0"/>
          </a:p>
          <a:p>
            <a:pPr marL="0" indent="0">
              <a:buNone/>
            </a:pPr>
            <a:r>
              <a:rPr lang="en-US" cap="none" dirty="0" smtClean="0"/>
              <a:t>The University of </a:t>
            </a:r>
            <a:r>
              <a:rPr lang="en-US" cap="none" dirty="0"/>
              <a:t>U</a:t>
            </a:r>
            <a:r>
              <a:rPr lang="en-US" cap="none" dirty="0" smtClean="0"/>
              <a:t>tah athletic academic services provides the means for all student-athletes to reach their full potential academically and socially through integrated and immersive learning opportunities. Athletics academic services supports the university's and athletics objective of creating an inclusive community that is enriched by the life experiences and backgrounds of diverse staff and student-athletes.</a:t>
            </a:r>
          </a:p>
          <a:p>
            <a:endParaRPr lang="en-US" dirty="0"/>
          </a:p>
        </p:txBody>
      </p:sp>
    </p:spTree>
    <p:extLst>
      <p:ext uri="{BB962C8B-B14F-4D97-AF65-F5344CB8AC3E}">
        <p14:creationId xmlns:p14="http://schemas.microsoft.com/office/powerpoint/2010/main" val="256363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t>
            </a:r>
            <a:r>
              <a:rPr lang="en-US" cap="none" dirty="0" smtClean="0"/>
              <a:t>hree</a:t>
            </a:r>
            <a:r>
              <a:rPr lang="en-US" dirty="0" smtClean="0"/>
              <a:t> T</a:t>
            </a:r>
            <a:r>
              <a:rPr lang="en-US" cap="none" dirty="0" smtClean="0"/>
              <a:t>erm</a:t>
            </a:r>
            <a:r>
              <a:rPr lang="en-US" dirty="0" smtClean="0"/>
              <a:t> GPA S</a:t>
            </a:r>
            <a:r>
              <a:rPr lang="en-US" cap="none" dirty="0" smtClean="0"/>
              <a:t>ummary</a:t>
            </a:r>
            <a:r>
              <a:rPr lang="en-US" dirty="0" smtClean="0"/>
              <a:t> C</a:t>
            </a:r>
            <a:r>
              <a:rPr lang="en-US" cap="none" dirty="0" smtClean="0"/>
              <a:t>ont</a:t>
            </a:r>
            <a:r>
              <a:rPr lang="en-US" dirty="0" smtClean="0"/>
              <a:t>.</a:t>
            </a:r>
            <a:endParaRPr lang="en-US" dirty="0"/>
          </a:p>
        </p:txBody>
      </p:sp>
      <p:sp>
        <p:nvSpPr>
          <p:cNvPr id="3" name="Content Placeholder 2"/>
          <p:cNvSpPr>
            <a:spLocks noGrp="1"/>
          </p:cNvSpPr>
          <p:nvPr>
            <p:ph sz="quarter" idx="13"/>
          </p:nvPr>
        </p:nvSpPr>
        <p:spPr/>
        <p:txBody>
          <a:bodyPr/>
          <a:lstStyle/>
          <a:p>
            <a:pPr marL="0" indent="0" algn="ctr">
              <a:buNone/>
            </a:pPr>
            <a:r>
              <a:rPr lang="en-US" sz="2400" cap="none" dirty="0" smtClean="0"/>
              <a:t>Fall 2016</a:t>
            </a:r>
            <a:endParaRPr lang="en-US" sz="2400" cap="none" dirty="0"/>
          </a:p>
          <a:p>
            <a:r>
              <a:rPr lang="en-US" cap="none" dirty="0"/>
              <a:t>Total number of student-athletes  434</a:t>
            </a:r>
          </a:p>
          <a:p>
            <a:r>
              <a:rPr lang="en-US" cap="none" dirty="0"/>
              <a:t>Total number on deans list (3.5 </a:t>
            </a:r>
            <a:r>
              <a:rPr lang="en-US" cap="none" dirty="0" err="1"/>
              <a:t>gpa</a:t>
            </a:r>
            <a:r>
              <a:rPr lang="en-US" cap="none" dirty="0"/>
              <a:t>) </a:t>
            </a:r>
            <a:r>
              <a:rPr lang="en-US" cap="none" dirty="0" smtClean="0"/>
              <a:t>148 </a:t>
            </a:r>
            <a:r>
              <a:rPr lang="en-US" cap="none" dirty="0"/>
              <a:t>(</a:t>
            </a:r>
            <a:r>
              <a:rPr lang="en-US" cap="none" dirty="0" smtClean="0"/>
              <a:t>34.10%</a:t>
            </a:r>
            <a:r>
              <a:rPr lang="en-US" cap="none" dirty="0"/>
              <a:t>)</a:t>
            </a:r>
          </a:p>
          <a:p>
            <a:r>
              <a:rPr lang="en-US" cap="none" dirty="0"/>
              <a:t>Total number on athletic director honor roll (3.0 </a:t>
            </a:r>
            <a:r>
              <a:rPr lang="en-US" cap="none" dirty="0" err="1"/>
              <a:t>gpa</a:t>
            </a:r>
            <a:r>
              <a:rPr lang="en-US" cap="none" dirty="0"/>
              <a:t>)  </a:t>
            </a:r>
            <a:r>
              <a:rPr lang="en-US" cap="none" dirty="0" smtClean="0"/>
              <a:t>272 </a:t>
            </a:r>
            <a:r>
              <a:rPr lang="en-US" cap="none" dirty="0"/>
              <a:t>(</a:t>
            </a:r>
            <a:r>
              <a:rPr lang="en-US" cap="none" dirty="0" smtClean="0"/>
              <a:t>62.67%</a:t>
            </a:r>
            <a:r>
              <a:rPr lang="en-US" cap="none" dirty="0"/>
              <a:t>)</a:t>
            </a:r>
          </a:p>
          <a:p>
            <a:endParaRPr lang="en-US" dirty="0"/>
          </a:p>
        </p:txBody>
      </p:sp>
    </p:spTree>
    <p:extLst>
      <p:ext uri="{BB962C8B-B14F-4D97-AF65-F5344CB8AC3E}">
        <p14:creationId xmlns:p14="http://schemas.microsoft.com/office/powerpoint/2010/main" val="2266217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Highest Populated Majors</a:t>
            </a:r>
            <a:endParaRPr lang="en-US" cap="none" dirty="0"/>
          </a:p>
        </p:txBody>
      </p:sp>
      <p:sp>
        <p:nvSpPr>
          <p:cNvPr id="3" name="Content Placeholder 2"/>
          <p:cNvSpPr>
            <a:spLocks noGrp="1"/>
          </p:cNvSpPr>
          <p:nvPr>
            <p:ph sz="quarter" idx="13"/>
          </p:nvPr>
        </p:nvSpPr>
        <p:spPr>
          <a:xfrm>
            <a:off x="514351" y="1689900"/>
            <a:ext cx="7796030" cy="3684686"/>
          </a:xfrm>
        </p:spPr>
        <p:txBody>
          <a:bodyPr/>
          <a:lstStyle/>
          <a:p>
            <a:pPr marL="0" indent="0">
              <a:buNone/>
            </a:pPr>
            <a:r>
              <a:rPr lang="en-US" dirty="0"/>
              <a:t>Sociology </a:t>
            </a:r>
            <a:r>
              <a:rPr lang="en-US" dirty="0" smtClean="0"/>
              <a:t>47 </a:t>
            </a:r>
            <a:r>
              <a:rPr lang="en-US" dirty="0" smtClean="0"/>
              <a:t>			Engineering  5</a:t>
            </a:r>
            <a:endParaRPr lang="en-US" dirty="0"/>
          </a:p>
          <a:p>
            <a:pPr marL="0" indent="0">
              <a:buNone/>
            </a:pPr>
            <a:r>
              <a:rPr lang="en-US" dirty="0" smtClean="0"/>
              <a:t>Communication  </a:t>
            </a:r>
            <a:r>
              <a:rPr lang="en-US" dirty="0"/>
              <a:t>34 </a:t>
            </a:r>
            <a:r>
              <a:rPr lang="en-US" dirty="0" smtClean="0"/>
              <a:t>		finance  8</a:t>
            </a:r>
            <a:endParaRPr lang="en-US" dirty="0" smtClean="0"/>
          </a:p>
          <a:p>
            <a:pPr marL="0" indent="0">
              <a:buNone/>
            </a:pPr>
            <a:r>
              <a:rPr lang="en-US" dirty="0"/>
              <a:t>Business Administration </a:t>
            </a:r>
            <a:r>
              <a:rPr lang="en-US" dirty="0" smtClean="0"/>
              <a:t>23 </a:t>
            </a:r>
            <a:r>
              <a:rPr lang="en-US" dirty="0" smtClean="0"/>
              <a:t>	mathematics  5</a:t>
            </a:r>
            <a:endParaRPr lang="en-US" dirty="0" smtClean="0"/>
          </a:p>
          <a:p>
            <a:pPr marL="0" indent="0">
              <a:buNone/>
            </a:pPr>
            <a:r>
              <a:rPr lang="en-US" dirty="0"/>
              <a:t>Kinesiology </a:t>
            </a:r>
            <a:r>
              <a:rPr lang="en-US" dirty="0" smtClean="0"/>
              <a:t> </a:t>
            </a:r>
            <a:r>
              <a:rPr lang="en-US" dirty="0"/>
              <a:t>19 </a:t>
            </a:r>
            <a:r>
              <a:rPr lang="en-US" dirty="0" smtClean="0"/>
              <a:t>			parks Recreation and tourism 6</a:t>
            </a:r>
            <a:endParaRPr lang="en-US" dirty="0" smtClean="0"/>
          </a:p>
          <a:p>
            <a:pPr marL="0" indent="0">
              <a:buNone/>
            </a:pPr>
            <a:r>
              <a:rPr lang="en-US" dirty="0"/>
              <a:t>Economics </a:t>
            </a:r>
            <a:r>
              <a:rPr lang="en-US" dirty="0" smtClean="0"/>
              <a:t> </a:t>
            </a:r>
            <a:r>
              <a:rPr lang="en-US" dirty="0"/>
              <a:t>17 </a:t>
            </a:r>
            <a:r>
              <a:rPr lang="en-US" dirty="0" smtClean="0"/>
              <a:t>			psychology  8</a:t>
            </a:r>
            <a:endParaRPr lang="en-US" dirty="0" smtClean="0"/>
          </a:p>
          <a:p>
            <a:pPr marL="0" indent="0">
              <a:buNone/>
            </a:pPr>
            <a:r>
              <a:rPr lang="en-US" dirty="0"/>
              <a:t>Human </a:t>
            </a:r>
            <a:r>
              <a:rPr lang="en-US" dirty="0" smtClean="0"/>
              <a:t>Development </a:t>
            </a:r>
            <a:r>
              <a:rPr lang="en-US" dirty="0"/>
              <a:t>&amp; Family </a:t>
            </a:r>
            <a:r>
              <a:rPr lang="en-US" dirty="0" smtClean="0"/>
              <a:t>Studies </a:t>
            </a:r>
            <a:r>
              <a:rPr lang="en-US" dirty="0"/>
              <a:t>15 </a:t>
            </a:r>
            <a:endParaRPr lang="en-US" dirty="0" smtClean="0"/>
          </a:p>
          <a:p>
            <a:pPr marL="0" indent="0">
              <a:buNone/>
            </a:pPr>
            <a:r>
              <a:rPr lang="en-US" dirty="0"/>
              <a:t>Exercise &amp; Sport </a:t>
            </a:r>
            <a:r>
              <a:rPr lang="en-US" dirty="0" smtClean="0"/>
              <a:t>Science  </a:t>
            </a:r>
            <a:r>
              <a:rPr lang="en-US" dirty="0"/>
              <a:t>14 </a:t>
            </a:r>
            <a:endParaRPr lang="en-US" dirty="0" smtClean="0"/>
          </a:p>
          <a:p>
            <a:pPr marL="0" indent="0">
              <a:buNone/>
            </a:pPr>
            <a:r>
              <a:rPr lang="en-US" dirty="0"/>
              <a:t>Health Promotion &amp; </a:t>
            </a:r>
            <a:r>
              <a:rPr lang="en-US" dirty="0" smtClean="0"/>
              <a:t>Education  </a:t>
            </a:r>
            <a:r>
              <a:rPr lang="en-US" dirty="0"/>
              <a:t>13 </a:t>
            </a:r>
            <a:endParaRPr lang="en-US" dirty="0" smtClean="0"/>
          </a:p>
        </p:txBody>
      </p:sp>
    </p:spTree>
    <p:extLst>
      <p:ext uri="{BB962C8B-B14F-4D97-AF65-F5344CB8AC3E}">
        <p14:creationId xmlns:p14="http://schemas.microsoft.com/office/powerpoint/2010/main" val="85056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Academic Oversight</a:t>
            </a:r>
            <a:endParaRPr lang="en-US" cap="none" dirty="0"/>
          </a:p>
        </p:txBody>
      </p:sp>
      <p:sp>
        <p:nvSpPr>
          <p:cNvPr id="3" name="Content Placeholder 2"/>
          <p:cNvSpPr>
            <a:spLocks noGrp="1"/>
          </p:cNvSpPr>
          <p:nvPr>
            <p:ph sz="quarter" idx="13"/>
          </p:nvPr>
        </p:nvSpPr>
        <p:spPr/>
        <p:txBody>
          <a:bodyPr/>
          <a:lstStyle/>
          <a:p>
            <a:r>
              <a:rPr lang="en-US" cap="none" dirty="0" smtClean="0"/>
              <a:t>Sr. Assoc. AD/SWA</a:t>
            </a:r>
          </a:p>
          <a:p>
            <a:pPr lvl="1"/>
            <a:r>
              <a:rPr lang="en-US" sz="1600" cap="none" dirty="0" smtClean="0"/>
              <a:t>Dotted line to AVP, Marti Bradley</a:t>
            </a:r>
          </a:p>
          <a:p>
            <a:pPr marL="228600" lvl="1"/>
            <a:r>
              <a:rPr lang="en-US" sz="2000" cap="none" dirty="0" smtClean="0"/>
              <a:t>Faculty Athletics Representative</a:t>
            </a:r>
          </a:p>
          <a:p>
            <a:pPr marL="685800" lvl="2"/>
            <a:r>
              <a:rPr lang="en-US" cap="none" dirty="0" smtClean="0"/>
              <a:t>Works with registrar’s office to monitor clustering </a:t>
            </a:r>
          </a:p>
          <a:p>
            <a:pPr marL="685800" lvl="2"/>
            <a:r>
              <a:rPr lang="en-US" cap="none" dirty="0" smtClean="0"/>
              <a:t>First point of contact regarding any and all academic misconduct</a:t>
            </a:r>
          </a:p>
          <a:p>
            <a:pPr marL="228600" lvl="2"/>
            <a:r>
              <a:rPr lang="en-US" sz="2000" cap="none" dirty="0" smtClean="0"/>
              <a:t>Athletic Advisory Committee</a:t>
            </a:r>
          </a:p>
          <a:p>
            <a:pPr marL="685800" lvl="3"/>
            <a:r>
              <a:rPr lang="en-US" sz="1600" cap="none" dirty="0" smtClean="0"/>
              <a:t>Conducts reviews and audits of academic support areas</a:t>
            </a:r>
          </a:p>
          <a:p>
            <a:pPr marL="457200" lvl="3" indent="0">
              <a:buNone/>
            </a:pPr>
            <a:endParaRPr lang="en-US" sz="1600" cap="none" dirty="0" smtClean="0"/>
          </a:p>
        </p:txBody>
      </p:sp>
    </p:spTree>
    <p:extLst>
      <p:ext uri="{BB962C8B-B14F-4D97-AF65-F5344CB8AC3E}">
        <p14:creationId xmlns:p14="http://schemas.microsoft.com/office/powerpoint/2010/main" val="1856669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Academic Personnel</a:t>
            </a:r>
            <a:endParaRPr lang="en-US" cap="none" dirty="0"/>
          </a:p>
        </p:txBody>
      </p:sp>
      <p:sp>
        <p:nvSpPr>
          <p:cNvPr id="3" name="Content Placeholder 2"/>
          <p:cNvSpPr>
            <a:spLocks noGrp="1"/>
          </p:cNvSpPr>
          <p:nvPr>
            <p:ph sz="quarter" idx="13"/>
          </p:nvPr>
        </p:nvSpPr>
        <p:spPr/>
        <p:txBody>
          <a:bodyPr/>
          <a:lstStyle/>
          <a:p>
            <a:r>
              <a:rPr lang="en-US" sz="2400" cap="none" dirty="0" smtClean="0"/>
              <a:t>Senior Associate AD/SWA</a:t>
            </a:r>
          </a:p>
          <a:p>
            <a:r>
              <a:rPr lang="en-US" sz="2400" cap="none" dirty="0" smtClean="0"/>
              <a:t>Director Of Academic Services</a:t>
            </a:r>
          </a:p>
          <a:p>
            <a:r>
              <a:rPr lang="en-US" sz="2400" cap="none" dirty="0" smtClean="0"/>
              <a:t>Four Academic Advisors</a:t>
            </a:r>
          </a:p>
          <a:p>
            <a:r>
              <a:rPr lang="en-US" sz="2400" cap="none" dirty="0" smtClean="0"/>
              <a:t>Four Interns (One For Each Advisor)</a:t>
            </a:r>
          </a:p>
          <a:p>
            <a:pPr marL="457200" lvl="1" indent="0">
              <a:buNone/>
            </a:pPr>
            <a:endParaRPr lang="en-US" dirty="0" smtClean="0"/>
          </a:p>
          <a:p>
            <a:pPr marL="457200" lvl="1" indent="0">
              <a:buNone/>
            </a:pPr>
            <a:endParaRPr lang="en-US" dirty="0"/>
          </a:p>
          <a:p>
            <a:pPr marL="457200" lvl="1" indent="0">
              <a:buNone/>
            </a:pPr>
            <a:endParaRPr lang="en-US" dirty="0" smtClean="0"/>
          </a:p>
        </p:txBody>
      </p:sp>
    </p:spTree>
    <p:extLst>
      <p:ext uri="{BB962C8B-B14F-4D97-AF65-F5344CB8AC3E}">
        <p14:creationId xmlns:p14="http://schemas.microsoft.com/office/powerpoint/2010/main" val="1943516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Academic Personnel Cont.</a:t>
            </a:r>
            <a:endParaRPr lang="en-US" cap="none" dirty="0"/>
          </a:p>
        </p:txBody>
      </p:sp>
      <p:sp>
        <p:nvSpPr>
          <p:cNvPr id="3" name="Content Placeholder 2"/>
          <p:cNvSpPr>
            <a:spLocks noGrp="1"/>
          </p:cNvSpPr>
          <p:nvPr>
            <p:ph sz="quarter" idx="13"/>
          </p:nvPr>
        </p:nvSpPr>
        <p:spPr/>
        <p:txBody>
          <a:bodyPr>
            <a:normAutofit/>
          </a:bodyPr>
          <a:lstStyle/>
          <a:p>
            <a:pPr>
              <a:buFont typeface="Arial" charset="0"/>
              <a:buChar char="•"/>
            </a:pPr>
            <a:r>
              <a:rPr lang="en-US" sz="2400" b="1" cap="none" dirty="0" smtClean="0"/>
              <a:t>Four Learning Specialists </a:t>
            </a:r>
          </a:p>
          <a:p>
            <a:pPr lvl="1"/>
            <a:r>
              <a:rPr lang="en-US" sz="2400" b="1" cap="none" dirty="0" smtClean="0"/>
              <a:t>Three For Football</a:t>
            </a:r>
          </a:p>
          <a:p>
            <a:pPr lvl="1"/>
            <a:r>
              <a:rPr lang="en-US" sz="2400" b="1" cap="none" dirty="0" smtClean="0"/>
              <a:t>One For Men’s And Women’s Basketball</a:t>
            </a:r>
          </a:p>
          <a:p>
            <a:r>
              <a:rPr lang="en-US" sz="2400" b="1" cap="none" dirty="0" smtClean="0"/>
              <a:t>Individualized Tutoring</a:t>
            </a:r>
          </a:p>
          <a:p>
            <a:r>
              <a:rPr lang="en-US" sz="2400" b="1" cap="none" dirty="0" smtClean="0"/>
              <a:t>Academic Mentors</a:t>
            </a:r>
            <a:endParaRPr lang="en-US" sz="2400" b="1" cap="none" dirty="0"/>
          </a:p>
        </p:txBody>
      </p:sp>
    </p:spTree>
    <p:extLst>
      <p:ext uri="{BB962C8B-B14F-4D97-AF65-F5344CB8AC3E}">
        <p14:creationId xmlns:p14="http://schemas.microsoft.com/office/powerpoint/2010/main" val="840198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none" dirty="0" smtClean="0"/>
              <a:t>Eligibility And Graduation Statistics</a:t>
            </a:r>
            <a:endParaRPr lang="en-US" b="1" cap="none" dirty="0"/>
          </a:p>
        </p:txBody>
      </p:sp>
      <p:sp>
        <p:nvSpPr>
          <p:cNvPr id="3" name="Content Placeholder 2"/>
          <p:cNvSpPr>
            <a:spLocks noGrp="1"/>
          </p:cNvSpPr>
          <p:nvPr>
            <p:ph sz="quarter" idx="13"/>
          </p:nvPr>
        </p:nvSpPr>
        <p:spPr/>
        <p:txBody>
          <a:bodyPr>
            <a:normAutofit fontScale="92500" lnSpcReduction="20000"/>
          </a:bodyPr>
          <a:lstStyle/>
          <a:p>
            <a:pPr marL="457200" lvl="1" indent="0" algn="ctr">
              <a:buNone/>
            </a:pPr>
            <a:endParaRPr lang="en-US" dirty="0"/>
          </a:p>
          <a:p>
            <a:pPr lvl="1" algn="ctr">
              <a:buFont typeface="Arial"/>
              <a:buChar char="•"/>
            </a:pPr>
            <a:r>
              <a:rPr lang="en-US" sz="3200" cap="none" dirty="0" smtClean="0"/>
              <a:t>Academic Progress Rate (APR)</a:t>
            </a:r>
          </a:p>
          <a:p>
            <a:pPr marL="457200" lvl="1" indent="0" algn="ctr">
              <a:buNone/>
            </a:pPr>
            <a:endParaRPr lang="en-US" sz="3200" cap="none" dirty="0" smtClean="0"/>
          </a:p>
          <a:p>
            <a:pPr algn="ctr"/>
            <a:r>
              <a:rPr lang="en-US" sz="3200" cap="none" dirty="0" smtClean="0"/>
              <a:t>Graduation Success Rate (GSR)</a:t>
            </a:r>
          </a:p>
          <a:p>
            <a:pPr algn="ctr"/>
            <a:endParaRPr lang="en-US" sz="3200" cap="none" dirty="0" smtClean="0"/>
          </a:p>
          <a:p>
            <a:pPr algn="ctr"/>
            <a:r>
              <a:rPr lang="en-US" sz="3200" cap="none" dirty="0" smtClean="0"/>
              <a:t>Federal Graduation Rate (FGR)</a:t>
            </a:r>
          </a:p>
          <a:p>
            <a:pPr algn="ctr"/>
            <a:endParaRPr lang="en-US" cap="none" dirty="0"/>
          </a:p>
        </p:txBody>
      </p:sp>
    </p:spTree>
    <p:extLst>
      <p:ext uri="{BB962C8B-B14F-4D97-AF65-F5344CB8AC3E}">
        <p14:creationId xmlns:p14="http://schemas.microsoft.com/office/powerpoint/2010/main" val="1178462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APR</a:t>
            </a:r>
            <a:endParaRPr lang="en-US" dirty="0"/>
          </a:p>
        </p:txBody>
      </p:sp>
      <p:sp>
        <p:nvSpPr>
          <p:cNvPr id="3" name="Content Placeholder 2"/>
          <p:cNvSpPr>
            <a:spLocks noGrp="1"/>
          </p:cNvSpPr>
          <p:nvPr>
            <p:ph sz="quarter" idx="13"/>
          </p:nvPr>
        </p:nvSpPr>
        <p:spPr/>
        <p:txBody>
          <a:bodyPr>
            <a:noAutofit/>
          </a:bodyPr>
          <a:lstStyle/>
          <a:p>
            <a:r>
              <a:rPr lang="en-US" sz="1800" cap="none" dirty="0" smtClean="0"/>
              <a:t>Each student-athlete receiving athletically related financial aid earns one point for REMAINING AT institution (retention) and one point for being academically eligible (eligibility).</a:t>
            </a:r>
          </a:p>
          <a:p>
            <a:r>
              <a:rPr lang="en-US" sz="1800" cap="none" dirty="0" smtClean="0"/>
              <a:t>A team’s total points are divided by points possible and then multiplied by 1,000 to equal the team’s academic progress rate.</a:t>
            </a:r>
          </a:p>
          <a:p>
            <a:pPr lvl="1"/>
            <a:r>
              <a:rPr lang="en-US" cap="none" dirty="0" smtClean="0"/>
              <a:t>20 individuals (possible 40 points), lose one point for eligibility, so achieved 39 points (divide by 40 possible) x’s 1000 = 975</a:t>
            </a:r>
          </a:p>
          <a:p>
            <a:r>
              <a:rPr lang="en-US" sz="1800" cap="none" dirty="0" smtClean="0"/>
              <a:t>In addition to a team’s current-year APR, its rolling four-year APR is also used to determine accountability.</a:t>
            </a:r>
          </a:p>
          <a:p>
            <a:r>
              <a:rPr lang="en-US" sz="1800" cap="none" dirty="0" smtClean="0"/>
              <a:t>Teams must earn a four-year </a:t>
            </a:r>
            <a:r>
              <a:rPr lang="en-US" sz="1800" cap="none" dirty="0" err="1" smtClean="0"/>
              <a:t>APRof</a:t>
            </a:r>
            <a:r>
              <a:rPr lang="en-US" sz="1800" cap="none" dirty="0" smtClean="0"/>
              <a:t> 930 to compete in championships.</a:t>
            </a:r>
            <a:endParaRPr lang="en-US" sz="1800" cap="none" dirty="0"/>
          </a:p>
        </p:txBody>
      </p:sp>
    </p:spTree>
    <p:extLst>
      <p:ext uri="{BB962C8B-B14F-4D97-AF65-F5344CB8AC3E}">
        <p14:creationId xmlns:p14="http://schemas.microsoft.com/office/powerpoint/2010/main" val="2630079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none" dirty="0" smtClean="0"/>
              <a:t>APR Penalties</a:t>
            </a:r>
            <a:endParaRPr lang="en-US" cap="none" dirty="0"/>
          </a:p>
        </p:txBody>
      </p:sp>
      <p:sp>
        <p:nvSpPr>
          <p:cNvPr id="3" name="Content Placeholder 2"/>
          <p:cNvSpPr>
            <a:spLocks noGrp="1"/>
          </p:cNvSpPr>
          <p:nvPr>
            <p:ph sz="quarter" idx="13"/>
          </p:nvPr>
        </p:nvSpPr>
        <p:spPr/>
        <p:txBody>
          <a:bodyPr/>
          <a:lstStyle/>
          <a:p>
            <a:pPr marL="0" indent="0">
              <a:buNone/>
            </a:pPr>
            <a:endParaRPr lang="en-US" dirty="0" smtClean="0"/>
          </a:p>
          <a:p>
            <a:r>
              <a:rPr lang="en-US" cap="none" dirty="0" smtClean="0"/>
              <a:t>Historical (&lt;930)	Public notice, scholarship 					reduction, championship ban </a:t>
            </a:r>
          </a:p>
          <a:p>
            <a:r>
              <a:rPr lang="en-US" cap="none" dirty="0" smtClean="0"/>
              <a:t>Level one		Practice reduction</a:t>
            </a:r>
          </a:p>
          <a:p>
            <a:r>
              <a:rPr lang="en-US" cap="none" dirty="0" smtClean="0"/>
              <a:t>Level two		in/out season restrictions</a:t>
            </a:r>
          </a:p>
          <a:p>
            <a:pPr>
              <a:buFont typeface="Arial" charset="0"/>
              <a:buChar char="•"/>
            </a:pPr>
            <a:r>
              <a:rPr lang="en-US" cap="none" dirty="0" smtClean="0"/>
              <a:t>Level three		Various penalties (coaching suspensions, 				scholarship reductions)</a:t>
            </a:r>
            <a:endParaRPr lang="en-US" cap="none" dirty="0"/>
          </a:p>
        </p:txBody>
      </p:sp>
    </p:spTree>
    <p:extLst>
      <p:ext uri="{BB962C8B-B14F-4D97-AF65-F5344CB8AC3E}">
        <p14:creationId xmlns:p14="http://schemas.microsoft.com/office/powerpoint/2010/main" val="61101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
            </a:r>
            <a:br>
              <a:rPr lang="en-US" sz="3200" dirty="0" smtClean="0"/>
            </a:br>
            <a:r>
              <a:rPr lang="en-US" sz="3200" dirty="0" smtClean="0"/>
              <a:t>APR </a:t>
            </a:r>
            <a:br>
              <a:rPr lang="en-US" sz="3200" dirty="0" smtClean="0"/>
            </a:br>
            <a:r>
              <a:rPr lang="en-US" sz="3200" dirty="0" smtClean="0"/>
              <a:t>UTES VS PAC 12</a:t>
            </a:r>
            <a:r>
              <a:rPr lang="en-US" sz="3200" dirty="0"/>
              <a:t/>
            </a:r>
            <a:br>
              <a:rPr lang="en-US" sz="3200" dirty="0"/>
            </a:br>
            <a:r>
              <a:rPr lang="en-US" sz="3200" dirty="0" smtClean="0"/>
              <a:t>2014/2015</a:t>
            </a:r>
            <a:br>
              <a:rPr lang="en-US" sz="3200" dirty="0" smtClean="0"/>
            </a:br>
            <a:endParaRPr lang="en-US" sz="3200" dirty="0"/>
          </a:p>
        </p:txBody>
      </p:sp>
      <p:sp>
        <p:nvSpPr>
          <p:cNvPr id="3" name="Content Placeholder 2"/>
          <p:cNvSpPr>
            <a:spLocks noGrp="1"/>
          </p:cNvSpPr>
          <p:nvPr>
            <p:ph sz="quarter" idx="13"/>
          </p:nvPr>
        </p:nvSpPr>
        <p:spPr/>
        <p:txBody>
          <a:bodyPr>
            <a:normAutofit fontScale="77500" lnSpcReduction="20000"/>
          </a:bodyPr>
          <a:lstStyle/>
          <a:p>
            <a:r>
              <a:rPr lang="en-US" sz="2800" cap="none" dirty="0" smtClean="0"/>
              <a:t>Baseball</a:t>
            </a:r>
            <a:r>
              <a:rPr lang="en-US" dirty="0" smtClean="0"/>
              <a:t>		   </a:t>
            </a:r>
          </a:p>
          <a:p>
            <a:pPr lvl="2"/>
            <a:r>
              <a:rPr lang="en-US" sz="1900" cap="none" dirty="0" smtClean="0"/>
              <a:t>Single year 981, 4</a:t>
            </a:r>
            <a:r>
              <a:rPr lang="en-US" sz="1900" cap="none" baseline="30000" dirty="0" smtClean="0"/>
              <a:t>th</a:t>
            </a:r>
            <a:r>
              <a:rPr lang="en-US" sz="1900" cap="none" dirty="0" smtClean="0"/>
              <a:t> (USC/</a:t>
            </a:r>
            <a:r>
              <a:rPr lang="en-US" sz="1900" cap="none" dirty="0"/>
              <a:t>W</a:t>
            </a:r>
            <a:r>
              <a:rPr lang="en-US" sz="1900" cap="none" dirty="0" smtClean="0"/>
              <a:t>ashington 1000)</a:t>
            </a:r>
          </a:p>
          <a:p>
            <a:pPr lvl="2"/>
            <a:r>
              <a:rPr lang="en-US" sz="1900" cap="none" dirty="0" smtClean="0"/>
              <a:t>Multi year 986, 7</a:t>
            </a:r>
            <a:r>
              <a:rPr lang="en-US" sz="1900" cap="none" baseline="30000" dirty="0" smtClean="0"/>
              <a:t>th</a:t>
            </a:r>
            <a:r>
              <a:rPr lang="en-US" sz="1900" cap="none" dirty="0" smtClean="0"/>
              <a:t> (ASU 1000)</a:t>
            </a:r>
          </a:p>
          <a:p>
            <a:pPr lvl="2"/>
            <a:endParaRPr lang="en-US" dirty="0"/>
          </a:p>
          <a:p>
            <a:pPr marL="228600" lvl="2"/>
            <a:r>
              <a:rPr lang="en-US" sz="2800" cap="none" dirty="0" smtClean="0"/>
              <a:t>Men’s Basketball</a:t>
            </a:r>
          </a:p>
          <a:p>
            <a:pPr lvl="2"/>
            <a:r>
              <a:rPr lang="en-US" sz="1800" cap="none" dirty="0" smtClean="0"/>
              <a:t>Single year 1000, tied 1</a:t>
            </a:r>
            <a:r>
              <a:rPr lang="en-US" sz="1800" cap="none" baseline="30000" dirty="0" smtClean="0"/>
              <a:t>st</a:t>
            </a:r>
            <a:r>
              <a:rPr lang="en-US" sz="1800" cap="none" dirty="0" smtClean="0"/>
              <a:t> (Stanford/CAL/USC)</a:t>
            </a:r>
          </a:p>
          <a:p>
            <a:pPr lvl="2"/>
            <a:r>
              <a:rPr lang="en-US" sz="1800" cap="none" dirty="0" smtClean="0"/>
              <a:t>Multi year 1000, tied 1</a:t>
            </a:r>
            <a:r>
              <a:rPr lang="en-US" sz="1800" cap="none" baseline="30000" dirty="0" smtClean="0"/>
              <a:t>st</a:t>
            </a:r>
            <a:r>
              <a:rPr lang="en-US" sz="1800" cap="none" dirty="0" smtClean="0"/>
              <a:t> (Stanford)</a:t>
            </a:r>
          </a:p>
          <a:p>
            <a:pPr marL="457200" lvl="2" indent="-457200">
              <a:buFont typeface="Arial" charset="0"/>
              <a:buChar char="•"/>
            </a:pPr>
            <a:r>
              <a:rPr lang="en-US" sz="2800" cap="none" dirty="0" smtClean="0"/>
              <a:t>Football</a:t>
            </a:r>
          </a:p>
          <a:p>
            <a:pPr lvl="2"/>
            <a:r>
              <a:rPr lang="en-US" sz="1800" cap="none" dirty="0" smtClean="0"/>
              <a:t>Single year 997, tied 1</a:t>
            </a:r>
            <a:r>
              <a:rPr lang="en-US" sz="1800" cap="none" baseline="30000" dirty="0" smtClean="0"/>
              <a:t>st</a:t>
            </a:r>
            <a:r>
              <a:rPr lang="en-US" sz="1800" cap="none" dirty="0" smtClean="0"/>
              <a:t> (CAL)</a:t>
            </a:r>
          </a:p>
          <a:p>
            <a:pPr lvl="2"/>
            <a:r>
              <a:rPr lang="en-US" sz="1800" cap="none" dirty="0" smtClean="0"/>
              <a:t>Multi year 983, tied 1</a:t>
            </a:r>
            <a:r>
              <a:rPr lang="en-US" sz="1800" cap="none" baseline="30000" dirty="0" smtClean="0"/>
              <a:t>st</a:t>
            </a:r>
            <a:r>
              <a:rPr lang="en-US" sz="1800" cap="none" dirty="0" smtClean="0"/>
              <a:t> (Stanford)</a:t>
            </a:r>
          </a:p>
          <a:p>
            <a:pPr marL="914400" lvl="2" indent="0">
              <a:buNone/>
            </a:pPr>
            <a:endParaRPr lang="en-US" dirty="0"/>
          </a:p>
        </p:txBody>
      </p:sp>
    </p:spTree>
    <p:extLst>
      <p:ext uri="{BB962C8B-B14F-4D97-AF65-F5344CB8AC3E}">
        <p14:creationId xmlns:p14="http://schemas.microsoft.com/office/powerpoint/2010/main" val="2567927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APR </a:t>
            </a:r>
            <a:br>
              <a:rPr lang="en-US" sz="3200" dirty="0" smtClean="0"/>
            </a:br>
            <a:r>
              <a:rPr lang="en-US" sz="3200" dirty="0" smtClean="0"/>
              <a:t>UTES VS PAC 12</a:t>
            </a:r>
            <a:br>
              <a:rPr lang="en-US" sz="3200" dirty="0" smtClean="0"/>
            </a:br>
            <a:r>
              <a:rPr lang="en-US" sz="3200" dirty="0" smtClean="0"/>
              <a:t>2014-2015</a:t>
            </a:r>
            <a:endParaRPr lang="en-US" sz="3200" dirty="0"/>
          </a:p>
        </p:txBody>
      </p:sp>
      <p:sp>
        <p:nvSpPr>
          <p:cNvPr id="3" name="Content Placeholder 2"/>
          <p:cNvSpPr>
            <a:spLocks noGrp="1"/>
          </p:cNvSpPr>
          <p:nvPr>
            <p:ph sz="quarter" idx="13"/>
          </p:nvPr>
        </p:nvSpPr>
        <p:spPr/>
        <p:txBody>
          <a:bodyPr>
            <a:normAutofit fontScale="92500" lnSpcReduction="20000"/>
          </a:bodyPr>
          <a:lstStyle/>
          <a:p>
            <a:r>
              <a:rPr lang="en-US" sz="2800" cap="none" dirty="0" smtClean="0"/>
              <a:t>Women’s Basketball</a:t>
            </a:r>
          </a:p>
          <a:p>
            <a:pPr lvl="2"/>
            <a:r>
              <a:rPr lang="en-US" sz="1700" cap="none" dirty="0" smtClean="0"/>
              <a:t>Single year 982, 7</a:t>
            </a:r>
            <a:r>
              <a:rPr lang="en-US" sz="1700" cap="none" baseline="30000" dirty="0" smtClean="0"/>
              <a:t>th</a:t>
            </a:r>
            <a:r>
              <a:rPr lang="en-US" sz="1700" cap="none" dirty="0" smtClean="0"/>
              <a:t> (ASU, OSU, Stan., Ariz., Wash.)</a:t>
            </a:r>
          </a:p>
          <a:p>
            <a:pPr lvl="2"/>
            <a:r>
              <a:rPr lang="en-US" sz="1700" cap="none" dirty="0" smtClean="0"/>
              <a:t>Multi year 967, 10</a:t>
            </a:r>
            <a:r>
              <a:rPr lang="en-US" sz="1700" cap="none" baseline="30000" dirty="0" smtClean="0"/>
              <a:t>th</a:t>
            </a:r>
            <a:r>
              <a:rPr lang="en-US" sz="1700" cap="none" dirty="0" smtClean="0"/>
              <a:t> (OSU, Stan., CO., 1000)</a:t>
            </a:r>
          </a:p>
          <a:p>
            <a:pPr marL="457200" lvl="2" indent="-457200"/>
            <a:r>
              <a:rPr lang="en-US" sz="2800" cap="none" dirty="0" smtClean="0"/>
              <a:t>Gymnastics</a:t>
            </a:r>
          </a:p>
          <a:p>
            <a:pPr lvl="2"/>
            <a:r>
              <a:rPr lang="en-US" cap="none" dirty="0" smtClean="0"/>
              <a:t>Single Year 1000, Tied 1</a:t>
            </a:r>
            <a:r>
              <a:rPr lang="en-US" cap="none" baseline="30000" dirty="0" smtClean="0"/>
              <a:t>st</a:t>
            </a:r>
            <a:r>
              <a:rPr lang="en-US" cap="none" dirty="0" smtClean="0"/>
              <a:t> (ASU, Stan., ,Ariz., ,UCLA, Wash.)</a:t>
            </a:r>
          </a:p>
          <a:p>
            <a:pPr lvl="2"/>
            <a:r>
              <a:rPr lang="en-US" cap="none" dirty="0" smtClean="0"/>
              <a:t>Multi Year 996, 3</a:t>
            </a:r>
            <a:r>
              <a:rPr lang="en-US" cap="none" baseline="30000" dirty="0" smtClean="0"/>
              <a:t>rd</a:t>
            </a:r>
            <a:r>
              <a:rPr lang="en-US" cap="none" dirty="0" smtClean="0"/>
              <a:t> (Stanford, Ariz.,  1000)</a:t>
            </a:r>
          </a:p>
          <a:p>
            <a:pPr marL="228600" lvl="2"/>
            <a:r>
              <a:rPr lang="en-US" sz="2800" cap="none" dirty="0" smtClean="0"/>
              <a:t>Volleyball</a:t>
            </a:r>
          </a:p>
          <a:p>
            <a:pPr marL="914400" lvl="4" indent="0">
              <a:buNone/>
            </a:pPr>
            <a:r>
              <a:rPr lang="en-US" sz="1700" cap="none" dirty="0" smtClean="0"/>
              <a:t>Single year 1000, tied 1</a:t>
            </a:r>
            <a:r>
              <a:rPr lang="en-US" sz="1700" cap="none" baseline="30000" dirty="0" smtClean="0"/>
              <a:t>st</a:t>
            </a:r>
            <a:r>
              <a:rPr lang="en-US" sz="1700" cap="none" dirty="0" smtClean="0"/>
              <a:t> (</a:t>
            </a:r>
            <a:r>
              <a:rPr lang="en-US" sz="1700" cap="none" dirty="0"/>
              <a:t>S</a:t>
            </a:r>
            <a:r>
              <a:rPr lang="en-US" sz="1700" cap="none" dirty="0" smtClean="0"/>
              <a:t>tan, Ariz. ,Cal., UCLA, CO, Ore.)</a:t>
            </a:r>
          </a:p>
          <a:p>
            <a:pPr marL="914400" lvl="4" indent="0">
              <a:buNone/>
            </a:pPr>
            <a:r>
              <a:rPr lang="en-US" sz="1700" cap="none" dirty="0" smtClean="0"/>
              <a:t>Multi year 995, tied 5</a:t>
            </a:r>
            <a:r>
              <a:rPr lang="en-US" sz="1700" cap="none" baseline="30000" dirty="0" smtClean="0"/>
              <a:t>th</a:t>
            </a:r>
            <a:r>
              <a:rPr lang="en-US" sz="1700" cap="none" dirty="0" smtClean="0"/>
              <a:t> (ASU, Stan., ,Cal., 1000)</a:t>
            </a:r>
            <a:endParaRPr lang="en-US" sz="1700" cap="none" dirty="0"/>
          </a:p>
        </p:txBody>
      </p:sp>
    </p:spTree>
    <p:extLst>
      <p:ext uri="{BB962C8B-B14F-4D97-AF65-F5344CB8AC3E}">
        <p14:creationId xmlns:p14="http://schemas.microsoft.com/office/powerpoint/2010/main" val="15689044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ain Event">
  <a:themeElements>
    <a:clrScheme name="Main Event">
      <a:dk1>
        <a:sysClr val="windowText" lastClr="000000"/>
      </a:dk1>
      <a:lt1>
        <a:sysClr val="window" lastClr="FFFFFF"/>
      </a:lt1>
      <a:dk2>
        <a:srgbClr val="424242"/>
      </a:dk2>
      <a:lt2>
        <a:srgbClr val="C8C8C8"/>
      </a:lt2>
      <a:accent1>
        <a:srgbClr val="B80E0F"/>
      </a:accent1>
      <a:accent2>
        <a:srgbClr val="A6987D"/>
      </a:accent2>
      <a:accent3>
        <a:srgbClr val="7F9A71"/>
      </a:accent3>
      <a:accent4>
        <a:srgbClr val="64969F"/>
      </a:accent4>
      <a:accent5>
        <a:srgbClr val="9B75B2"/>
      </a:accent5>
      <a:accent6>
        <a:srgbClr val="80737A"/>
      </a:accent6>
      <a:hlink>
        <a:srgbClr val="F21213"/>
      </a:hlink>
      <a:folHlink>
        <a:srgbClr val="B6A394"/>
      </a:folHlink>
    </a:clrScheme>
    <a:fontScheme name="Main Event">
      <a:majorFont>
        <a:latin typeface="Impac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xmlns="" name="Main Event" id="{AC372BB4-D83D-411E-B849-B641926BA760}" vid="{F1EFBDE3-1A95-4E3D-81AD-1F53D65BEA01}"/>
    </a:ext>
  </a:extLst>
</a:theme>
</file>

<file path=docProps/app.xml><?xml version="1.0" encoding="utf-8"?>
<Properties xmlns="http://schemas.openxmlformats.org/officeDocument/2006/extended-properties" xmlns:vt="http://schemas.openxmlformats.org/officeDocument/2006/docPropsVTypes">
  <Template>Main Event</Template>
  <TotalTime>1053</TotalTime>
  <Words>895</Words>
  <Application>Microsoft Macintosh PowerPoint</Application>
  <PresentationFormat>On-screen Show (4:3)</PresentationFormat>
  <Paragraphs>143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Main Event</vt:lpstr>
      <vt:lpstr>ATHLETICS ACADEMIC REPORT CARD</vt:lpstr>
      <vt:lpstr>Athletic Academic Advising  Mission Statement</vt:lpstr>
      <vt:lpstr>Academic Personnel</vt:lpstr>
      <vt:lpstr>Academic Personnel Cont.</vt:lpstr>
      <vt:lpstr>Eligibility And Graduation Statistics</vt:lpstr>
      <vt:lpstr>APR</vt:lpstr>
      <vt:lpstr>APR Penalties</vt:lpstr>
      <vt:lpstr> APR  UTES VS PAC 12 2014/2015 </vt:lpstr>
      <vt:lpstr>APR  UTES VS PAC 12 2014-2015</vt:lpstr>
      <vt:lpstr>Federal Graduation Rate (FGR)</vt:lpstr>
      <vt:lpstr> Federal  Graduation Rate   U Of U Sa’s  Vs Students</vt:lpstr>
      <vt:lpstr>Graduation Success Rate (GSR)</vt:lpstr>
      <vt:lpstr>GSR  University Of Utah Vs The Pac 12  2015/2016</vt:lpstr>
      <vt:lpstr>2015-2016 GSR Cont.</vt:lpstr>
      <vt:lpstr>2015-2016 GSR Cont.</vt:lpstr>
      <vt:lpstr>Three Term Grade Point Average (GPA) Summary</vt:lpstr>
      <vt:lpstr>Three Term Grade Point Averages (GPA) Summary Cont.</vt:lpstr>
      <vt:lpstr>Three Term GPA Summary Cont.</vt:lpstr>
      <vt:lpstr>Three Term GPA Summary Cont. </vt:lpstr>
      <vt:lpstr>Three Term GPA Summary Cont.</vt:lpstr>
      <vt:lpstr>Highest Populated Majors</vt:lpstr>
      <vt:lpstr>Academic Oversight</vt:lpstr>
    </vt:vector>
  </TitlesOfParts>
  <Company>U of 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ATHLETICS ACADEMIC REPORT CARD</dc:title>
  <dc:creator>Nona Richardson</dc:creator>
  <cp:lastModifiedBy>Nona Richardson</cp:lastModifiedBy>
  <cp:revision>45</cp:revision>
  <cp:lastPrinted>2017-03-20T20:56:29Z</cp:lastPrinted>
  <dcterms:created xsi:type="dcterms:W3CDTF">2016-10-20T18:15:07Z</dcterms:created>
  <dcterms:modified xsi:type="dcterms:W3CDTF">2017-03-28T21:36:06Z</dcterms:modified>
</cp:coreProperties>
</file>