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57" r:id="rId4"/>
    <p:sldId id="272" r:id="rId5"/>
    <p:sldId id="259" r:id="rId6"/>
    <p:sldId id="273" r:id="rId7"/>
    <p:sldId id="266" r:id="rId8"/>
    <p:sldId id="274" r:id="rId9"/>
    <p:sldId id="269" r:id="rId10"/>
    <p:sldId id="258" r:id="rId11"/>
    <p:sldId id="271" r:id="rId12"/>
    <p:sldId id="260" r:id="rId13"/>
    <p:sldId id="270" r:id="rId14"/>
    <p:sldId id="262" r:id="rId15"/>
    <p:sldId id="261" r:id="rId16"/>
    <p:sldId id="275" r:id="rId17"/>
    <p:sldId id="265" r:id="rId18"/>
    <p:sldId id="276" r:id="rId19"/>
    <p:sldId id="268" r:id="rId20"/>
    <p:sldId id="290" r:id="rId21"/>
    <p:sldId id="264" r:id="rId22"/>
    <p:sldId id="277" r:id="rId23"/>
    <p:sldId id="29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9"/>
    <p:restoredTop sz="86411" autoAdjust="0"/>
  </p:normalViewPr>
  <p:slideViewPr>
    <p:cSldViewPr snapToGrid="0" snapToObjects="1">
      <p:cViewPr>
        <p:scale>
          <a:sx n="153" d="100"/>
          <a:sy n="153" d="100"/>
        </p:scale>
        <p:origin x="34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9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AB2A6-86A8-1A45-9158-EDB71ED3ED13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6F88-A32F-A548-9CAA-A03FC9E9A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CAD0-24F3-8D4C-BA84-211835EF920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5F8E-AACD-C549-9AC2-B3D8BDD2B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7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9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1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5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55F8E-AACD-C549-9AC2-B3D8BDD2B5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SzPct val="85000"/>
              <a:buFont typeface="Wingdings" charset="2"/>
              <a:buChar char="§"/>
              <a:defRPr/>
            </a:lvl1pPr>
            <a:lvl2pPr marL="640080" indent="-274320">
              <a:buSzPct val="85000"/>
              <a:buFont typeface="Wingdings" charset="2"/>
              <a:buChar char="§"/>
              <a:defRPr/>
            </a:lvl2pPr>
            <a:lvl3pPr marL="914400" indent="-228600">
              <a:buSzPct val="85000"/>
              <a:buFont typeface="Wingdings" charset="2"/>
              <a:buChar char="§"/>
              <a:defRPr/>
            </a:lvl3pPr>
            <a:lvl4pPr marL="1280160" indent="-228600">
              <a:buSzPct val="85000"/>
              <a:buFont typeface="Wingdings" charset="2"/>
              <a:buChar char="§"/>
              <a:defRPr/>
            </a:lvl4pPr>
            <a:lvl5pPr marL="1645920" indent="-228600">
              <a:buSzPct val="85000"/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DC5875-6EEC-B841-AF0F-A732771335E0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60A584-16D0-004B-BA60-F4EB84CDFFF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ziegenfuss@uta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cloud.utah.edu/" TargetMode="External"/><Relationship Id="rId3" Type="http://schemas.openxmlformats.org/officeDocument/2006/relationships/hyperlink" Target="http://campusguides.lib.utah.edu/c.php?g=160850&amp;p=1051438" TargetMode="External"/><Relationship Id="rId7" Type="http://schemas.openxmlformats.org/officeDocument/2006/relationships/hyperlink" Target="http://box.utah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usguides.lib.utah.edu/c.php?g=448524&amp;p=3061147" TargetMode="External"/><Relationship Id="rId5" Type="http://schemas.openxmlformats.org/officeDocument/2006/relationships/hyperlink" Target="http://campusguides.lib.utah.edu/c.php?g=160664&amp;p=1052815" TargetMode="External"/><Relationship Id="rId4" Type="http://schemas.openxmlformats.org/officeDocument/2006/relationships/hyperlink" Target="http://campusguides.lib.utah.edu/zotero/home" TargetMode="External"/><Relationship Id="rId9" Type="http://schemas.openxmlformats.org/officeDocument/2006/relationships/hyperlink" Target="http://scholar.google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tah.instructure.com/courses/353729/pages/details-research-organization" TargetMode="External"/><Relationship Id="rId2" Type="http://schemas.openxmlformats.org/officeDocument/2006/relationships/hyperlink" Target="http://trello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lickr.com/photos/kahunna/360229654/in/album-7215759417165354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nujacabraal.wordpress.com/2013/07/03/keep-a-research-journal-it-is-importa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erlos/311989160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-book" TargetMode="External"/><Relationship Id="rId3" Type="http://schemas.openxmlformats.org/officeDocument/2006/relationships/image" Target="../media/image13.jpg"/><Relationship Id="rId7" Type="http://schemas.openxmlformats.org/officeDocument/2006/relationships/hyperlink" Target="https://en.wikipedia.org/wiki/Image_editing" TargetMode="External"/><Relationship Id="rId2" Type="http://schemas.openxmlformats.org/officeDocument/2006/relationships/hyperlink" Target="https://upload.wikimedia.org/wikipedia/commons/9/93/Video_icon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upload.wikimedia.org/wikipedia/commons/e/e0/Documents_on_shelves_in_the_archive_store_(History_Centre)_at_the_Herbert.jp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yce/55749985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flickr.com/photos/anonymonk/1403378488" TargetMode="External"/><Relationship Id="rId4" Type="http://schemas.openxmlformats.org/officeDocument/2006/relationships/hyperlink" Target="http://pgfplots.net/tikz/examples/graph-in-tabl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gxuNvbNrA&amp;t=2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yant-tools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ah.edu/services/interlibrary-loan.php" TargetMode="External"/><Relationship Id="rId2" Type="http://schemas.openxmlformats.org/officeDocument/2006/relationships/hyperlink" Target="http://www.lib.utah.edu/collections/subject-specialis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.utah.edu/services/suggest-a-purchase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guides.lib.utah.edu/nvivo" TargetMode="External"/><Relationship Id="rId2" Type="http://schemas.openxmlformats.org/officeDocument/2006/relationships/hyperlink" Target="http://campusguides.lib.utah.edu/c.php?g=160626&amp;p=10515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lib-statistics@lists.utah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ib.utah.edu/hel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.ziegenfuss@utah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wel_pacholec/14079218372/in/photolist-ns8wVk-ns8GX5-naVAM5-ns8F7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apcloud.ihmc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lickr.com/photos/barelyfitz/1950761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flickr.com/photos/upnorthmemories/681955199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zakh/3379384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472" y="1387534"/>
            <a:ext cx="7215593" cy="199039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Franklin Gothic Medium"/>
                <a:cs typeface="Franklin Gothic Medium"/>
              </a:rPr>
              <a:t>Dr. Z’s </a:t>
            </a:r>
            <a:br>
              <a:rPr lang="en-US" sz="4000" b="1" dirty="0">
                <a:solidFill>
                  <a:srgbClr val="B04004"/>
                </a:solidFill>
              </a:rPr>
            </a:br>
            <a:r>
              <a:rPr lang="en-US" sz="4000" b="1" dirty="0">
                <a:solidFill>
                  <a:srgbClr val="B04004"/>
                </a:solidFill>
              </a:rPr>
              <a:t>Top Five Strategies to be a</a:t>
            </a:r>
            <a:br>
              <a:rPr lang="en-US" sz="4000" b="1" dirty="0">
                <a:solidFill>
                  <a:srgbClr val="B04004"/>
                </a:solidFill>
              </a:rPr>
            </a:br>
            <a:r>
              <a:rPr lang="en-US" sz="4000" b="1" dirty="0">
                <a:solidFill>
                  <a:srgbClr val="B04004"/>
                </a:solidFill>
              </a:rPr>
              <a:t>More Efficient Researcher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472" y="3881506"/>
            <a:ext cx="7215593" cy="1917069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Donna Harp </a:t>
            </a:r>
            <a:r>
              <a:rPr lang="en-US" sz="3500" b="1" dirty="0" err="1"/>
              <a:t>Ziegenfuss</a:t>
            </a:r>
            <a:r>
              <a:rPr lang="en-US" sz="3500" b="1" dirty="0"/>
              <a:t>, </a:t>
            </a:r>
            <a:r>
              <a:rPr lang="en-US" sz="3500" b="1" dirty="0" err="1"/>
              <a:t>Ed.D</a:t>
            </a:r>
            <a:r>
              <a:rPr lang="en-US" sz="3500" b="1" dirty="0"/>
              <a:t>.</a:t>
            </a:r>
          </a:p>
          <a:p>
            <a:r>
              <a:rPr lang="en-US" dirty="0"/>
              <a:t>Associate Librarian, Marriott Library</a:t>
            </a:r>
          </a:p>
          <a:p>
            <a:r>
              <a:rPr lang="en-US" dirty="0">
                <a:hlinkClick r:id="rId3"/>
              </a:rPr>
              <a:t>donna.ziegenfuss@utah.edu</a:t>
            </a:r>
            <a:endParaRPr lang="en-US" dirty="0"/>
          </a:p>
          <a:p>
            <a:r>
              <a:rPr lang="en-US" dirty="0"/>
              <a:t>801-585-0542</a:t>
            </a:r>
          </a:p>
          <a:p>
            <a:r>
              <a:rPr lang="en-US" dirty="0"/>
              <a:t>Office: 2110B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1" y="938807"/>
            <a:ext cx="7691949" cy="120248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Set Up and Learn Free Research Tools to Be More Efficient!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6" y="1934738"/>
            <a:ext cx="7772187" cy="436055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Use free </a:t>
            </a:r>
            <a:r>
              <a:rPr lang="en-US" sz="2800" b="1" dirty="0">
                <a:hlinkClick r:id="rId3"/>
              </a:rPr>
              <a:t>EndNote Basic </a:t>
            </a:r>
            <a:r>
              <a:rPr lang="en-US" sz="2800" b="1" dirty="0"/>
              <a:t>for managing citations</a:t>
            </a:r>
          </a:p>
          <a:p>
            <a:pPr lvl="1"/>
            <a:r>
              <a:rPr lang="en-US" sz="2600" b="1" dirty="0">
                <a:hlinkClick r:id="rId4"/>
              </a:rPr>
              <a:t>Zotero</a:t>
            </a:r>
            <a:r>
              <a:rPr lang="en-US" sz="2600" b="1" dirty="0"/>
              <a:t>, </a:t>
            </a:r>
            <a:r>
              <a:rPr lang="en-US" sz="2600" b="1" dirty="0">
                <a:hlinkClick r:id="rId5"/>
              </a:rPr>
              <a:t>Mendeley</a:t>
            </a:r>
            <a:r>
              <a:rPr lang="en-US" sz="2600" b="1" dirty="0"/>
              <a:t>, </a:t>
            </a:r>
            <a:r>
              <a:rPr lang="en-US" sz="2600" b="1" dirty="0">
                <a:hlinkClick r:id="rId6"/>
              </a:rPr>
              <a:t>EndNote Desktop</a:t>
            </a:r>
            <a:r>
              <a:rPr lang="en-US" sz="2600" b="1" dirty="0"/>
              <a:t> </a:t>
            </a:r>
          </a:p>
          <a:p>
            <a:r>
              <a:rPr lang="en-US" sz="3000" b="1" dirty="0"/>
              <a:t>Save PDFs to BOX! You have 1 TB of space </a:t>
            </a:r>
            <a:r>
              <a:rPr lang="en-US" sz="3000" u="sng" dirty="0">
                <a:hlinkClick r:id="rId7"/>
              </a:rPr>
              <a:t>http://box.utah.edu</a:t>
            </a:r>
            <a:endParaRPr lang="en-US" sz="3000" u="sng" dirty="0"/>
          </a:p>
          <a:p>
            <a:r>
              <a:rPr lang="en-US" sz="2800" b="1" dirty="0"/>
              <a:t>Use the </a:t>
            </a:r>
            <a:r>
              <a:rPr lang="en-US" sz="2800" b="1" dirty="0" err="1"/>
              <a:t>UofU</a:t>
            </a:r>
            <a:r>
              <a:rPr lang="en-US" sz="2800" b="1" dirty="0"/>
              <a:t> Google Cloud Space </a:t>
            </a:r>
            <a:r>
              <a:rPr lang="en-US" sz="2800" b="1" dirty="0">
                <a:hlinkClick r:id="rId8"/>
              </a:rPr>
              <a:t>http://gcloud.utah.edu</a:t>
            </a:r>
            <a:r>
              <a:rPr lang="en-US" sz="2800" b="1" dirty="0"/>
              <a:t> </a:t>
            </a:r>
            <a:endParaRPr lang="en-US" sz="2800" u="sng" dirty="0"/>
          </a:p>
          <a:p>
            <a:r>
              <a:rPr lang="en-US" sz="2800" b="1" dirty="0"/>
              <a:t>Link Google Scholar to the Marriott Library Catalog</a:t>
            </a:r>
            <a:r>
              <a:rPr lang="en-US" sz="2800" dirty="0"/>
              <a:t>  </a:t>
            </a:r>
            <a:r>
              <a:rPr lang="en-US" sz="2800" dirty="0">
                <a:hlinkClick r:id="rId9"/>
              </a:rPr>
              <a:t>http://scholar.google.com</a:t>
            </a:r>
            <a:r>
              <a:rPr lang="en-US" sz="2800" dirty="0"/>
              <a:t> </a:t>
            </a:r>
          </a:p>
          <a:p>
            <a:r>
              <a:rPr lang="en-US" sz="2800" b="1" dirty="0"/>
              <a:t>Dragon Dictation phone app for brain dumps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17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89280"/>
            <a:ext cx="7739829" cy="82334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B04004"/>
                </a:solidFill>
              </a:rPr>
              <a:t>Get Organized &amp; Stay Organized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1592056"/>
            <a:ext cx="7650606" cy="45116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Come up with a naming convention for files and folders</a:t>
            </a:r>
          </a:p>
          <a:p>
            <a:r>
              <a:rPr lang="en-US" sz="2800" dirty="0"/>
              <a:t>Track timelines and deadlines using Excel or </a:t>
            </a:r>
            <a:r>
              <a:rPr lang="en-US" sz="2800" dirty="0">
                <a:hlinkClick r:id="rId2"/>
              </a:rPr>
              <a:t>Trello</a:t>
            </a:r>
            <a:r>
              <a:rPr lang="en-US" sz="2800" dirty="0"/>
              <a:t> or other time management products</a:t>
            </a:r>
          </a:p>
          <a:p>
            <a:r>
              <a:rPr lang="en-US" sz="2800" dirty="0"/>
              <a:t>Chunk your research and writing tasks</a:t>
            </a:r>
          </a:p>
          <a:p>
            <a:r>
              <a:rPr lang="en-US" sz="2800" dirty="0"/>
              <a:t>Set short-term task deadlines so you can see progress</a:t>
            </a:r>
          </a:p>
          <a:p>
            <a:r>
              <a:rPr lang="en-US" sz="2800" dirty="0"/>
              <a:t>Additional templates at: </a:t>
            </a:r>
            <a:r>
              <a:rPr lang="en-US" sz="2800" dirty="0">
                <a:hlinkClick r:id="rId3"/>
              </a:rPr>
              <a:t>https://utah.instructure.com/courses/353729/pages/details-research-organization</a:t>
            </a:r>
            <a:r>
              <a:rPr lang="en-US" sz="28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4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194" y="6421844"/>
            <a:ext cx="882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https://www.flickr.com/photos/kahunna/360229654/in/album-72157594171653541/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1" y="575010"/>
            <a:ext cx="7649136" cy="12024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Keep a Research Journal</a:t>
            </a:r>
            <a:br>
              <a:rPr lang="en-US" dirty="0"/>
            </a:br>
            <a:endParaRPr lang="en-US" sz="2200" dirty="0"/>
          </a:p>
        </p:txBody>
      </p:sp>
      <p:pic>
        <p:nvPicPr>
          <p:cNvPr id="6" name="Picture 5" descr="Screen Shot 2015-07-10 at 9.2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74" y="1430912"/>
            <a:ext cx="6818347" cy="48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1" y="575010"/>
            <a:ext cx="7649136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Keep a Research Journal</a:t>
            </a:r>
            <a:br>
              <a:rPr lang="en-US" dirty="0"/>
            </a:br>
            <a:r>
              <a:rPr lang="en-US" sz="2200" dirty="0">
                <a:hlinkClick r:id="rId2"/>
              </a:rPr>
              <a:t>https://anujacabraal.wordpress.com/2013/07/03/keep-a-research-journal-it-is-important/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40" y="1960285"/>
            <a:ext cx="7554719" cy="4144799"/>
          </a:xfrm>
        </p:spPr>
        <p:txBody>
          <a:bodyPr>
            <a:noAutofit/>
          </a:bodyPr>
          <a:lstStyle/>
          <a:p>
            <a:r>
              <a:rPr lang="en-US" sz="2800" dirty="0"/>
              <a:t>Keep track of keywords you use</a:t>
            </a:r>
          </a:p>
          <a:p>
            <a:r>
              <a:rPr lang="en-US" sz="2800" dirty="0"/>
              <a:t>Journals that keep popping up in your searches</a:t>
            </a:r>
          </a:p>
          <a:p>
            <a:r>
              <a:rPr lang="en-US" sz="2800" dirty="0"/>
              <a:t>Recurring authors to check out further</a:t>
            </a:r>
          </a:p>
          <a:p>
            <a:r>
              <a:rPr lang="en-US" sz="2800" dirty="0"/>
              <a:t>Topics and connections – do some drawings</a:t>
            </a:r>
          </a:p>
          <a:p>
            <a:r>
              <a:rPr lang="en-US" sz="2800" dirty="0"/>
              <a:t>Record A-HA moments and questions that arise Is a record of what you have done</a:t>
            </a:r>
          </a:p>
          <a:p>
            <a:r>
              <a:rPr lang="en-US" sz="2800" dirty="0"/>
              <a:t>Writing in your journal helps you ease into the writing process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48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ope it 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2" y="1398354"/>
            <a:ext cx="6879412" cy="457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1" y="560741"/>
            <a:ext cx="7691948" cy="12903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Scope Out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Useful Resources</a:t>
            </a:r>
            <a:br>
              <a:rPr lang="en-US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Ask Questions!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rved Up Ribbon 3"/>
          <p:cNvSpPr/>
          <p:nvPr/>
        </p:nvSpPr>
        <p:spPr>
          <a:xfrm rot="20145692">
            <a:off x="7201244" y="5292964"/>
            <a:ext cx="1648667" cy="1174125"/>
          </a:xfrm>
          <a:prstGeom prst="ellipseRibbon2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456" y="6384423"/>
            <a:ext cx="526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https://www.flickr.com/photos/gerlos/3119891607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02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5918114" y="3189988"/>
            <a:ext cx="583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https://upload.wikimedia.org/wikipedia/commons/9/93/Video_icon2.png</a:t>
            </a:r>
            <a:r>
              <a:rPr lang="en-US" sz="1400" dirty="0"/>
              <a:t> </a:t>
            </a:r>
          </a:p>
        </p:txBody>
      </p:sp>
      <p:pic>
        <p:nvPicPr>
          <p:cNvPr id="8" name="Picture 7" descr="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70" y="3286103"/>
            <a:ext cx="4376848" cy="2910603"/>
          </a:xfrm>
          <a:prstGeom prst="rect">
            <a:avLst/>
          </a:prstGeom>
        </p:spPr>
      </p:pic>
      <p:pic>
        <p:nvPicPr>
          <p:cNvPr id="9" name="Picture 8" descr="Screen Shot 2015-07-10 at 9.56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00" y="1364101"/>
            <a:ext cx="3355430" cy="246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39" y="546473"/>
            <a:ext cx="7677678" cy="7805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Don’t Forget Other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026" y="6230535"/>
            <a:ext cx="735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https://upload.wikimedia.org/wikipedia/commons/e/e0/Documents_on_shelves_in_the_archive_store_%28History_Centre%29_at_the_Herbert.jpg</a:t>
            </a:r>
            <a:r>
              <a:rPr lang="en-US" sz="1400" dirty="0"/>
              <a:t> </a:t>
            </a:r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311">
            <a:off x="1683973" y="1619972"/>
            <a:ext cx="2501900" cy="325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8044" y="133040"/>
            <a:ext cx="6474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https://en.wikipedia.org/wiki/Image_editing</a:t>
            </a:r>
            <a:r>
              <a:rPr lang="en-US" sz="1400" dirty="0"/>
              <a:t> ; </a:t>
            </a:r>
            <a:r>
              <a:rPr lang="en-US" sz="1400" dirty="0">
                <a:hlinkClick r:id="rId8"/>
              </a:rPr>
              <a:t>https://en.wikipedia.org/wiki/E-book</a:t>
            </a:r>
            <a:r>
              <a:rPr lang="en-US" sz="1400" dirty="0"/>
              <a:t> </a:t>
            </a:r>
          </a:p>
        </p:txBody>
      </p:sp>
      <p:pic>
        <p:nvPicPr>
          <p:cNvPr id="12" name="Picture 11" descr="Screen Shot 2015-07-10 at 9.59.0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4" y="3832922"/>
            <a:ext cx="2200118" cy="20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39" y="546473"/>
            <a:ext cx="7677678" cy="7805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Don’t Forget Other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98" y="1402485"/>
            <a:ext cx="7397740" cy="46332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Ebooks – you can read online without coming to the library</a:t>
            </a:r>
          </a:p>
          <a:p>
            <a:r>
              <a:rPr lang="en-US" sz="2800" dirty="0"/>
              <a:t>The ARC – you can request and pick up at the Reserves desk</a:t>
            </a:r>
          </a:p>
          <a:p>
            <a:r>
              <a:rPr lang="en-US" sz="2800" dirty="0"/>
              <a:t>The Stacks – find a call number and go browse </a:t>
            </a:r>
          </a:p>
          <a:p>
            <a:r>
              <a:rPr lang="en-US" sz="2800" dirty="0"/>
              <a:t>Special collections – might have collections around your topic</a:t>
            </a:r>
          </a:p>
          <a:p>
            <a:r>
              <a:rPr lang="en-US" sz="2800" dirty="0"/>
              <a:t>Government Documents – if you are researching policies and laws</a:t>
            </a:r>
          </a:p>
          <a:p>
            <a:r>
              <a:rPr lang="en-US" sz="2800" dirty="0"/>
              <a:t>Dissertations</a:t>
            </a:r>
          </a:p>
          <a:p>
            <a:r>
              <a:rPr lang="en-US" sz="2800" dirty="0"/>
              <a:t>Subject Guides – for every imaginable topic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258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10 at 10.03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005" r="955" b="2396"/>
          <a:stretch/>
        </p:blipFill>
        <p:spPr>
          <a:xfrm rot="20459373">
            <a:off x="228221" y="1134601"/>
            <a:ext cx="4730316" cy="3188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60742"/>
            <a:ext cx="7725558" cy="7234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Think Visually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302" y="6334780"/>
            <a:ext cx="825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https://www.flickr.com/photos/bryce/55749985</a:t>
            </a:r>
            <a:r>
              <a:rPr lang="en-US" sz="1400" dirty="0"/>
              <a:t> ; </a:t>
            </a:r>
            <a:r>
              <a:rPr lang="en-US" sz="1400" dirty="0">
                <a:hlinkClick r:id="rId4"/>
              </a:rPr>
              <a:t>http://pgfplots.net/tikz/examples/graph-in-table/</a:t>
            </a:r>
            <a:r>
              <a:rPr lang="en-US" sz="1400" dirty="0"/>
              <a:t>; </a:t>
            </a:r>
            <a:r>
              <a:rPr lang="en-US" sz="1400" dirty="0">
                <a:hlinkClick r:id="rId5"/>
              </a:rPr>
              <a:t>https://www.flickr.com/photos/anonymonk/1403378488</a:t>
            </a:r>
            <a:r>
              <a:rPr lang="en-US" sz="1400" dirty="0"/>
              <a:t>  </a:t>
            </a:r>
          </a:p>
        </p:txBody>
      </p:sp>
      <p:pic>
        <p:nvPicPr>
          <p:cNvPr id="9" name="Picture 8" descr="graph-in-tabl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/>
          <a:stretch/>
        </p:blipFill>
        <p:spPr>
          <a:xfrm>
            <a:off x="2697177" y="3055927"/>
            <a:ext cx="5592112" cy="3187700"/>
          </a:xfrm>
          <a:prstGeom prst="rect">
            <a:avLst/>
          </a:prstGeom>
        </p:spPr>
      </p:pic>
      <p:pic>
        <p:nvPicPr>
          <p:cNvPr id="10" name="Picture 9" descr="Screen Shot 2015-07-10 at 10.08.56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8493" y="1284204"/>
            <a:ext cx="3030796" cy="22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60742"/>
            <a:ext cx="7725558" cy="7234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B04004"/>
                </a:solidFill>
              </a:rPr>
              <a:t>Voyant-tools.orgThink</a:t>
            </a:r>
            <a:r>
              <a:rPr lang="en-US" b="1" dirty="0">
                <a:solidFill>
                  <a:srgbClr val="B04004"/>
                </a:solidFill>
              </a:rPr>
              <a:t> Visually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562" y="1402485"/>
            <a:ext cx="7242134" cy="4747419"/>
          </a:xfrm>
        </p:spPr>
        <p:txBody>
          <a:bodyPr>
            <a:normAutofit/>
          </a:bodyPr>
          <a:lstStyle/>
          <a:p>
            <a:r>
              <a:rPr lang="en-US" sz="2800" dirty="0"/>
              <a:t>Use </a:t>
            </a:r>
            <a:r>
              <a:rPr lang="en-US" sz="2800" dirty="0">
                <a:hlinkClick r:id="rId3"/>
              </a:rPr>
              <a:t>Concept Mapping</a:t>
            </a:r>
            <a:r>
              <a:rPr lang="en-US" sz="2800" dirty="0"/>
              <a:t> to help you organize topics, look at relationships to visualize your research</a:t>
            </a:r>
          </a:p>
          <a:p>
            <a:r>
              <a:rPr lang="en-US" sz="2800" dirty="0"/>
              <a:t>Matrices or Tables to organize data</a:t>
            </a:r>
          </a:p>
          <a:p>
            <a:r>
              <a:rPr lang="en-US" sz="2800" dirty="0"/>
              <a:t>Diagrams to show conceptual frameworks or concepts</a:t>
            </a:r>
          </a:p>
          <a:p>
            <a:r>
              <a:rPr lang="en-US" sz="2800" dirty="0"/>
              <a:t>Word clouds -upload docs (word or pdf) and get a word cloud (</a:t>
            </a:r>
            <a:r>
              <a:rPr lang="en-US" sz="2800" dirty="0">
                <a:hlinkClick r:id="rId4"/>
              </a:rPr>
              <a:t>https://voyant-tools.org/</a:t>
            </a:r>
            <a:r>
              <a:rPr lang="en-US" sz="2800" dirty="0"/>
              <a:t>)</a:t>
            </a:r>
          </a:p>
          <a:p>
            <a:r>
              <a:rPr lang="en-US" sz="2800" dirty="0"/>
              <a:t>Images to demonstrate</a:t>
            </a:r>
          </a:p>
        </p:txBody>
      </p:sp>
    </p:spTree>
    <p:extLst>
      <p:ext uri="{BB962C8B-B14F-4D97-AF65-F5344CB8AC3E}">
        <p14:creationId xmlns:p14="http://schemas.microsoft.com/office/powerpoint/2010/main" val="28857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1" y="938113"/>
            <a:ext cx="7691948" cy="8376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Scope Out Useful Resources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Support or Refute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02" y="2397513"/>
            <a:ext cx="7336306" cy="4371275"/>
          </a:xfrm>
        </p:spPr>
        <p:txBody>
          <a:bodyPr/>
          <a:lstStyle/>
          <a:p>
            <a:r>
              <a:rPr lang="en-US" sz="2800" dirty="0"/>
              <a:t>You have a </a:t>
            </a:r>
            <a:r>
              <a:rPr lang="en-US" sz="2800" b="1" dirty="0">
                <a:hlinkClick r:id="rId2"/>
              </a:rPr>
              <a:t>Subject Specialist Librarian</a:t>
            </a:r>
            <a:endParaRPr lang="en-US" sz="2800" b="1" dirty="0"/>
          </a:p>
          <a:p>
            <a:r>
              <a:rPr lang="en-US" sz="2800" dirty="0"/>
              <a:t>If we don’t have what you need we can get it for you!</a:t>
            </a:r>
          </a:p>
          <a:p>
            <a:pPr lvl="1"/>
            <a:r>
              <a:rPr lang="en-US" sz="2800" dirty="0">
                <a:hlinkClick r:id="rId3"/>
              </a:rPr>
              <a:t>Interlibrary Loan</a:t>
            </a:r>
            <a:endParaRPr lang="en-US" sz="2800" dirty="0"/>
          </a:p>
          <a:p>
            <a:pPr lvl="1"/>
            <a:r>
              <a:rPr lang="en-US" sz="2600" dirty="0">
                <a:hlinkClick r:id="rId4"/>
              </a:rPr>
              <a:t>Suggest a purchase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1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773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B04004"/>
                </a:solidFill>
              </a:rPr>
              <a:t>The Research Process</a:t>
            </a:r>
          </a:p>
        </p:txBody>
      </p:sp>
      <p:pic>
        <p:nvPicPr>
          <p:cNvPr id="6" name="Picture 5" descr="Screen Shot 2015-07-09 at 9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81785">
            <a:off x="4818184" y="2368758"/>
            <a:ext cx="158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222907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81" y="792973"/>
            <a:ext cx="7691948" cy="8376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Get Help with Writing or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Presenting your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2" y="1894476"/>
            <a:ext cx="7532603" cy="4644211"/>
          </a:xfrm>
        </p:spPr>
        <p:txBody>
          <a:bodyPr>
            <a:normAutofit/>
          </a:bodyPr>
          <a:lstStyle/>
          <a:p>
            <a:r>
              <a:rPr lang="en-US" sz="2800" dirty="0"/>
              <a:t>The Writing Center on the 2nd floor of the Marriott Library (by the reserves desk)</a:t>
            </a:r>
            <a:endParaRPr lang="en-US" sz="2800" b="1" dirty="0"/>
          </a:p>
          <a:p>
            <a:r>
              <a:rPr lang="en-US" sz="2800" dirty="0"/>
              <a:t>Help with creating a poster (templates available at: </a:t>
            </a:r>
            <a:r>
              <a:rPr lang="en-US" sz="1800" dirty="0">
                <a:hlinkClick r:id="rId2"/>
              </a:rPr>
              <a:t>http://campusguides.lib.utah.edu/c.php?g=160626&amp;p=1051599</a:t>
            </a:r>
            <a:r>
              <a:rPr lang="en-US" sz="1800" dirty="0"/>
              <a:t> </a:t>
            </a:r>
          </a:p>
          <a:p>
            <a:r>
              <a:rPr lang="en-US" sz="2800" b="1" dirty="0">
                <a:hlinkClick r:id="rId3"/>
              </a:rPr>
              <a:t>Qualitative</a:t>
            </a:r>
            <a:r>
              <a:rPr lang="en-US" sz="2800" b="1" dirty="0"/>
              <a:t> &amp; Quantitative research analysis support  (Library Guides)</a:t>
            </a:r>
          </a:p>
          <a:p>
            <a:pPr lvl="1"/>
            <a:r>
              <a:rPr lang="en-US" b="1" dirty="0" err="1"/>
              <a:t>Nvivo</a:t>
            </a:r>
            <a:r>
              <a:rPr lang="en-US" b="1" dirty="0"/>
              <a:t>, </a:t>
            </a:r>
            <a:r>
              <a:rPr lang="en-US" b="1" dirty="0" err="1"/>
              <a:t>Atlas.ti</a:t>
            </a:r>
            <a:r>
              <a:rPr lang="en-US" b="1" dirty="0"/>
              <a:t>, Stats TA (</a:t>
            </a:r>
            <a:r>
              <a:rPr lang="en-US" b="1" dirty="0">
                <a:hlinkClick r:id="rId4"/>
              </a:rPr>
              <a:t>mlib-statistics@lists.utah.edu</a:t>
            </a:r>
            <a:r>
              <a:rPr lang="en-US" b="1" dirty="0"/>
              <a:t> 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5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60742"/>
            <a:ext cx="7668475" cy="908958"/>
          </a:xfrm>
        </p:spPr>
        <p:txBody>
          <a:bodyPr/>
          <a:lstStyle/>
          <a:p>
            <a:r>
              <a:rPr lang="en-US" b="1" dirty="0">
                <a:solidFill>
                  <a:srgbClr val="B04004"/>
                </a:solidFill>
              </a:rPr>
              <a:t>Ask for Help!!!!!!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372" y="1394643"/>
            <a:ext cx="72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 the Library homepage (top right) (</a:t>
            </a:r>
            <a:r>
              <a:rPr lang="en-US" b="1" dirty="0">
                <a:hlinkClick r:id="rId2"/>
              </a:rPr>
              <a:t>http://lib.utah.edu/help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23706-1DD9-CD44-AC2B-39C6F999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71" y="2058250"/>
            <a:ext cx="7270231" cy="38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1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60742"/>
            <a:ext cx="7668475" cy="908958"/>
          </a:xfrm>
        </p:spPr>
        <p:txBody>
          <a:bodyPr/>
          <a:lstStyle/>
          <a:p>
            <a:r>
              <a:rPr lang="en-US" b="1" dirty="0">
                <a:solidFill>
                  <a:srgbClr val="B04004"/>
                </a:solidFill>
              </a:rPr>
              <a:t>Ask for Help!!!!!!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36" y="1695855"/>
            <a:ext cx="7354928" cy="4601403"/>
          </a:xfrm>
        </p:spPr>
        <p:txBody>
          <a:bodyPr>
            <a:normAutofit/>
          </a:bodyPr>
          <a:lstStyle/>
          <a:p>
            <a:r>
              <a:rPr lang="en-US" sz="2800" dirty="0"/>
              <a:t>This is what we are here for</a:t>
            </a:r>
          </a:p>
          <a:p>
            <a:r>
              <a:rPr lang="en-US" sz="2800" dirty="0"/>
              <a:t>We can meet one-on-one to discuss your topic and recommend databases</a:t>
            </a:r>
          </a:p>
          <a:p>
            <a:r>
              <a:rPr lang="en-US" sz="2800" dirty="0"/>
              <a:t>We can refer to you to experts</a:t>
            </a:r>
          </a:p>
          <a:p>
            <a:r>
              <a:rPr lang="en-US" sz="2800" dirty="0"/>
              <a:t>We can help you troubleshoot tools like Endnote basic</a:t>
            </a:r>
          </a:p>
          <a:p>
            <a:r>
              <a:rPr lang="en-US" sz="2800" dirty="0"/>
              <a:t>Chat and email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44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488172"/>
            <a:ext cx="7668475" cy="908958"/>
          </a:xfrm>
        </p:spPr>
        <p:txBody>
          <a:bodyPr/>
          <a:lstStyle/>
          <a:p>
            <a:r>
              <a:rPr lang="en-US" b="1" dirty="0">
                <a:solidFill>
                  <a:srgbClr val="B04004"/>
                </a:solidFill>
              </a:rPr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36" y="1404344"/>
            <a:ext cx="7354928" cy="50690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Library Workshops (during fall &amp; spring semesters)</a:t>
            </a:r>
          </a:p>
          <a:p>
            <a:pPr lvl="1"/>
            <a:r>
              <a:rPr lang="en-US" sz="2600" dirty="0"/>
              <a:t>Writing a literature review, doing qualitative research, advanced library research</a:t>
            </a:r>
          </a:p>
          <a:p>
            <a:r>
              <a:rPr lang="en-US" sz="2800" dirty="0"/>
              <a:t>Library Guides</a:t>
            </a:r>
          </a:p>
          <a:p>
            <a:pPr lvl="1"/>
            <a:r>
              <a:rPr lang="en-US" sz="2600" dirty="0"/>
              <a:t>How to use research tools, how to do literature reviews and research</a:t>
            </a:r>
          </a:p>
          <a:p>
            <a:r>
              <a:rPr lang="en-US" sz="2800" dirty="0"/>
              <a:t>One-on-one Discipline Specific Consultations</a:t>
            </a:r>
          </a:p>
          <a:p>
            <a:pPr lvl="1"/>
            <a:r>
              <a:rPr lang="en-US" sz="2600" dirty="0"/>
              <a:t>Subject specialists</a:t>
            </a:r>
          </a:p>
          <a:p>
            <a:pPr lvl="1"/>
            <a:endParaRPr lang="en-US" sz="2600" dirty="0"/>
          </a:p>
          <a:p>
            <a:pPr marL="365760" lvl="1" indent="0">
              <a:buNone/>
            </a:pPr>
            <a:r>
              <a:rPr lang="en-US" sz="2600" dirty="0">
                <a:hlinkClick r:id="rId2"/>
              </a:rPr>
              <a:t>donna.ziegenfuss@utah.edu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I can connect you to what you need</a:t>
            </a:r>
          </a:p>
          <a:p>
            <a:pPr lvl="1"/>
            <a:endParaRPr lang="en-US" sz="2600" dirty="0"/>
          </a:p>
          <a:p>
            <a:pPr marL="365760" lvl="1" indent="0">
              <a:buNone/>
            </a:pP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3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77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The Research Process</a:t>
            </a:r>
          </a:p>
        </p:txBody>
      </p:sp>
      <p:pic>
        <p:nvPicPr>
          <p:cNvPr id="6" name="Picture 5" descr="Screen Shot 2015-07-09 at 9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2" y="180004"/>
            <a:ext cx="8525588" cy="667799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571891" y="181869"/>
            <a:ext cx="1370886" cy="843305"/>
          </a:xfrm>
          <a:prstGeom prst="wedgeRoundRectCallout">
            <a:avLst>
              <a:gd name="adj1" fmla="val -186715"/>
              <a:gd name="adj2" fmla="val 44377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#1 Tip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Start Broad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42538" y="3619458"/>
            <a:ext cx="2383715" cy="876853"/>
          </a:xfrm>
          <a:prstGeom prst="wedgeRoundRectCallout">
            <a:avLst>
              <a:gd name="adj1" fmla="val -9439"/>
              <a:gd name="adj2" fmla="val -10367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#2 Tip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Dig deep and use keywords to articulate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16133" y="5627076"/>
            <a:ext cx="1822198" cy="962991"/>
          </a:xfrm>
          <a:prstGeom prst="wedgeRoundRectCallout">
            <a:avLst>
              <a:gd name="adj1" fmla="val -9224"/>
              <a:gd name="adj2" fmla="val -7881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800000"/>
              </a:solidFill>
            </a:endParaRPr>
          </a:p>
          <a:p>
            <a:pPr algn="ctr"/>
            <a:r>
              <a:rPr lang="en-US" b="1" dirty="0">
                <a:solidFill>
                  <a:srgbClr val="800000"/>
                </a:solidFill>
              </a:rPr>
              <a:t>#3 Tip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Mine Articles &amp; Books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60913" y="4551343"/>
            <a:ext cx="1822174" cy="1128643"/>
          </a:xfrm>
          <a:prstGeom prst="wedgeRoundRectCallout">
            <a:avLst>
              <a:gd name="adj1" fmla="val -3696"/>
              <a:gd name="adj2" fmla="val 1148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#4 Tip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 need to be organized, use tools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64082" y="1916723"/>
            <a:ext cx="3352269" cy="722753"/>
          </a:xfrm>
          <a:prstGeom prst="wedgeRoundRectCallout">
            <a:avLst>
              <a:gd name="adj1" fmla="val -27279"/>
              <a:gd name="adj2" fmla="val 10416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800000"/>
                </a:solidFill>
              </a:rPr>
              <a:t>#5 Tip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Scope out resources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ask questions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29976" y="0"/>
            <a:ext cx="2617302" cy="979555"/>
          </a:xfrm>
          <a:prstGeom prst="wedgeRoundRectCallout">
            <a:avLst>
              <a:gd name="adj1" fmla="val -3842"/>
              <a:gd name="adj2" fmla="val 89245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Ask we print posters &amp; have how-to guides</a:t>
            </a:r>
          </a:p>
        </p:txBody>
      </p:sp>
    </p:spTree>
    <p:extLst>
      <p:ext uri="{BB962C8B-B14F-4D97-AF65-F5344CB8AC3E}">
        <p14:creationId xmlns:p14="http://schemas.microsoft.com/office/powerpoint/2010/main" val="229906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0 at 9.3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5" y="1367211"/>
            <a:ext cx="7460048" cy="494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41" y="453037"/>
            <a:ext cx="7657146" cy="92859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B04004"/>
                </a:solidFill>
              </a:rPr>
              <a:t>Start Broadly then Focus 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57" y="6437925"/>
            <a:ext cx="8578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3"/>
              </a:rPr>
              <a:t>https://www.flickr.com/photos/pawel_pacholec/14079218372/in/photolist-ns8wVk-ns8GX5-naVAM5-ns8F7m</a:t>
            </a:r>
            <a:r>
              <a:rPr lang="en-US" sz="1400"/>
              <a:t> </a:t>
            </a:r>
          </a:p>
        </p:txBody>
      </p:sp>
      <p:sp>
        <p:nvSpPr>
          <p:cNvPr id="4" name="Curved Up Ribbon 3"/>
          <p:cNvSpPr/>
          <p:nvPr/>
        </p:nvSpPr>
        <p:spPr>
          <a:xfrm rot="20145692">
            <a:off x="7201244" y="5292964"/>
            <a:ext cx="1648667" cy="1174125"/>
          </a:xfrm>
          <a:prstGeom prst="ellipseRibbon2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1</a:t>
            </a:r>
          </a:p>
        </p:txBody>
      </p:sp>
      <p:pic>
        <p:nvPicPr>
          <p:cNvPr id="8" name="Picture 7" descr="Screen Shot 2015-07-10 at 9.34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8" t="38118" r="35856" b="20011"/>
          <a:stretch/>
        </p:blipFill>
        <p:spPr>
          <a:xfrm>
            <a:off x="313957" y="1696897"/>
            <a:ext cx="2964150" cy="4285492"/>
          </a:xfrm>
          <a:prstGeom prst="rect">
            <a:avLst/>
          </a:prstGeom>
          <a:ln w="1270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9125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41" y="609996"/>
            <a:ext cx="7657146" cy="683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Start Broadly then Focus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869" y="1293540"/>
            <a:ext cx="7535390" cy="482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Advice</a:t>
            </a:r>
          </a:p>
          <a:p>
            <a:r>
              <a:rPr lang="en-US" dirty="0"/>
              <a:t>Browse scholarly conversations around your topic </a:t>
            </a:r>
          </a:p>
          <a:p>
            <a:r>
              <a:rPr lang="en-US" dirty="0"/>
              <a:t>Get a sense of how your topic is situated in the bigger picture</a:t>
            </a:r>
          </a:p>
          <a:p>
            <a:r>
              <a:rPr lang="en-US" dirty="0"/>
              <a:t>Take an interdisciplinary approach</a:t>
            </a:r>
          </a:p>
          <a:p>
            <a:pPr marL="0" indent="0">
              <a:buNone/>
            </a:pPr>
            <a:br>
              <a:rPr lang="en-US" sz="1400" b="1" dirty="0"/>
            </a:br>
            <a:r>
              <a:rPr lang="en-US" b="1" dirty="0"/>
              <a:t>Tools to find keywords, sub-topics</a:t>
            </a:r>
          </a:p>
          <a:p>
            <a:r>
              <a:rPr lang="en-US" dirty="0"/>
              <a:t>Google – use advanced search features</a:t>
            </a:r>
          </a:p>
          <a:p>
            <a:r>
              <a:rPr lang="en-US" dirty="0"/>
              <a:t>Blogs and popular magazines – what is being debated</a:t>
            </a:r>
          </a:p>
          <a:p>
            <a:r>
              <a:rPr lang="en-US" dirty="0"/>
              <a:t>Google Scholar – to see a broad picture of topic</a:t>
            </a:r>
          </a:p>
          <a:p>
            <a:r>
              <a:rPr lang="en-US" dirty="0"/>
              <a:t>Concept Mapping Subtopics (free </a:t>
            </a:r>
            <a:r>
              <a:rPr lang="en-US" dirty="0">
                <a:hlinkClick r:id="rId3"/>
              </a:rPr>
              <a:t>CMap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9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39" y="741984"/>
            <a:ext cx="7663407" cy="9702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04004"/>
                </a:solidFill>
              </a:rPr>
              <a:t>Then Dig Deeper into the Good Stuff </a:t>
            </a:r>
            <a:endParaRPr lang="en-US" dirty="0">
              <a:solidFill>
                <a:srgbClr val="B040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933" y="6398692"/>
            <a:ext cx="542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https://www.flickr.com/photos/barelyfitz/195076148</a:t>
            </a:r>
            <a:r>
              <a:rPr lang="en-US" dirty="0"/>
              <a:t> </a:t>
            </a:r>
          </a:p>
        </p:txBody>
      </p:sp>
      <p:pic>
        <p:nvPicPr>
          <p:cNvPr id="7" name="Picture 6" descr="Screen Shot 2015-07-10 at 9.43.5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11320"/>
          <a:stretch/>
        </p:blipFill>
        <p:spPr>
          <a:xfrm>
            <a:off x="1155933" y="1997649"/>
            <a:ext cx="6618073" cy="3852608"/>
          </a:xfrm>
          <a:prstGeom prst="rect">
            <a:avLst/>
          </a:prstGeom>
        </p:spPr>
      </p:pic>
      <p:sp>
        <p:nvSpPr>
          <p:cNvPr id="4" name="Curved Up Ribbon 3"/>
          <p:cNvSpPr/>
          <p:nvPr/>
        </p:nvSpPr>
        <p:spPr>
          <a:xfrm rot="20145692">
            <a:off x="7201244" y="5292964"/>
            <a:ext cx="1648667" cy="1174125"/>
          </a:xfrm>
          <a:prstGeom prst="ellipseRibbon2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4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96" y="623230"/>
            <a:ext cx="7663407" cy="6711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04004"/>
                </a:solidFill>
              </a:rPr>
              <a:t>Then Dig Deeper into Good Stuff </a:t>
            </a:r>
            <a:endParaRPr lang="en-US" sz="3600" dirty="0">
              <a:solidFill>
                <a:srgbClr val="B040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04" y="1317199"/>
            <a:ext cx="7377990" cy="4223602"/>
          </a:xfrm>
        </p:spPr>
        <p:txBody>
          <a:bodyPr>
            <a:normAutofit/>
          </a:bodyPr>
          <a:lstStyle/>
          <a:p>
            <a:r>
              <a:rPr lang="en-US" dirty="0"/>
              <a:t>Start with </a:t>
            </a:r>
            <a:r>
              <a:rPr lang="en-US" b="1" dirty="0">
                <a:solidFill>
                  <a:srgbClr val="B04004"/>
                </a:solidFill>
              </a:rPr>
              <a:t>Search Field </a:t>
            </a:r>
            <a:r>
              <a:rPr lang="en-US" dirty="0"/>
              <a:t>on the homepage</a:t>
            </a:r>
          </a:p>
          <a:p>
            <a:pPr lvl="1"/>
            <a:r>
              <a:rPr lang="en-US" sz="2400" dirty="0"/>
              <a:t>Faceted searching to limit your search</a:t>
            </a:r>
          </a:p>
          <a:p>
            <a:r>
              <a:rPr lang="en-US" dirty="0"/>
              <a:t>Narrow your search into specific scholarly </a:t>
            </a:r>
            <a:r>
              <a:rPr lang="en-US" b="1" dirty="0">
                <a:solidFill>
                  <a:srgbClr val="B04004"/>
                </a:solidFill>
              </a:rPr>
              <a:t>Databases </a:t>
            </a:r>
            <a:r>
              <a:rPr lang="en-US" dirty="0"/>
              <a:t>organized by discipline or general databases such as Academic Search Ultimate, Scopus, Web of Science</a:t>
            </a:r>
          </a:p>
          <a:p>
            <a:r>
              <a:rPr lang="en-US" b="1" dirty="0">
                <a:solidFill>
                  <a:srgbClr val="B04004"/>
                </a:solidFill>
              </a:rPr>
              <a:t>Online Journals </a:t>
            </a:r>
            <a:r>
              <a:rPr lang="en-US" dirty="0"/>
              <a:t>link to find specific journals</a:t>
            </a:r>
          </a:p>
          <a:p>
            <a:r>
              <a:rPr lang="en-US" b="1" dirty="0">
                <a:solidFill>
                  <a:srgbClr val="B04004"/>
                </a:solidFill>
              </a:rPr>
              <a:t>Collections</a:t>
            </a:r>
            <a:r>
              <a:rPr lang="en-US" dirty="0"/>
              <a:t> for digital primary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B670D-995F-714F-B9C3-04BF8060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95" y="4536290"/>
            <a:ext cx="7663407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75011"/>
            <a:ext cx="7682746" cy="7377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B04004"/>
                </a:solidFill>
              </a:rPr>
              <a:t>Mine What You Find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200" y="6384423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https://www.flickr.com/photos/upnorthmemories/6819551991/</a:t>
            </a:r>
            <a:r>
              <a:rPr lang="en-US" dirty="0"/>
              <a:t> </a:t>
            </a:r>
          </a:p>
        </p:txBody>
      </p:sp>
      <p:pic>
        <p:nvPicPr>
          <p:cNvPr id="7" name="Picture 6" descr="panning for g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01" y="1312741"/>
            <a:ext cx="6953283" cy="4780382"/>
          </a:xfrm>
          <a:prstGeom prst="rect">
            <a:avLst/>
          </a:prstGeom>
        </p:spPr>
      </p:pic>
      <p:sp>
        <p:nvSpPr>
          <p:cNvPr id="4" name="Curved Up Ribbon 3"/>
          <p:cNvSpPr/>
          <p:nvPr/>
        </p:nvSpPr>
        <p:spPr>
          <a:xfrm rot="20145692">
            <a:off x="7201244" y="5292964"/>
            <a:ext cx="1648667" cy="1174125"/>
          </a:xfrm>
          <a:prstGeom prst="ellipseRibbon2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81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575011"/>
            <a:ext cx="7682746" cy="73773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B04004"/>
                </a:solidFill>
              </a:rPr>
              <a:t>Mine What You Find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47" y="1512506"/>
            <a:ext cx="7278095" cy="472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If you find a really good article or book:</a:t>
            </a:r>
          </a:p>
          <a:p>
            <a:r>
              <a:rPr lang="en-US" sz="2800" dirty="0"/>
              <a:t>Look at the abstract or introduction – is this an article or book relevant to your topic?</a:t>
            </a:r>
          </a:p>
          <a:p>
            <a:r>
              <a:rPr lang="en-US" sz="2800" dirty="0"/>
              <a:t>Mine the references for more leads</a:t>
            </a:r>
          </a:p>
          <a:p>
            <a:r>
              <a:rPr lang="en-US" sz="2800" dirty="0"/>
              <a:t>Mine keywords so you can further search</a:t>
            </a:r>
          </a:p>
          <a:p>
            <a:r>
              <a:rPr lang="en-US" sz="2800" dirty="0"/>
              <a:t>What journal is this article published in? What journals are in the references? Go directly to that journal and search</a:t>
            </a:r>
          </a:p>
        </p:txBody>
      </p:sp>
    </p:spTree>
    <p:extLst>
      <p:ext uri="{BB962C8B-B14F-4D97-AF65-F5344CB8AC3E}">
        <p14:creationId xmlns:p14="http://schemas.microsoft.com/office/powerpoint/2010/main" val="52053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olbox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/>
          <a:stretch/>
        </p:blipFill>
        <p:spPr>
          <a:xfrm>
            <a:off x="1576406" y="2257894"/>
            <a:ext cx="6029918" cy="4047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1" y="1041140"/>
            <a:ext cx="7691949" cy="120248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Develop a Research Toolbox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Be More Efficient! </a:t>
            </a:r>
            <a:br>
              <a:rPr lang="en-US" dirty="0"/>
            </a:br>
            <a:endParaRPr lang="en-US" dirty="0"/>
          </a:p>
        </p:txBody>
      </p:sp>
      <p:sp>
        <p:nvSpPr>
          <p:cNvPr id="4" name="Curved Up Ribbon 3"/>
          <p:cNvSpPr/>
          <p:nvPr/>
        </p:nvSpPr>
        <p:spPr>
          <a:xfrm rot="20145692">
            <a:off x="7201244" y="5292964"/>
            <a:ext cx="1648667" cy="1174125"/>
          </a:xfrm>
          <a:prstGeom prst="ellipseRibbon2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  <a:cs typeface="Arial Black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6406" y="6384423"/>
            <a:ext cx="54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https://www.flickr.com/photos/zakh/337938459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24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9359</TotalTime>
  <Words>1135</Words>
  <Application>Microsoft Macintosh PowerPoint</Application>
  <PresentationFormat>On-screen Show (4:3)</PresentationFormat>
  <Paragraphs>134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Brush Script MT</vt:lpstr>
      <vt:lpstr>Abadi MT Condensed Extra Bold</vt:lpstr>
      <vt:lpstr>Arial Black</vt:lpstr>
      <vt:lpstr>Calibri</vt:lpstr>
      <vt:lpstr>Constantia</vt:lpstr>
      <vt:lpstr>Franklin Gothic Book</vt:lpstr>
      <vt:lpstr>Franklin Gothic Medium</vt:lpstr>
      <vt:lpstr>Rage Italic</vt:lpstr>
      <vt:lpstr>Wingdings</vt:lpstr>
      <vt:lpstr>Pushpin</vt:lpstr>
      <vt:lpstr>Dr. Z’s  Top Five Strategies to be a More Efficient Researcher</vt:lpstr>
      <vt:lpstr>The Research Process</vt:lpstr>
      <vt:lpstr>Start Broadly then Focus In</vt:lpstr>
      <vt:lpstr>Start Broadly then Focus In</vt:lpstr>
      <vt:lpstr>Then Dig Deeper into the Good Stuff </vt:lpstr>
      <vt:lpstr>Then Dig Deeper into Good Stuff </vt:lpstr>
      <vt:lpstr>Mine What You Find</vt:lpstr>
      <vt:lpstr>Mine What You Find</vt:lpstr>
      <vt:lpstr>Develop a Research Toolbox  to Be More Efficient!  </vt:lpstr>
      <vt:lpstr>Set Up and Learn Free Research Tools to Be More Efficient!  </vt:lpstr>
      <vt:lpstr>Get Organized &amp; Stay Organized</vt:lpstr>
      <vt:lpstr>Keep a Research Journal </vt:lpstr>
      <vt:lpstr>Keep a Research Journal https://anujacabraal.wordpress.com/2013/07/03/keep-a-research-journal-it-is-important/ </vt:lpstr>
      <vt:lpstr>Scope Out Useful Resources Ask Questions!</vt:lpstr>
      <vt:lpstr>Don’t Forget Other Sources</vt:lpstr>
      <vt:lpstr>Don’t Forget Other Sources</vt:lpstr>
      <vt:lpstr>Think Visually</vt:lpstr>
      <vt:lpstr>Voyant-tools.orgThink Visually</vt:lpstr>
      <vt:lpstr>Scope Out Useful Resources to Support or Refute Findings</vt:lpstr>
      <vt:lpstr>Get Help with Writing or  Presenting your Findings</vt:lpstr>
      <vt:lpstr>Ask for Help!!!!!!</vt:lpstr>
      <vt:lpstr>Ask for Help!!!!!!</vt:lpstr>
      <vt:lpstr>Additional Resources</vt:lpstr>
      <vt:lpstr>The Research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Z’s  Top Ten  Effective Research Strategies  </dc:title>
  <dc:creator>Donna Ziegenfuss</dc:creator>
  <cp:lastModifiedBy>Donna Ziegenfuss</cp:lastModifiedBy>
  <cp:revision>68</cp:revision>
  <cp:lastPrinted>2017-09-07T20:10:54Z</cp:lastPrinted>
  <dcterms:created xsi:type="dcterms:W3CDTF">2015-07-10T04:03:31Z</dcterms:created>
  <dcterms:modified xsi:type="dcterms:W3CDTF">2020-05-19T18:13:36Z</dcterms:modified>
</cp:coreProperties>
</file>