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32"/>
  </p:notesMasterIdLst>
  <p:sldIdLst>
    <p:sldId id="257" r:id="rId2"/>
    <p:sldId id="275" r:id="rId3"/>
    <p:sldId id="258" r:id="rId4"/>
    <p:sldId id="259" r:id="rId5"/>
    <p:sldId id="276" r:id="rId6"/>
    <p:sldId id="277" r:id="rId7"/>
    <p:sldId id="262" r:id="rId8"/>
    <p:sldId id="279" r:id="rId9"/>
    <p:sldId id="263" r:id="rId10"/>
    <p:sldId id="264" r:id="rId11"/>
    <p:sldId id="265" r:id="rId12"/>
    <p:sldId id="307" r:id="rId13"/>
    <p:sldId id="260" r:id="rId14"/>
    <p:sldId id="261" r:id="rId15"/>
    <p:sldId id="267" r:id="rId16"/>
    <p:sldId id="268" r:id="rId17"/>
    <p:sldId id="311" r:id="rId18"/>
    <p:sldId id="312" r:id="rId19"/>
    <p:sldId id="313" r:id="rId20"/>
    <p:sldId id="314" r:id="rId21"/>
    <p:sldId id="315" r:id="rId22"/>
    <p:sldId id="316" r:id="rId23"/>
    <p:sldId id="269" r:id="rId24"/>
    <p:sldId id="270" r:id="rId25"/>
    <p:sldId id="286" r:id="rId26"/>
    <p:sldId id="287" r:id="rId27"/>
    <p:sldId id="289" r:id="rId28"/>
    <p:sldId id="291" r:id="rId29"/>
    <p:sldId id="280" r:id="rId30"/>
    <p:sldId id="292"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109"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Tahoma" pitchFamily="-109"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Tahoma" pitchFamily="-109"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Tahoma" pitchFamily="-109"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Tahoma" pitchFamily="-109" charset="0"/>
        <a:ea typeface="ＭＳ Ｐゴシック" pitchFamily="-109" charset="-128"/>
        <a:cs typeface="+mn-cs"/>
      </a:defRPr>
    </a:lvl5pPr>
    <a:lvl6pPr marL="2286000" algn="l" defTabSz="914400" rtl="0" eaLnBrk="1" latinLnBrk="0" hangingPunct="1">
      <a:defRPr kern="1200">
        <a:solidFill>
          <a:schemeClr val="tx1"/>
        </a:solidFill>
        <a:latin typeface="Tahoma" pitchFamily="-109" charset="0"/>
        <a:ea typeface="ＭＳ Ｐゴシック" pitchFamily="-109" charset="-128"/>
        <a:cs typeface="+mn-cs"/>
      </a:defRPr>
    </a:lvl6pPr>
    <a:lvl7pPr marL="2743200" algn="l" defTabSz="914400" rtl="0" eaLnBrk="1" latinLnBrk="0" hangingPunct="1">
      <a:defRPr kern="1200">
        <a:solidFill>
          <a:schemeClr val="tx1"/>
        </a:solidFill>
        <a:latin typeface="Tahoma" pitchFamily="-109" charset="0"/>
        <a:ea typeface="ＭＳ Ｐゴシック" pitchFamily="-109" charset="-128"/>
        <a:cs typeface="+mn-cs"/>
      </a:defRPr>
    </a:lvl7pPr>
    <a:lvl8pPr marL="3200400" algn="l" defTabSz="914400" rtl="0" eaLnBrk="1" latinLnBrk="0" hangingPunct="1">
      <a:defRPr kern="1200">
        <a:solidFill>
          <a:schemeClr val="tx1"/>
        </a:solidFill>
        <a:latin typeface="Tahoma" pitchFamily="-109" charset="0"/>
        <a:ea typeface="ＭＳ Ｐゴシック" pitchFamily="-109" charset="-128"/>
        <a:cs typeface="+mn-cs"/>
      </a:defRPr>
    </a:lvl8pPr>
    <a:lvl9pPr marL="3657600" algn="l" defTabSz="914400" rtl="0" eaLnBrk="1" latinLnBrk="0" hangingPunct="1">
      <a:defRPr kern="1200">
        <a:solidFill>
          <a:schemeClr val="tx1"/>
        </a:solidFill>
        <a:latin typeface="Tahoma" pitchFamily="-109"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816" autoAdjust="0"/>
  </p:normalViewPr>
  <p:slideViewPr>
    <p:cSldViewPr>
      <p:cViewPr varScale="1">
        <p:scale>
          <a:sx n="43" d="100"/>
          <a:sy n="43" d="100"/>
        </p:scale>
        <p:origin x="-23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1A5CCA65-C6C5-4426-9F60-E0A53CF59FD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A83A67F-4290-40EA-84D4-458666BA2EA0}" type="slidenum">
              <a:rPr lang="en-US"/>
              <a:pPr/>
              <a:t>5</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4C10C51-27D5-481C-8A29-C3F7D0105888}" type="slidenum">
              <a:rPr lang="en-US"/>
              <a:pPr/>
              <a:t>20</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Discuss drunk driving and DV/gang related behavior studies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48A9D3F-D302-4A36-8543-29B0B7CDFE0D}" type="slidenum">
              <a:rPr lang="en-US"/>
              <a:pPr/>
              <a:t>21</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Discuss Dennis’ work in Alaska with American Indian groups and genetics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BE675EA-EEA1-46BF-A2AA-0278E3AF052C}" type="slidenum">
              <a:rPr lang="en-US"/>
              <a:pPr/>
              <a:t>22</a:t>
            </a:fld>
            <a:endParaRPr 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r>
              <a:rPr lang="en-US" smtClean="0">
                <a:solidFill>
                  <a:srgbClr val="DDDDDD"/>
                </a:solidFill>
              </a:rPr>
              <a:t>Cultural and linguistic competence is a set of congruent behaviors, attitudes, and policies that come together in a system, agency, or among professionals that enables effective work in cross-cultural situations.</a:t>
            </a:r>
          </a:p>
          <a:p>
            <a:pPr eaLnBrk="1" hangingPunct="1"/>
            <a:endParaRPr lang="en-US" smtClean="0">
              <a:solidFill>
                <a:srgbClr val="DDDDDD"/>
              </a:solidFill>
            </a:endParaRPr>
          </a:p>
          <a:p>
            <a:pPr eaLnBrk="1" hangingPunct="1"/>
            <a:r>
              <a:rPr lang="en-US" smtClean="0">
                <a:solidFill>
                  <a:srgbClr val="DDDDDD"/>
                </a:solidFill>
              </a:rPr>
              <a:t>Links to article on sexual and reproductive health and sexual minorities—when sensitivity or competence is not used in practice and/or in research it usually ends with the minorities not wanting to participate and/or quietly withdrawing</a:t>
            </a:r>
          </a:p>
          <a:p>
            <a:pPr eaLnBrk="1" hangingPunct="1"/>
            <a:endParaRPr lang="en-US" smtClean="0"/>
          </a:p>
        </p:txBody>
      </p:sp>
      <p:sp>
        <p:nvSpPr>
          <p:cNvPr id="47108" name="Slide Number Placeholder 3"/>
          <p:cNvSpPr>
            <a:spLocks noGrp="1"/>
          </p:cNvSpPr>
          <p:nvPr>
            <p:ph type="sldNum" sz="quarter" idx="5"/>
          </p:nvPr>
        </p:nvSpPr>
        <p:spPr>
          <a:noFill/>
        </p:spPr>
        <p:txBody>
          <a:bodyPr/>
          <a:lstStyle/>
          <a:p>
            <a:fld id="{5438739B-17D5-49A5-A25E-0B8394F07E3F}" type="slidenum">
              <a:rPr lang="en-US"/>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7467681-5BCD-408E-99B2-3AFF6339F44C}" type="slidenum">
              <a:rPr lang="en-US"/>
              <a:pPr/>
              <a:t>25</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Second bullet: For example, if findings indicate that African Americans are less likely than whites to be interested in long-term psychodynamic forms of treatment, rather than considering only cultural factors as the explanation, investigators should examine whether the difference can be explained by the fact that African Americans are more likely to be poor and therefore more in need of crisis services to deal with the pressing daily problems confronting poor people of any ethnicity – such as services for problems in finances, unemployment, and housing.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B0E77CA-4A3B-4F0B-9D2A-D94CB709CA1F}" type="slidenum">
              <a:rPr lang="en-US"/>
              <a:pPr/>
              <a:t>26</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t>You should be aware of and try to avoid ethnocentrism, which is the belief in the superiority of your own culture. It’s important to develop skills in communicating effectively both verbally and nonverbally with members of the minority culture and establishing rapport with them.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CE02396-A8F6-4062-A247-64789D9F1F5A}" type="slidenum">
              <a:rPr lang="en-US"/>
              <a:pPr/>
              <a:t>27</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E6F3989-B41B-4C7B-B3C7-F086B5F2987F}" type="slidenum">
              <a:rPr lang="en-US"/>
              <a:pPr/>
              <a:t>28</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8FFC953-B324-47EB-9619-8F38E3FB1F24}" type="slidenum">
              <a:rPr lang="en-US"/>
              <a:pPr/>
              <a:t>30</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a:buClr>
                <a:srgbClr val="FFFF00"/>
              </a:buClr>
              <a:buFont typeface="Wingdings" pitchFamily="-109" charset="2"/>
              <a:buChar char="§"/>
            </a:pPr>
            <a:r>
              <a:rPr lang="en-US" smtClean="0">
                <a:solidFill>
                  <a:schemeClr val="bg1"/>
                </a:solidFill>
              </a:rPr>
              <a:t>Choose a sensitive and accessible setting</a:t>
            </a:r>
          </a:p>
          <a:p>
            <a:pPr>
              <a:buClr>
                <a:srgbClr val="FFFF00"/>
              </a:buClr>
              <a:buFont typeface="Wingdings" pitchFamily="-109" charset="2"/>
              <a:buChar char="§"/>
            </a:pPr>
            <a:r>
              <a:rPr lang="en-US" smtClean="0">
                <a:solidFill>
                  <a:schemeClr val="bg1"/>
                </a:solidFill>
              </a:rPr>
              <a:t>Use and train culturally competent interviewers</a:t>
            </a:r>
          </a:p>
          <a:p>
            <a:pPr>
              <a:buClr>
                <a:srgbClr val="FFFF00"/>
              </a:buClr>
              <a:buFont typeface="Wingdings" pitchFamily="-109" charset="2"/>
              <a:buChar char="§"/>
            </a:pPr>
            <a:r>
              <a:rPr lang="en-US" smtClean="0">
                <a:solidFill>
                  <a:schemeClr val="bg1"/>
                </a:solidFill>
              </a:rPr>
              <a:t>Use bilingual staff</a:t>
            </a:r>
          </a:p>
          <a:p>
            <a:pPr>
              <a:buClr>
                <a:srgbClr val="FFFF00"/>
              </a:buClr>
              <a:buFont typeface="Wingdings" pitchFamily="-109" charset="2"/>
              <a:buChar char="§"/>
            </a:pPr>
            <a:r>
              <a:rPr lang="en-US" smtClean="0">
                <a:solidFill>
                  <a:schemeClr val="bg1"/>
                </a:solidFill>
              </a:rPr>
              <a:t>Understand cultural factors influencing participation</a:t>
            </a:r>
          </a:p>
          <a:p>
            <a:pPr>
              <a:buClr>
                <a:srgbClr val="FFFF00"/>
              </a:buClr>
              <a:buFont typeface="Wingdings" pitchFamily="-109" charset="2"/>
              <a:buChar char="§"/>
            </a:pPr>
            <a:r>
              <a:rPr lang="en-US" smtClean="0">
                <a:solidFill>
                  <a:schemeClr val="bg1"/>
                </a:solidFill>
              </a:rPr>
              <a:t>Use anonymous enrollment with stigmatized populations</a:t>
            </a:r>
          </a:p>
          <a:p>
            <a:pPr>
              <a:buClr>
                <a:srgbClr val="FFFF00"/>
              </a:buClr>
              <a:buFont typeface="Wingdings" pitchFamily="-109" charset="2"/>
              <a:buChar char="§"/>
            </a:pPr>
            <a:r>
              <a:rPr lang="en-US" smtClean="0">
                <a:solidFill>
                  <a:schemeClr val="bg1"/>
                </a:solidFill>
              </a:rPr>
              <a:t>Utilize special sampling techniques</a:t>
            </a:r>
          </a:p>
          <a:p>
            <a:pPr>
              <a:buClr>
                <a:srgbClr val="FFFF00"/>
              </a:buClr>
              <a:buFont typeface="Wingdings" pitchFamily="-109" charset="2"/>
              <a:buChar char="§"/>
            </a:pPr>
            <a:r>
              <a:rPr lang="en-US" smtClean="0">
                <a:solidFill>
                  <a:schemeClr val="bg1"/>
                </a:solidFill>
              </a:rPr>
              <a:t>Learn where to look</a:t>
            </a:r>
          </a:p>
          <a:p>
            <a:pPr>
              <a:buClr>
                <a:srgbClr val="FFFF00"/>
              </a:buClr>
              <a:buFont typeface="Wingdings" pitchFamily="-109" charset="2"/>
              <a:buChar char="§"/>
            </a:pPr>
            <a:r>
              <a:rPr lang="en-US" smtClean="0">
                <a:solidFill>
                  <a:schemeClr val="bg1"/>
                </a:solidFill>
              </a:rPr>
              <a:t>Connect with and nurture referral sources</a:t>
            </a:r>
          </a:p>
          <a:p>
            <a:pPr>
              <a:buClr>
                <a:srgbClr val="FFFF00"/>
              </a:buClr>
              <a:buFont typeface="Wingdings" pitchFamily="-109" charset="2"/>
              <a:buChar char="§"/>
            </a:pPr>
            <a:r>
              <a:rPr lang="en-US" smtClean="0">
                <a:solidFill>
                  <a:schemeClr val="bg1"/>
                </a:solidFill>
              </a:rPr>
              <a:t>Use frequent and individualized contacts and personal touches</a:t>
            </a:r>
          </a:p>
          <a:p>
            <a:pPr>
              <a:buClr>
                <a:srgbClr val="FFFF00"/>
              </a:buClr>
              <a:buFont typeface="Wingdings" pitchFamily="-109" charset="2"/>
              <a:buChar char="§"/>
            </a:pPr>
            <a:r>
              <a:rPr lang="en-US" smtClean="0">
                <a:solidFill>
                  <a:schemeClr val="bg1"/>
                </a:solidFill>
              </a:rPr>
              <a:t>Use anchor points</a:t>
            </a:r>
          </a:p>
          <a:p>
            <a:pPr>
              <a:buClr>
                <a:srgbClr val="FFFF00"/>
              </a:buClr>
              <a:buFont typeface="Wingdings" pitchFamily="-109" charset="2"/>
              <a:buChar char="§"/>
            </a:pPr>
            <a:r>
              <a:rPr lang="en-US" smtClean="0">
                <a:solidFill>
                  <a:schemeClr val="bg1"/>
                </a:solidFill>
              </a:rPr>
              <a:t>Use tracking methods</a:t>
            </a:r>
          </a:p>
          <a:p>
            <a:pPr>
              <a:buClr>
                <a:srgbClr val="FFFF00"/>
              </a:buClr>
              <a:buFont typeface="Wingdings" pitchFamily="-109" charset="2"/>
              <a:buChar char="§"/>
            </a:pPr>
            <a:r>
              <a:rPr lang="en-US" smtClean="0">
                <a:solidFill>
                  <a:schemeClr val="bg1"/>
                </a:solidFill>
              </a:rPr>
              <a:t>Use back translation (</a:t>
            </a:r>
            <a:r>
              <a:rPr lang="en-US" smtClean="0"/>
              <a:t>Back-translation begins with a bilingual person translating the instrument and its instructions to a target language. Then another bilingual person translates from the target language back to the original language. The original instrument is then compared to the back-translated version, and items with discrepancies are modified further. This method is by no means foolproof. It does not guarantee validity or the avoidance of cultural bias. </a:t>
            </a:r>
            <a:r>
              <a:rPr lang="en-US" smtClean="0">
                <a:solidFill>
                  <a:schemeClr val="bg1"/>
                </a:solidFill>
              </a:rPr>
              <a:t>Measurement equivalence means that a measurement procedure developed in one culture will have the same value and meaning when administered to people in another culture.  Linguistic equivalence is attained when an instrument has been translated and back-translated successfully. Conceptual equivalence means that instruments and observed behaviors have the same meanings across cultures.  Metric equivalence means that scores on a measure are comparable across cultures.</a:t>
            </a:r>
            <a:r>
              <a:rPr lang="en-US" smtClean="0"/>
              <a:t>)</a:t>
            </a:r>
            <a:endParaRPr lang="en-US" smtClean="0">
              <a:solidFill>
                <a:schemeClr val="bg1"/>
              </a:solidFill>
            </a:endParaRPr>
          </a:p>
          <a:p>
            <a:pPr>
              <a:buClr>
                <a:srgbClr val="FFFF00"/>
              </a:buClr>
              <a:buFont typeface="Wingdings" pitchFamily="-109" charset="2"/>
              <a:buChar char="§"/>
            </a:pPr>
            <a:endParaRPr lang="en-US" smtClean="0">
              <a:solidFill>
                <a:schemeClr val="bg1"/>
              </a:solidFill>
            </a:endParaRPr>
          </a:p>
          <a:p>
            <a:pPr>
              <a:buClr>
                <a:srgbClr val="FFFF00"/>
              </a:buClr>
              <a:buFont typeface="Wingdings" pitchFamily="-109" charset="2"/>
              <a:buChar char="§"/>
            </a:pPr>
            <a:r>
              <a:rPr lang="en-US" smtClean="0">
                <a:solidFill>
                  <a:schemeClr val="bg1"/>
                </a:solidFill>
              </a:rPr>
              <a:t>Culturally insensitive measurement can create problems beyond producing unreliable information. It can also offend participants, dissuade them from participating in studies, and lead to results that are perceived as harmful to their communities.  </a:t>
            </a:r>
            <a:r>
              <a:rPr lang="en-US" sz="1400" smtClean="0">
                <a:solidFill>
                  <a:schemeClr val="bg1"/>
                </a:solidFill>
              </a:rPr>
              <a:t>Three main threats to culturally competent measurement include:</a:t>
            </a:r>
          </a:p>
          <a:p>
            <a:pPr>
              <a:lnSpc>
                <a:spcPct val="80000"/>
              </a:lnSpc>
              <a:buClr>
                <a:srgbClr val="FFFF00"/>
              </a:buClr>
              <a:buFont typeface="Wingdings" pitchFamily="-109" charset="2"/>
              <a:buNone/>
            </a:pPr>
            <a:endParaRPr lang="en-US" sz="1400" smtClean="0">
              <a:solidFill>
                <a:schemeClr val="bg1"/>
              </a:solidFill>
            </a:endParaRPr>
          </a:p>
          <a:p>
            <a:pPr>
              <a:lnSpc>
                <a:spcPct val="80000"/>
              </a:lnSpc>
              <a:spcBef>
                <a:spcPct val="50000"/>
              </a:spcBef>
              <a:spcAft>
                <a:spcPct val="50000"/>
              </a:spcAft>
              <a:buClr>
                <a:srgbClr val="FFFF00"/>
              </a:buClr>
              <a:buFont typeface="Wingdings" pitchFamily="-109" charset="2"/>
              <a:buNone/>
            </a:pPr>
            <a:r>
              <a:rPr lang="en-US" smtClean="0">
                <a:solidFill>
                  <a:schemeClr val="bg1"/>
                </a:solidFill>
              </a:rPr>
              <a:t>1. The use of interviewers whose personal characteristics or interviewing styles offend or intimidate minority respondents or make them reluctant to divulge relevant and valid information</a:t>
            </a:r>
          </a:p>
          <a:p>
            <a:pPr>
              <a:lnSpc>
                <a:spcPct val="80000"/>
              </a:lnSpc>
              <a:spcBef>
                <a:spcPct val="50000"/>
              </a:spcBef>
              <a:spcAft>
                <a:spcPct val="50000"/>
              </a:spcAft>
              <a:buClr>
                <a:srgbClr val="FFFF00"/>
              </a:buClr>
              <a:buFont typeface="Wingdings" pitchFamily="-109" charset="2"/>
              <a:buNone/>
            </a:pPr>
            <a:r>
              <a:rPr lang="en-US" smtClean="0">
                <a:solidFill>
                  <a:schemeClr val="bg1"/>
                </a:solidFill>
              </a:rPr>
              <a:t>2. The use of language that minority respondents do not understand, and </a:t>
            </a:r>
          </a:p>
          <a:p>
            <a:pPr>
              <a:lnSpc>
                <a:spcPct val="80000"/>
              </a:lnSpc>
              <a:spcBef>
                <a:spcPct val="50000"/>
              </a:spcBef>
              <a:spcAft>
                <a:spcPct val="50000"/>
              </a:spcAft>
              <a:buClr>
                <a:srgbClr val="FFFF00"/>
              </a:buClr>
              <a:buFont typeface="Wingdings" pitchFamily="-109" charset="2"/>
              <a:buNone/>
            </a:pPr>
            <a:r>
              <a:rPr lang="en-US" smtClean="0">
                <a:solidFill>
                  <a:schemeClr val="bg1"/>
                </a:solidFill>
              </a:rPr>
              <a:t>3. Cultural bias</a:t>
            </a:r>
          </a:p>
          <a:p>
            <a:pPr>
              <a:buClr>
                <a:srgbClr val="FFFF00"/>
              </a:buClr>
              <a:buFont typeface="Wingdings" pitchFamily="-109" charset="2"/>
              <a:buChar char="§"/>
            </a:pPr>
            <a:endParaRPr lang="en-US" smtClean="0">
              <a:solidFill>
                <a:schemeClr val="bg1"/>
              </a:solidFill>
            </a:endParaRPr>
          </a:p>
          <a:p>
            <a:pPr>
              <a:buClr>
                <a:srgbClr val="FFFF00"/>
              </a:buClr>
              <a:buFont typeface="Wingdings" pitchFamily="-109" charset="2"/>
              <a:buChar char="§"/>
            </a:pPr>
            <a:endParaRPr lang="en-US" smtClean="0">
              <a:solidFill>
                <a:schemeClr val="bg1"/>
              </a:solidFill>
            </a:endParaRP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2F8E6E1-065E-4E27-808C-4088DE6FA810}" type="slidenum">
              <a:rPr lang="en-US"/>
              <a:pPr/>
              <a:t>6</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11B038A-31C9-4194-97B5-880110E6774A}" type="slidenum">
              <a:rPr lang="en-US"/>
              <a:pPr/>
              <a:t>9</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On each panel, behavioral scientist researchers review these applications.</a:t>
            </a:r>
          </a:p>
          <a:p>
            <a:pPr eaLnBrk="1" hangingPunct="1"/>
            <a:r>
              <a:rPr lang="en-US" smtClean="0"/>
              <a:t>Since most behavioral science proposals are minimal risk, there is one reviewer (represented by your peers and colleagues) per application.</a:t>
            </a:r>
            <a:br>
              <a:rPr lang="en-US" smtClean="0"/>
            </a:br>
            <a:r>
              <a:rPr lang="en-US" smtClean="0"/>
              <a:t>Minimal risk research that includes vulnerable populations is assigned two reviewers.</a:t>
            </a:r>
          </a:p>
          <a:p>
            <a:pPr eaLnBrk="1" hangingPunct="1"/>
            <a:endParaRPr lang="en-US" smtClean="0"/>
          </a:p>
          <a:p>
            <a:pPr eaLnBrk="1" hangingPunct="1"/>
            <a:r>
              <a:rPr lang="en-US" smtClean="0"/>
              <a:t>Students who are conducting research with human participants must submit an IRB application.</a:t>
            </a:r>
          </a:p>
          <a:p>
            <a:pPr eaLnBrk="1" hangingPunct="1"/>
            <a:r>
              <a:rPr lang="en-US" smtClean="0"/>
              <a:t>Student applications need to have faculty signatures and approval.</a:t>
            </a:r>
          </a:p>
          <a:p>
            <a:pPr eaLnBrk="1" hangingPunct="1"/>
            <a:r>
              <a:rPr lang="en-US" smtClean="0"/>
              <a:t>Students should submit the same forms as all other behavioral science researchers.</a:t>
            </a:r>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D2AD43D-D6A6-4B05-AC21-DCD4C66BA20E}" type="slidenum">
              <a:rPr lang="en-US"/>
              <a:pPr/>
              <a:t>10</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lnSpc>
                <a:spcPct val="90000"/>
              </a:lnSpc>
            </a:pPr>
            <a:r>
              <a:rPr lang="en-US" sz="1000" smtClean="0"/>
              <a:t>Mandatory language</a:t>
            </a:r>
          </a:p>
          <a:p>
            <a:pPr eaLnBrk="1" hangingPunct="1">
              <a:lnSpc>
                <a:spcPct val="90000"/>
              </a:lnSpc>
            </a:pPr>
            <a:r>
              <a:rPr lang="en-US" sz="900" smtClean="0"/>
              <a:t>Explain that child abuse/neglect and/or elder abuse/exploitation </a:t>
            </a:r>
            <a:r>
              <a:rPr lang="en-US" sz="900" b="1" smtClean="0"/>
              <a:t>must be reported</a:t>
            </a:r>
            <a:r>
              <a:rPr lang="en-US" sz="900" smtClean="0"/>
              <a:t> by including the following statement:</a:t>
            </a:r>
          </a:p>
          <a:p>
            <a:pPr eaLnBrk="1" hangingPunct="1">
              <a:lnSpc>
                <a:spcPct val="90000"/>
              </a:lnSpc>
            </a:pPr>
            <a:r>
              <a:rPr lang="en-US" sz="900" smtClean="0">
                <a:cs typeface="Times New Roman" pitchFamily="-109" charset="0"/>
              </a:rPr>
              <a:t>However, if you disclose actual or suspected abuse, neglect, or exploitation of a child, or disabled or elderly adult, the researcher or any member of the study staff must, and will, report this to Child Protective Services (CPS), Adult Protective Services (APS) or the nearest law enforcement agency.</a:t>
            </a:r>
            <a:r>
              <a:rPr lang="en-US" sz="1000" smtClean="0"/>
              <a:t> </a:t>
            </a:r>
          </a:p>
          <a:p>
            <a:pPr eaLnBrk="1" hangingPunct="1">
              <a:lnSpc>
                <a:spcPct val="90000"/>
              </a:lnSpc>
            </a:pPr>
            <a:r>
              <a:rPr lang="en-US" sz="900" smtClean="0">
                <a:cs typeface="Times New Roman" pitchFamily="-109" charset="0"/>
              </a:rPr>
              <a:t>In addition, the following statement must </a:t>
            </a:r>
            <a:br>
              <a:rPr lang="en-US" sz="900" smtClean="0">
                <a:cs typeface="Times New Roman" pitchFamily="-109" charset="0"/>
              </a:rPr>
            </a:br>
            <a:r>
              <a:rPr lang="en-US" sz="900" smtClean="0">
                <a:cs typeface="Times New Roman" pitchFamily="-109" charset="0"/>
              </a:rPr>
              <a:t>be included:</a:t>
            </a:r>
          </a:p>
          <a:p>
            <a:pPr eaLnBrk="1" hangingPunct="1">
              <a:lnSpc>
                <a:spcPct val="90000"/>
              </a:lnSpc>
            </a:pPr>
            <a:r>
              <a:rPr lang="en-US" sz="900" smtClean="0">
                <a:cs typeface="Times New Roman" pitchFamily="-109" charset="0"/>
              </a:rPr>
              <a:t>All information collected about you during the course of the research will be kept confidential, except in cases where the researcher is legally obligated to report specific incidents.  These include, but may not be limited to, incidents of abuse and suicide risk. </a:t>
            </a:r>
          </a:p>
          <a:p>
            <a:pPr eaLnBrk="1" hangingPunct="1">
              <a:lnSpc>
                <a:spcPct val="90000"/>
              </a:lnSpc>
            </a:pPr>
            <a:endParaRPr lang="en-US" sz="900" smtClean="0"/>
          </a:p>
          <a:p>
            <a:pPr eaLnBrk="1" hangingPunct="1">
              <a:lnSpc>
                <a:spcPct val="90000"/>
              </a:lnSpc>
            </a:pPr>
            <a:r>
              <a:rPr lang="en-US" sz="900" smtClean="0"/>
              <a:t>Ensure that language level is appropriate for human participants for consent forms, letters, etc.</a:t>
            </a:r>
          </a:p>
          <a:p>
            <a:pPr eaLnBrk="1" hangingPunct="1">
              <a:lnSpc>
                <a:spcPct val="90000"/>
              </a:lnSpc>
            </a:pPr>
            <a:r>
              <a:rPr lang="en-US" sz="900" smtClean="0"/>
              <a:t>Most software programs have a built in tool that will tell you the level of reading for your documents.</a:t>
            </a:r>
          </a:p>
          <a:p>
            <a:pPr eaLnBrk="1" hangingPunct="1">
              <a:lnSpc>
                <a:spcPct val="90000"/>
              </a:lnSpc>
            </a:pPr>
            <a:r>
              <a:rPr lang="en-US" sz="900" smtClean="0"/>
              <a:t>For adults, use a sixth grade reading level.</a:t>
            </a:r>
          </a:p>
          <a:p>
            <a:pPr eaLnBrk="1" hangingPunct="1">
              <a:lnSpc>
                <a:spcPct val="90000"/>
              </a:lnSpc>
            </a:pPr>
            <a:r>
              <a:rPr lang="en-US" sz="900" smtClean="0"/>
              <a:t>For children, use a third or fourth grade reading level.</a:t>
            </a:r>
          </a:p>
          <a:p>
            <a:pPr eaLnBrk="1" hangingPunct="1">
              <a:lnSpc>
                <a:spcPct val="90000"/>
              </a:lnSpc>
            </a:pPr>
            <a:endParaRPr lang="en-US" sz="900" smtClean="0"/>
          </a:p>
          <a:p>
            <a:pPr eaLnBrk="1" hangingPunct="1">
              <a:lnSpc>
                <a:spcPct val="90000"/>
              </a:lnSpc>
            </a:pPr>
            <a:endParaRPr lang="en-US" sz="1000" smtClean="0"/>
          </a:p>
          <a:p>
            <a:pPr eaLnBrk="1" hangingPunct="1">
              <a:lnSpc>
                <a:spcPct val="90000"/>
              </a:lnSpc>
            </a:pPr>
            <a:endParaRPr lang="en-US" sz="9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FE303A7-16E3-40CC-BB26-DF9BADC4B660}" type="slidenum">
              <a:rPr lang="en-US"/>
              <a:pPr/>
              <a:t>12</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r>
              <a:rPr lang="en-US" dirty="0" smtClean="0"/>
              <a:t>Burt = falsified his data—completed studies on heritability of intelligence (determined that boys &amp; girls were the same in terms of intelligence)—did twin studies on intelligence—in the school study early in his career he determined that intelligence was innate </a:t>
            </a:r>
            <a:r>
              <a:rPr lang="en-US" dirty="0" smtClean="0"/>
              <a:t>and </a:t>
            </a:r>
            <a:r>
              <a:rPr lang="en-US" dirty="0" smtClean="0"/>
              <a:t>that was why boys in prep schools did better than boys not in prep schools (Social Darwinism view)</a:t>
            </a:r>
          </a:p>
        </p:txBody>
      </p:sp>
      <p:sp>
        <p:nvSpPr>
          <p:cNvPr id="39940" name="Slide Number Placeholder 3"/>
          <p:cNvSpPr>
            <a:spLocks noGrp="1"/>
          </p:cNvSpPr>
          <p:nvPr>
            <p:ph type="sldNum" sz="quarter" idx="5"/>
          </p:nvPr>
        </p:nvSpPr>
        <p:spPr>
          <a:noFill/>
        </p:spPr>
        <p:txBody>
          <a:bodyPr/>
          <a:lstStyle/>
          <a:p>
            <a:fld id="{D3ECBBB6-D410-4F74-BFDA-3F14BA75844B}" type="slidenum">
              <a:rPr lang="en-US"/>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6CA6B3D-E623-4873-BFD9-9352BB0382A2}" type="slidenum">
              <a:rPr lang="en-US"/>
              <a:pPr/>
              <a:t>17</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D6D2E28-056F-486D-A20D-B6C471D0FD1E}" type="slidenum">
              <a:rPr lang="en-US"/>
              <a:pPr/>
              <a:t>18</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0A94E22-A90F-4412-8BC4-EBE34AC4960B}" type="slidenum">
              <a:rPr lang="en-US"/>
              <a:pPr/>
              <a:t>19</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Discuss UNP and research partnership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40B7730-EEEB-4632-885A-19CE9721602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C371B7-5B5B-4254-8C41-26D67EBBB80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9DDCCE78-1E59-4878-ADD5-4D5E535772D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C8284BF-7CD2-4C7B-9CD2-97D4D7E211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9C056D8D-5030-4EAE-B750-E970E2E084D2}"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A9CE166B-6DE0-4CC9-9899-DE98C34B330D}"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CF74A403-0A20-47B0-953B-7A33AB702E43}"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0A84B6DA-7B78-44FE-8BCC-3FF4BFEA80B9}"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4073ECA5-9252-4930-94E8-F85D901CF2D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42294AD-6890-4659-A5BD-F2F5F36D3F9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170F1CE6-38F4-428D-AA40-5FE23FFCC42E}"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9A0EF2C-8236-4EF1-ACE7-7A9AAC72424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7370A77E-87C7-4BF1-9028-0FD9D3951BD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hs.gov/ohrp/humansubjects/guidance/belmon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esearch.utah.edu/ir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533400" y="1752600"/>
            <a:ext cx="8229600" cy="1295400"/>
          </a:xfrm>
        </p:spPr>
        <p:txBody>
          <a:bodyPr>
            <a:normAutofit fontScale="90000"/>
          </a:bodyPr>
          <a:lstStyle/>
          <a:p>
            <a:pPr marL="54864" eaLnBrk="1" fontAlgn="auto" hangingPunct="1">
              <a:spcAft>
                <a:spcPts val="0"/>
              </a:spcAft>
              <a:defRPr/>
            </a:pPr>
            <a:r>
              <a:rPr lang="en-US" sz="4000" dirty="0" smtClean="0"/>
              <a:t>Ethics, Politics, and Cultural Competency in Research</a:t>
            </a:r>
            <a:endParaRPr lang="en-US" sz="4000" dirty="0">
              <a:solidFill>
                <a:srgbClr val="FFFF99"/>
              </a:solidFill>
              <a:latin typeface="+mn-lt"/>
              <a:ea typeface="+mj-ea"/>
            </a:endParaRPr>
          </a:p>
        </p:txBody>
      </p:sp>
      <p:sp>
        <p:nvSpPr>
          <p:cNvPr id="3075" name="Rectangle 3"/>
          <p:cNvSpPr>
            <a:spLocks noGrp="1" noRot="1" noChangeArrowheads="1"/>
          </p:cNvSpPr>
          <p:nvPr>
            <p:ph sz="quarter" idx="1"/>
          </p:nvPr>
        </p:nvSpPr>
        <p:spPr>
          <a:xfrm>
            <a:off x="2438400" y="4114800"/>
            <a:ext cx="6324600" cy="1981200"/>
          </a:xfrm>
        </p:spPr>
        <p:txBody>
          <a:bodyPr>
            <a:normAutofit/>
          </a:bodyPr>
          <a:lstStyle/>
          <a:p>
            <a:pPr algn="r" eaLnBrk="1" hangingPunct="1">
              <a:buFont typeface="Arial" charset="0"/>
              <a:buNone/>
            </a:pPr>
            <a:r>
              <a:rPr lang="en-US" sz="2400" dirty="0" smtClean="0">
                <a:solidFill>
                  <a:schemeClr val="bg2">
                    <a:lumMod val="25000"/>
                  </a:schemeClr>
                </a:solidFill>
              </a:rPr>
              <a:t>Joanne Yaffe, PhD, ACSW</a:t>
            </a:r>
          </a:p>
          <a:p>
            <a:pPr algn="r" eaLnBrk="1" hangingPunct="1">
              <a:buFont typeface="Arial" charset="0"/>
              <a:buNone/>
            </a:pPr>
            <a:r>
              <a:rPr lang="en-US" sz="2400" dirty="0" smtClean="0">
                <a:solidFill>
                  <a:schemeClr val="bg2">
                    <a:lumMod val="25000"/>
                  </a:schemeClr>
                </a:solidFill>
              </a:rPr>
              <a:t>Social Work 6412</a:t>
            </a:r>
          </a:p>
          <a:p>
            <a:pPr algn="r" eaLnBrk="1" hangingPunct="1">
              <a:buFont typeface="Arial" charset="0"/>
              <a:buNone/>
            </a:pPr>
            <a:r>
              <a:rPr lang="en-US" sz="2400" dirty="0" smtClean="0">
                <a:solidFill>
                  <a:schemeClr val="bg2">
                    <a:lumMod val="25000"/>
                  </a:schemeClr>
                </a:solidFill>
              </a:rPr>
              <a:t>June 21, 2012</a:t>
            </a:r>
          </a:p>
          <a:p>
            <a:pPr algn="r" eaLnBrk="1" hangingPunct="1">
              <a:buFont typeface="Arial" charset="0"/>
              <a:buNone/>
            </a:pPr>
            <a:r>
              <a:rPr lang="en-US" sz="2400" i="1" dirty="0" smtClean="0">
                <a:solidFill>
                  <a:schemeClr val="bg2">
                    <a:lumMod val="25000"/>
                  </a:schemeClr>
                </a:solidFill>
              </a:rPr>
              <a:t>Based on Lecture by Caren Frost, MPH, PhD</a:t>
            </a:r>
            <a:endParaRPr lang="en-US" sz="2400" i="1" dirty="0" smtClean="0">
              <a:solidFill>
                <a:schemeClr val="bg2">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533400" y="152400"/>
            <a:ext cx="8229600" cy="1371600"/>
          </a:xfrm>
        </p:spPr>
        <p:txBody>
          <a:bodyPr/>
          <a:lstStyle/>
          <a:p>
            <a:pPr marL="54864" eaLnBrk="1" fontAlgn="auto" hangingPunct="1">
              <a:spcAft>
                <a:spcPts val="0"/>
              </a:spcAft>
              <a:defRPr/>
            </a:pPr>
            <a:r>
              <a:rPr lang="en-US" sz="4400" dirty="0" smtClean="0">
                <a:solidFill>
                  <a:schemeClr val="accent1">
                    <a:lumMod val="50000"/>
                  </a:schemeClr>
                </a:solidFill>
                <a:latin typeface="Arial Black" pitchFamily="34" charset="0"/>
                <a:ea typeface="+mj-ea"/>
              </a:rPr>
              <a:t>Main Concerns </a:t>
            </a:r>
            <a:r>
              <a:rPr lang="en-US" sz="4400" dirty="0">
                <a:solidFill>
                  <a:schemeClr val="accent1">
                    <a:lumMod val="50000"/>
                  </a:schemeClr>
                </a:solidFill>
                <a:latin typeface="Arial Black" pitchFamily="34" charset="0"/>
                <a:ea typeface="+mj-ea"/>
              </a:rPr>
              <a:t>of the </a:t>
            </a:r>
            <a:r>
              <a:rPr lang="en-US" sz="4400" dirty="0" smtClean="0">
                <a:solidFill>
                  <a:schemeClr val="accent1">
                    <a:lumMod val="50000"/>
                  </a:schemeClr>
                </a:solidFill>
                <a:latin typeface="Arial Black" pitchFamily="34" charset="0"/>
                <a:ea typeface="+mj-ea"/>
              </a:rPr>
              <a:t>IRB</a:t>
            </a:r>
            <a:endParaRPr lang="en-US" sz="4400" dirty="0">
              <a:solidFill>
                <a:schemeClr val="accent1">
                  <a:lumMod val="50000"/>
                </a:schemeClr>
              </a:solidFill>
              <a:latin typeface="Arial Black" pitchFamily="34" charset="0"/>
              <a:ea typeface="+mj-ea"/>
            </a:endParaRPr>
          </a:p>
        </p:txBody>
      </p:sp>
      <p:sp>
        <p:nvSpPr>
          <p:cNvPr id="12291" name="Rectangle 3"/>
          <p:cNvSpPr>
            <a:spLocks noGrp="1" noRot="1" noChangeArrowheads="1"/>
          </p:cNvSpPr>
          <p:nvPr>
            <p:ph sz="quarter" idx="1"/>
          </p:nvPr>
        </p:nvSpPr>
        <p:spPr>
          <a:xfrm>
            <a:off x="381000" y="1600200"/>
            <a:ext cx="4038600" cy="4953000"/>
          </a:xfrm>
        </p:spPr>
        <p:txBody>
          <a:bodyPr>
            <a:normAutofit/>
          </a:bodyPr>
          <a:lstStyle/>
          <a:p>
            <a:pPr marL="548640" indent="-411480">
              <a:spcBef>
                <a:spcPts val="0"/>
              </a:spcBef>
              <a:buClr>
                <a:schemeClr val="tx1">
                  <a:shade val="95000"/>
                </a:schemeClr>
              </a:buClr>
              <a:buFont typeface="Wingdings 2"/>
              <a:buChar char=""/>
              <a:defRPr/>
            </a:pPr>
            <a:r>
              <a:rPr lang="en-US" dirty="0">
                <a:solidFill>
                  <a:schemeClr val="accent1">
                    <a:lumMod val="50000"/>
                  </a:schemeClr>
                </a:solidFill>
              </a:rPr>
              <a:t>Ensure that information is complete on forms</a:t>
            </a:r>
          </a:p>
          <a:p>
            <a:pPr marL="548640" indent="-411480">
              <a:spcBef>
                <a:spcPts val="0"/>
              </a:spcBef>
              <a:buClr>
                <a:schemeClr val="tx1">
                  <a:shade val="95000"/>
                </a:schemeClr>
              </a:buClr>
              <a:buFont typeface="Wingdings 2"/>
              <a:buChar char=""/>
              <a:defRPr/>
            </a:pPr>
            <a:r>
              <a:rPr lang="en-US" dirty="0">
                <a:solidFill>
                  <a:schemeClr val="accent1">
                    <a:lumMod val="50000"/>
                  </a:schemeClr>
                </a:solidFill>
              </a:rPr>
              <a:t>Use informed consent, parental permission, and assent forms</a:t>
            </a:r>
          </a:p>
          <a:p>
            <a:pPr marL="548640" indent="-411480">
              <a:spcBef>
                <a:spcPts val="0"/>
              </a:spcBef>
              <a:buClr>
                <a:schemeClr val="tx1">
                  <a:shade val="95000"/>
                </a:schemeClr>
              </a:buClr>
              <a:buFont typeface="Wingdings 2"/>
              <a:buChar char=""/>
              <a:defRPr/>
            </a:pPr>
            <a:r>
              <a:rPr lang="en-US" dirty="0">
                <a:solidFill>
                  <a:schemeClr val="accent1">
                    <a:lumMod val="50000"/>
                  </a:schemeClr>
                </a:solidFill>
              </a:rPr>
              <a:t>Provide at least a draft of the instruments to be used for the study</a:t>
            </a:r>
          </a:p>
        </p:txBody>
      </p:sp>
      <p:sp>
        <p:nvSpPr>
          <p:cNvPr id="12292" name="Rectangle 4"/>
          <p:cNvSpPr>
            <a:spLocks noGrp="1" noRot="1" noChangeArrowheads="1"/>
          </p:cNvSpPr>
          <p:nvPr>
            <p:ph sz="quarter" idx="2"/>
          </p:nvPr>
        </p:nvSpPr>
        <p:spPr>
          <a:xfrm>
            <a:off x="4343400" y="1600200"/>
            <a:ext cx="4343400" cy="4876800"/>
          </a:xfrm>
        </p:spPr>
        <p:txBody>
          <a:bodyPr>
            <a:noAutofit/>
          </a:bodyPr>
          <a:lstStyle/>
          <a:p>
            <a:pPr marL="548640" indent="-411480">
              <a:lnSpc>
                <a:spcPct val="90000"/>
              </a:lnSpc>
              <a:spcBef>
                <a:spcPts val="0"/>
              </a:spcBef>
              <a:buClr>
                <a:schemeClr val="tx1">
                  <a:shade val="95000"/>
                </a:schemeClr>
              </a:buClr>
              <a:buFont typeface="Wingdings 2"/>
              <a:buChar char=""/>
              <a:defRPr/>
            </a:pPr>
            <a:r>
              <a:rPr lang="en-US" dirty="0" smtClean="0">
                <a:solidFill>
                  <a:schemeClr val="accent1">
                    <a:lumMod val="50000"/>
                  </a:schemeClr>
                </a:solidFill>
              </a:rPr>
              <a:t>Fully discuss recruitment of participants</a:t>
            </a:r>
          </a:p>
          <a:p>
            <a:pPr marL="548640" indent="-411480">
              <a:lnSpc>
                <a:spcPct val="90000"/>
              </a:lnSpc>
              <a:spcBef>
                <a:spcPts val="0"/>
              </a:spcBef>
              <a:buClr>
                <a:schemeClr val="tx1">
                  <a:shade val="95000"/>
                </a:schemeClr>
              </a:buClr>
              <a:buFont typeface="Wingdings 2"/>
              <a:buChar char=""/>
              <a:defRPr/>
            </a:pPr>
            <a:r>
              <a:rPr lang="en-US" dirty="0" smtClean="0">
                <a:solidFill>
                  <a:schemeClr val="accent1">
                    <a:lumMod val="50000"/>
                  </a:schemeClr>
                </a:solidFill>
              </a:rPr>
              <a:t>Explain how confidentiality be will maintained</a:t>
            </a:r>
          </a:p>
          <a:p>
            <a:pPr marL="548640" indent="-411480">
              <a:lnSpc>
                <a:spcPct val="90000"/>
              </a:lnSpc>
              <a:spcBef>
                <a:spcPts val="0"/>
              </a:spcBef>
              <a:buClr>
                <a:schemeClr val="tx1">
                  <a:shade val="95000"/>
                </a:schemeClr>
              </a:buClr>
              <a:buFont typeface="Wingdings 2"/>
              <a:buChar char=""/>
              <a:defRPr/>
            </a:pPr>
            <a:r>
              <a:rPr lang="en-US" dirty="0" smtClean="0">
                <a:solidFill>
                  <a:schemeClr val="accent1">
                    <a:lumMod val="50000"/>
                  </a:schemeClr>
                </a:solidFill>
              </a:rPr>
              <a:t>Explain that participation is voluntary </a:t>
            </a:r>
          </a:p>
          <a:p>
            <a:pPr marL="548640" indent="-411480">
              <a:lnSpc>
                <a:spcPct val="90000"/>
              </a:lnSpc>
              <a:spcBef>
                <a:spcPts val="0"/>
              </a:spcBef>
              <a:buClr>
                <a:schemeClr val="tx1">
                  <a:shade val="95000"/>
                </a:schemeClr>
              </a:buClr>
              <a:buFont typeface="Wingdings 2"/>
              <a:buChar char=""/>
              <a:defRPr/>
            </a:pPr>
            <a:r>
              <a:rPr lang="en-US" dirty="0" smtClean="0">
                <a:solidFill>
                  <a:schemeClr val="accent1">
                    <a:lumMod val="50000"/>
                  </a:schemeClr>
                </a:solidFill>
              </a:rPr>
              <a:t>Discuss participants’ right to decide which questions they will answer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a:bodyPr>
          <a:lstStyle/>
          <a:p>
            <a:pPr marL="54864" eaLnBrk="1" fontAlgn="auto" hangingPunct="1">
              <a:spcAft>
                <a:spcPts val="0"/>
              </a:spcAft>
              <a:defRPr/>
            </a:pPr>
            <a:r>
              <a:rPr lang="en-US" sz="4000" dirty="0" smtClean="0">
                <a:solidFill>
                  <a:schemeClr val="accent1">
                    <a:lumMod val="50000"/>
                  </a:schemeClr>
                </a:solidFill>
                <a:ea typeface="+mj-ea"/>
              </a:rPr>
              <a:t>Anonymity </a:t>
            </a:r>
            <a:r>
              <a:rPr lang="en-US" sz="4000" dirty="0">
                <a:solidFill>
                  <a:schemeClr val="accent1">
                    <a:lumMod val="50000"/>
                  </a:schemeClr>
                </a:solidFill>
                <a:ea typeface="+mj-ea"/>
              </a:rPr>
              <a:t>versus </a:t>
            </a:r>
            <a:r>
              <a:rPr lang="en-US" sz="4000" dirty="0" smtClean="0">
                <a:solidFill>
                  <a:schemeClr val="accent1">
                    <a:lumMod val="50000"/>
                  </a:schemeClr>
                </a:solidFill>
                <a:ea typeface="+mj-ea"/>
              </a:rPr>
              <a:t>Confidentiality </a:t>
            </a:r>
            <a:r>
              <a:rPr lang="en-US" sz="1600" dirty="0" smtClean="0">
                <a:solidFill>
                  <a:schemeClr val="accent1">
                    <a:lumMod val="50000"/>
                  </a:schemeClr>
                </a:solidFill>
                <a:ea typeface="+mj-ea"/>
              </a:rPr>
              <a:t>(</a:t>
            </a:r>
            <a:r>
              <a:rPr lang="en-US" sz="1600" dirty="0">
                <a:solidFill>
                  <a:schemeClr val="accent1">
                    <a:lumMod val="50000"/>
                  </a:schemeClr>
                </a:solidFill>
                <a:ea typeface="+mj-ea"/>
              </a:rPr>
              <a:t>Rubin &amp; </a:t>
            </a:r>
            <a:r>
              <a:rPr lang="en-US" sz="1600" dirty="0" err="1">
                <a:solidFill>
                  <a:srgbClr val="FFFF99"/>
                </a:solidFill>
                <a:ea typeface="+mj-ea"/>
              </a:rPr>
              <a:t>Babbie</a:t>
            </a:r>
            <a:r>
              <a:rPr lang="en-US" sz="1600" dirty="0">
                <a:solidFill>
                  <a:srgbClr val="FFFF99"/>
                </a:solidFill>
                <a:ea typeface="+mj-ea"/>
              </a:rPr>
              <a:t>)</a:t>
            </a:r>
          </a:p>
        </p:txBody>
      </p:sp>
      <p:sp>
        <p:nvSpPr>
          <p:cNvPr id="13315" name="Rectangle 3"/>
          <p:cNvSpPr>
            <a:spLocks noGrp="1" noRot="1" noChangeArrowheads="1"/>
          </p:cNvSpPr>
          <p:nvPr>
            <p:ph sz="quarter" idx="1"/>
          </p:nvPr>
        </p:nvSpPr>
        <p:spPr>
          <a:xfrm>
            <a:off x="301625" y="1600200"/>
            <a:ext cx="4191000" cy="4498975"/>
          </a:xfrm>
        </p:spPr>
        <p:txBody>
          <a:bodyPr/>
          <a:lstStyle/>
          <a:p>
            <a:pPr eaLnBrk="1" hangingPunct="1"/>
            <a:r>
              <a:rPr lang="en-US" i="1" dirty="0" smtClean="0">
                <a:solidFill>
                  <a:schemeClr val="accent1">
                    <a:lumMod val="50000"/>
                  </a:schemeClr>
                </a:solidFill>
              </a:rPr>
              <a:t>Anonymity</a:t>
            </a:r>
            <a:r>
              <a:rPr lang="en-US" dirty="0" smtClean="0">
                <a:solidFill>
                  <a:schemeClr val="accent1">
                    <a:lumMod val="50000"/>
                  </a:schemeClr>
                </a:solidFill>
              </a:rPr>
              <a:t> refers to the situation in which even the researcher cannot identify a specific participant in a study</a:t>
            </a:r>
          </a:p>
        </p:txBody>
      </p:sp>
      <p:sp>
        <p:nvSpPr>
          <p:cNvPr id="13316" name="Rectangle 4"/>
          <p:cNvSpPr>
            <a:spLocks noGrp="1" noRot="1" noChangeArrowheads="1"/>
          </p:cNvSpPr>
          <p:nvPr>
            <p:ph sz="quarter" idx="2"/>
          </p:nvPr>
        </p:nvSpPr>
        <p:spPr>
          <a:xfrm>
            <a:off x="4651375" y="1600200"/>
            <a:ext cx="4191000" cy="4498975"/>
          </a:xfrm>
        </p:spPr>
        <p:txBody>
          <a:bodyPr/>
          <a:lstStyle/>
          <a:p>
            <a:pPr eaLnBrk="1" hangingPunct="1"/>
            <a:r>
              <a:rPr lang="en-US" i="1" dirty="0" smtClean="0">
                <a:solidFill>
                  <a:schemeClr val="accent1">
                    <a:lumMod val="50000"/>
                  </a:schemeClr>
                </a:solidFill>
              </a:rPr>
              <a:t>Confidentiality</a:t>
            </a:r>
            <a:r>
              <a:rPr lang="en-US" dirty="0" smtClean="0">
                <a:solidFill>
                  <a:schemeClr val="accent1">
                    <a:lumMod val="50000"/>
                  </a:schemeClr>
                </a:solidFill>
              </a:rPr>
              <a:t> refers to the situation in which the researcher (knowing which data describe which participant) agrees to keep the information confidential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1219200"/>
          </a:xfrm>
        </p:spPr>
        <p:txBody>
          <a:bodyPr/>
          <a:lstStyle/>
          <a:p>
            <a:pPr algn="l" eaLnBrk="1" fontAlgn="auto" hangingPunct="1">
              <a:spcAft>
                <a:spcPts val="0"/>
              </a:spcAft>
              <a:defRPr/>
            </a:pPr>
            <a:r>
              <a:rPr lang="en-US" sz="4200" dirty="0">
                <a:solidFill>
                  <a:schemeClr val="accent1">
                    <a:lumMod val="50000"/>
                  </a:schemeClr>
                </a:solidFill>
                <a:ea typeface="+mj-ea"/>
              </a:rPr>
              <a:t>Weighing Benefits and </a:t>
            </a:r>
            <a:r>
              <a:rPr lang="en-US" sz="4200" dirty="0" smtClean="0">
                <a:solidFill>
                  <a:schemeClr val="accent1">
                    <a:lumMod val="50000"/>
                  </a:schemeClr>
                </a:solidFill>
                <a:ea typeface="+mj-ea"/>
              </a:rPr>
              <a:t>Costs </a:t>
            </a:r>
            <a:r>
              <a:rPr lang="en-US" sz="1600" i="1" dirty="0" smtClean="0">
                <a:solidFill>
                  <a:schemeClr val="accent1">
                    <a:lumMod val="50000"/>
                  </a:schemeClr>
                </a:solidFill>
                <a:ea typeface="+mj-ea"/>
              </a:rPr>
              <a:t>(E. Roberto </a:t>
            </a:r>
            <a:r>
              <a:rPr lang="en-US" sz="1600" i="1" dirty="0" err="1" smtClean="0">
                <a:solidFill>
                  <a:schemeClr val="accent1">
                    <a:lumMod val="50000"/>
                  </a:schemeClr>
                </a:solidFill>
                <a:ea typeface="+mj-ea"/>
              </a:rPr>
              <a:t>Orellana</a:t>
            </a:r>
            <a:r>
              <a:rPr lang="en-US" sz="1600" i="1" dirty="0" smtClean="0">
                <a:solidFill>
                  <a:schemeClr val="accent1">
                    <a:lumMod val="50000"/>
                  </a:schemeClr>
                </a:solidFill>
                <a:ea typeface="+mj-ea"/>
              </a:rPr>
              <a:t> &amp; </a:t>
            </a:r>
            <a:r>
              <a:rPr lang="en-US" sz="1600" i="1" dirty="0" smtClean="0">
                <a:solidFill>
                  <a:schemeClr val="bg1"/>
                </a:solidFill>
                <a:ea typeface="+mj-ea"/>
              </a:rPr>
              <a:t>Lin Fang)</a:t>
            </a:r>
            <a:endParaRPr lang="en-US" sz="1600" dirty="0">
              <a:solidFill>
                <a:srgbClr val="FFFF99"/>
              </a:solidFill>
              <a:ea typeface="+mj-ea"/>
            </a:endParaRPr>
          </a:p>
        </p:txBody>
      </p:sp>
      <p:sp>
        <p:nvSpPr>
          <p:cNvPr id="14339" name="Rectangle 3"/>
          <p:cNvSpPr>
            <a:spLocks noGrp="1" noChangeArrowheads="1"/>
          </p:cNvSpPr>
          <p:nvPr>
            <p:ph sz="quarter" idx="1"/>
          </p:nvPr>
        </p:nvSpPr>
        <p:spPr>
          <a:xfrm>
            <a:off x="457200" y="1600200"/>
            <a:ext cx="8229600" cy="4876800"/>
          </a:xfrm>
        </p:spPr>
        <p:txBody>
          <a:bodyPr/>
          <a:lstStyle/>
          <a:p>
            <a:pPr eaLnBrk="1" hangingPunct="1">
              <a:lnSpc>
                <a:spcPct val="9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In some instances, the long term benefits of a study are thought to outweigh the violations of certain ethical norms</a:t>
            </a:r>
          </a:p>
          <a:p>
            <a:pPr eaLnBrk="1" hangingPunct="1">
              <a:lnSpc>
                <a:spcPct val="9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Determining </a:t>
            </a:r>
            <a:r>
              <a:rPr lang="en-US" sz="3000" dirty="0" smtClean="0">
                <a:solidFill>
                  <a:schemeClr val="accent1">
                    <a:lumMod val="50000"/>
                  </a:schemeClr>
                </a:solidFill>
              </a:rPr>
              <a:t>whether a study’s ends justify its means is a difficult and often highly subjective process</a:t>
            </a:r>
          </a:p>
          <a:p>
            <a:pPr eaLnBrk="1" hangingPunct="1">
              <a:lnSpc>
                <a:spcPct val="9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IRBs make such determinations in approving studies</a:t>
            </a:r>
          </a:p>
        </p:txBody>
      </p:sp>
      <p:sp>
        <p:nvSpPr>
          <p:cNvPr id="14340"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en-US" sz="4000" dirty="0" smtClean="0">
                <a:solidFill>
                  <a:schemeClr val="accent1">
                    <a:lumMod val="50000"/>
                  </a:schemeClr>
                </a:solidFill>
                <a:ea typeface="+mj-ea"/>
              </a:rPr>
              <a:t>Connecting to the NASW </a:t>
            </a:r>
            <a:r>
              <a:rPr lang="en-US" sz="4000" dirty="0">
                <a:solidFill>
                  <a:schemeClr val="accent1">
                    <a:lumMod val="50000"/>
                  </a:schemeClr>
                </a:solidFill>
                <a:ea typeface="+mj-ea"/>
              </a:rPr>
              <a:t>Code of </a:t>
            </a:r>
            <a:r>
              <a:rPr lang="en-US" sz="4000" dirty="0" smtClean="0">
                <a:solidFill>
                  <a:schemeClr val="accent1">
                    <a:lumMod val="50000"/>
                  </a:schemeClr>
                </a:solidFill>
                <a:ea typeface="+mj-ea"/>
              </a:rPr>
              <a:t>Ethics</a:t>
            </a:r>
            <a:endParaRPr lang="en-US" sz="4000" dirty="0">
              <a:solidFill>
                <a:schemeClr val="accent1">
                  <a:lumMod val="50000"/>
                </a:schemeClr>
              </a:solidFill>
              <a:ea typeface="+mj-ea"/>
            </a:endParaRPr>
          </a:p>
        </p:txBody>
      </p:sp>
      <p:sp>
        <p:nvSpPr>
          <p:cNvPr id="15363" name="Rectangle 3"/>
          <p:cNvSpPr>
            <a:spLocks noGrp="1" noRot="1" noChangeArrowheads="1"/>
          </p:cNvSpPr>
          <p:nvPr>
            <p:ph sz="quarter" idx="1"/>
          </p:nvPr>
        </p:nvSpPr>
        <p:spPr>
          <a:xfrm>
            <a:off x="457200" y="1752600"/>
            <a:ext cx="8229600" cy="4800600"/>
          </a:xfrm>
        </p:spPr>
        <p:txBody>
          <a:bodyPr/>
          <a:lstStyle/>
          <a:p>
            <a:pPr eaLnBrk="1" hangingPunct="1"/>
            <a:r>
              <a:rPr lang="en-US" dirty="0" smtClean="0">
                <a:solidFill>
                  <a:schemeClr val="accent1">
                    <a:lumMod val="50000"/>
                  </a:schemeClr>
                </a:solidFill>
              </a:rPr>
              <a:t>Core values are the foundation of social work's unique purpose and perspective: </a:t>
            </a:r>
          </a:p>
          <a:p>
            <a:pPr lvl="1" eaLnBrk="1" hangingPunct="1"/>
            <a:r>
              <a:rPr lang="en-US" dirty="0" smtClean="0">
                <a:solidFill>
                  <a:schemeClr val="accent1">
                    <a:lumMod val="50000"/>
                  </a:schemeClr>
                </a:solidFill>
              </a:rPr>
              <a:t>service </a:t>
            </a:r>
          </a:p>
          <a:p>
            <a:pPr lvl="1" eaLnBrk="1" hangingPunct="1"/>
            <a:r>
              <a:rPr lang="en-US" dirty="0" smtClean="0">
                <a:solidFill>
                  <a:schemeClr val="accent1">
                    <a:lumMod val="50000"/>
                  </a:schemeClr>
                </a:solidFill>
              </a:rPr>
              <a:t>social justice </a:t>
            </a:r>
          </a:p>
          <a:p>
            <a:pPr lvl="1" eaLnBrk="1" hangingPunct="1"/>
            <a:r>
              <a:rPr lang="en-US" dirty="0" smtClean="0">
                <a:solidFill>
                  <a:schemeClr val="accent1">
                    <a:lumMod val="50000"/>
                  </a:schemeClr>
                </a:solidFill>
              </a:rPr>
              <a:t>dignity and worth of the person </a:t>
            </a:r>
          </a:p>
          <a:p>
            <a:pPr lvl="1" eaLnBrk="1" hangingPunct="1"/>
            <a:r>
              <a:rPr lang="en-US" dirty="0" smtClean="0">
                <a:solidFill>
                  <a:schemeClr val="accent1">
                    <a:lumMod val="50000"/>
                  </a:schemeClr>
                </a:solidFill>
              </a:rPr>
              <a:t>importance of human relationships </a:t>
            </a:r>
          </a:p>
          <a:p>
            <a:pPr lvl="1" eaLnBrk="1" hangingPunct="1"/>
            <a:r>
              <a:rPr lang="en-US" dirty="0" smtClean="0">
                <a:solidFill>
                  <a:schemeClr val="accent1">
                    <a:lumMod val="50000"/>
                  </a:schemeClr>
                </a:solidFill>
              </a:rPr>
              <a:t>integrity </a:t>
            </a:r>
          </a:p>
          <a:p>
            <a:pPr lvl="1" eaLnBrk="1" hangingPunct="1"/>
            <a:r>
              <a:rPr lang="en-US" dirty="0" smtClean="0">
                <a:solidFill>
                  <a:schemeClr val="accent1">
                    <a:lumMod val="50000"/>
                  </a:schemeClr>
                </a:solidFill>
              </a:rPr>
              <a:t>competence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a:bodyPr>
          <a:lstStyle/>
          <a:p>
            <a:pPr marL="54864" eaLnBrk="1" fontAlgn="auto" hangingPunct="1">
              <a:spcAft>
                <a:spcPts val="0"/>
              </a:spcAft>
              <a:defRPr/>
            </a:pPr>
            <a:r>
              <a:rPr lang="en-US" sz="4000" dirty="0">
                <a:solidFill>
                  <a:schemeClr val="accent1">
                    <a:lumMod val="50000"/>
                  </a:schemeClr>
                </a:solidFill>
                <a:ea typeface="+mj-ea"/>
              </a:rPr>
              <a:t>NASW Code of Ethics Continued</a:t>
            </a:r>
          </a:p>
        </p:txBody>
      </p:sp>
      <p:sp>
        <p:nvSpPr>
          <p:cNvPr id="16387" name="Rectangle 3"/>
          <p:cNvSpPr>
            <a:spLocks noGrp="1" noRot="1" noChangeArrowheads="1"/>
          </p:cNvSpPr>
          <p:nvPr>
            <p:ph sz="quarter" idx="1"/>
          </p:nvPr>
        </p:nvSpPr>
        <p:spPr>
          <a:xfrm>
            <a:off x="457200" y="1981200"/>
            <a:ext cx="8229600" cy="4419600"/>
          </a:xfrm>
        </p:spPr>
        <p:txBody>
          <a:bodyPr/>
          <a:lstStyle/>
          <a:p>
            <a:pPr eaLnBrk="1" hangingPunct="1"/>
            <a:r>
              <a:rPr lang="en-US" b="1" dirty="0" smtClean="0">
                <a:solidFill>
                  <a:schemeClr val="accent1">
                    <a:lumMod val="50000"/>
                  </a:schemeClr>
                </a:solidFill>
              </a:rPr>
              <a:t>5.02 Evaluation and Research</a:t>
            </a:r>
          </a:p>
          <a:p>
            <a:pPr lvl="1" eaLnBrk="1" hangingPunct="1"/>
            <a:r>
              <a:rPr lang="en-US" dirty="0" smtClean="0">
                <a:solidFill>
                  <a:schemeClr val="accent1">
                    <a:lumMod val="50000"/>
                  </a:schemeClr>
                </a:solidFill>
              </a:rPr>
              <a:t>States that social workers should complete evaluation of programs, etc.</a:t>
            </a:r>
          </a:p>
          <a:p>
            <a:pPr lvl="1" eaLnBrk="1" hangingPunct="1"/>
            <a:r>
              <a:rPr lang="en-US" dirty="0" smtClean="0">
                <a:solidFill>
                  <a:schemeClr val="accent1">
                    <a:lumMod val="50000"/>
                  </a:schemeClr>
                </a:solidFill>
              </a:rPr>
              <a:t>Notes that social workers should critically examine and keep current in the evidence and literature about social work practices</a:t>
            </a:r>
          </a:p>
          <a:p>
            <a:pPr lvl="1" eaLnBrk="1" hangingPunct="1"/>
            <a:r>
              <a:rPr lang="en-US" dirty="0" smtClean="0">
                <a:solidFill>
                  <a:schemeClr val="accent1">
                    <a:lumMod val="50000"/>
                  </a:schemeClr>
                </a:solidFill>
              </a:rPr>
              <a:t>States that “social workers should promote and facilitate evaluation and research to contribute to the development of knowledge”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a:bodyPr>
          <a:lstStyle/>
          <a:p>
            <a:pPr marL="54864" eaLnBrk="1" fontAlgn="auto" hangingPunct="1">
              <a:spcAft>
                <a:spcPts val="0"/>
              </a:spcAft>
              <a:defRPr/>
            </a:pPr>
            <a:r>
              <a:rPr lang="en-US" sz="4000" dirty="0" smtClean="0">
                <a:solidFill>
                  <a:schemeClr val="accent1">
                    <a:lumMod val="50000"/>
                  </a:schemeClr>
                </a:solidFill>
                <a:ea typeface="+mj-ea"/>
              </a:rPr>
              <a:t>Controversial Research Studies</a:t>
            </a:r>
            <a:endParaRPr lang="en-US" sz="4000" dirty="0">
              <a:solidFill>
                <a:schemeClr val="accent1">
                  <a:lumMod val="50000"/>
                </a:schemeClr>
              </a:solidFill>
              <a:ea typeface="+mj-ea"/>
            </a:endParaRPr>
          </a:p>
        </p:txBody>
      </p:sp>
      <p:sp>
        <p:nvSpPr>
          <p:cNvPr id="17411" name="Rectangle 3"/>
          <p:cNvSpPr>
            <a:spLocks noGrp="1" noRot="1" noChangeArrowheads="1"/>
          </p:cNvSpPr>
          <p:nvPr>
            <p:ph sz="quarter" idx="1"/>
          </p:nvPr>
        </p:nvSpPr>
        <p:spPr>
          <a:xfrm>
            <a:off x="457200" y="1981200"/>
            <a:ext cx="8229600" cy="4572000"/>
          </a:xfrm>
        </p:spPr>
        <p:txBody>
          <a:bodyPr/>
          <a:lstStyle/>
          <a:p>
            <a:pPr eaLnBrk="1" hangingPunct="1"/>
            <a:r>
              <a:rPr lang="en-US" dirty="0" err="1" smtClean="0">
                <a:solidFill>
                  <a:schemeClr val="accent1">
                    <a:lumMod val="50000"/>
                  </a:schemeClr>
                </a:solidFill>
              </a:rPr>
              <a:t>Tuskeegee</a:t>
            </a:r>
            <a:r>
              <a:rPr lang="en-US" dirty="0" smtClean="0">
                <a:solidFill>
                  <a:schemeClr val="accent1">
                    <a:lumMod val="50000"/>
                  </a:schemeClr>
                </a:solidFill>
              </a:rPr>
              <a:t> Study (1932-1972)</a:t>
            </a:r>
          </a:p>
          <a:p>
            <a:pPr eaLnBrk="1" hangingPunct="1"/>
            <a:r>
              <a:rPr lang="en-US" dirty="0" smtClean="0">
                <a:solidFill>
                  <a:schemeClr val="accent1">
                    <a:lumMod val="50000"/>
                  </a:schemeClr>
                </a:solidFill>
              </a:rPr>
              <a:t>Burt’s Study on Intelligence (1920s &amp; 1930s)</a:t>
            </a:r>
          </a:p>
          <a:p>
            <a:pPr eaLnBrk="1" hangingPunct="1"/>
            <a:r>
              <a:rPr lang="en-US" dirty="0" smtClean="0">
                <a:solidFill>
                  <a:schemeClr val="accent1">
                    <a:lumMod val="50000"/>
                  </a:schemeClr>
                </a:solidFill>
              </a:rPr>
              <a:t>Nazi’s Research (1940s)</a:t>
            </a:r>
          </a:p>
          <a:p>
            <a:pPr eaLnBrk="1" hangingPunct="1"/>
            <a:r>
              <a:rPr lang="en-US" dirty="0" err="1" smtClean="0">
                <a:solidFill>
                  <a:schemeClr val="accent1">
                    <a:lumMod val="50000"/>
                  </a:schemeClr>
                </a:solidFill>
              </a:rPr>
              <a:t>Milgram’s</a:t>
            </a:r>
            <a:r>
              <a:rPr lang="en-US" dirty="0" smtClean="0">
                <a:solidFill>
                  <a:schemeClr val="accent1">
                    <a:lumMod val="50000"/>
                  </a:schemeClr>
                </a:solidFill>
              </a:rPr>
              <a:t> Study on Obedience (1960s)</a:t>
            </a:r>
          </a:p>
          <a:p>
            <a:pPr eaLnBrk="1" hangingPunct="1"/>
            <a:r>
              <a:rPr lang="en-US" dirty="0" err="1" smtClean="0">
                <a:solidFill>
                  <a:schemeClr val="accent1">
                    <a:lumMod val="50000"/>
                  </a:schemeClr>
                </a:solidFill>
              </a:rPr>
              <a:t>Zimbardo’s</a:t>
            </a:r>
            <a:r>
              <a:rPr lang="en-US" dirty="0" smtClean="0">
                <a:solidFill>
                  <a:schemeClr val="accent1">
                    <a:lumMod val="50000"/>
                  </a:schemeClr>
                </a:solidFill>
              </a:rPr>
              <a:t> Study on </a:t>
            </a:r>
            <a:r>
              <a:rPr lang="en-US" dirty="0" err="1" smtClean="0">
                <a:solidFill>
                  <a:schemeClr val="accent1">
                    <a:lumMod val="50000"/>
                  </a:schemeClr>
                </a:solidFill>
              </a:rPr>
              <a:t>Standford</a:t>
            </a:r>
            <a:r>
              <a:rPr lang="en-US" dirty="0" smtClean="0">
                <a:solidFill>
                  <a:schemeClr val="accent1">
                    <a:lumMod val="50000"/>
                  </a:schemeClr>
                </a:solidFill>
              </a:rPr>
              <a:t> Prisoners (1970s)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Studies Continued</a:t>
            </a:r>
            <a:endParaRPr lang="en-US" dirty="0">
              <a:solidFill>
                <a:schemeClr val="accent1">
                  <a:lumMod val="50000"/>
                </a:schemeClr>
              </a:solidFill>
              <a:ea typeface="+mj-ea"/>
            </a:endParaRPr>
          </a:p>
        </p:txBody>
      </p:sp>
      <p:sp>
        <p:nvSpPr>
          <p:cNvPr id="18435" name="Rectangle 3"/>
          <p:cNvSpPr>
            <a:spLocks noGrp="1" noRot="1" noChangeArrowheads="1"/>
          </p:cNvSpPr>
          <p:nvPr>
            <p:ph sz="quarter" idx="1"/>
          </p:nvPr>
        </p:nvSpPr>
        <p:spPr/>
        <p:txBody>
          <a:bodyPr/>
          <a:lstStyle/>
          <a:p>
            <a:pPr eaLnBrk="1" hangingPunct="1"/>
            <a:r>
              <a:rPr lang="en-US" dirty="0" smtClean="0">
                <a:solidFill>
                  <a:schemeClr val="accent1">
                    <a:lumMod val="50000"/>
                  </a:schemeClr>
                </a:solidFill>
              </a:rPr>
              <a:t>Humphreys’ Study on Sexual Behavior (1970s)</a:t>
            </a:r>
          </a:p>
          <a:p>
            <a:pPr eaLnBrk="1" hangingPunct="1"/>
            <a:r>
              <a:rPr lang="en-US" dirty="0" smtClean="0">
                <a:solidFill>
                  <a:schemeClr val="accent1">
                    <a:lumMod val="50000"/>
                  </a:schemeClr>
                </a:solidFill>
              </a:rPr>
              <a:t>Johns Hopkins University’s Study on Lead in Paint (1990s)</a:t>
            </a:r>
          </a:p>
          <a:p>
            <a:pPr eaLnBrk="1" hangingPunct="1">
              <a:buFont typeface="Arial" charset="0"/>
              <a:buNone/>
            </a:pPr>
            <a:endParaRPr lang="en-US" dirty="0" smtClean="0">
              <a:solidFill>
                <a:schemeClr val="accent1">
                  <a:lumMod val="50000"/>
                </a:schemeClr>
              </a:solidFill>
            </a:endParaRPr>
          </a:p>
          <a:p>
            <a:pPr eaLnBrk="1" hangingPunct="1"/>
            <a:r>
              <a:rPr lang="en-US" dirty="0" smtClean="0">
                <a:solidFill>
                  <a:schemeClr val="accent1">
                    <a:lumMod val="50000"/>
                  </a:schemeClr>
                </a:solidFill>
              </a:rPr>
              <a:t>Lack of women, children, and people of color in clinical trials up to the 1990s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lgn="l" eaLnBrk="1" fontAlgn="auto" hangingPunct="1">
              <a:spcAft>
                <a:spcPts val="0"/>
              </a:spcAft>
              <a:defRPr/>
            </a:pPr>
            <a:r>
              <a:rPr lang="en-US" sz="4200" dirty="0">
                <a:solidFill>
                  <a:schemeClr val="accent1">
                    <a:lumMod val="50000"/>
                  </a:schemeClr>
                </a:solidFill>
                <a:ea typeface="+mj-ea"/>
              </a:rPr>
              <a:t>Bias and Insensitivity Regarding Culture and Gender</a:t>
            </a:r>
          </a:p>
        </p:txBody>
      </p:sp>
      <p:sp>
        <p:nvSpPr>
          <p:cNvPr id="19459" name="Rectangle 3"/>
          <p:cNvSpPr>
            <a:spLocks noGrp="1" noChangeArrowheads="1"/>
          </p:cNvSpPr>
          <p:nvPr>
            <p:ph sz="quarter" idx="1"/>
          </p:nvPr>
        </p:nvSpPr>
        <p:spPr>
          <a:xfrm>
            <a:off x="457200" y="1752600"/>
            <a:ext cx="8229600" cy="4267200"/>
          </a:xfrm>
        </p:spPr>
        <p:txBody>
          <a:bodyPr/>
          <a:lstStyle/>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Bias and insensitivity about gender and culture have become ethical issues for many social scientists</a:t>
            </a:r>
          </a:p>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Gender and cultural bias and insensitivity can hinder the methodological quality of a study and therefore the validity of its finding</a:t>
            </a:r>
          </a:p>
          <a:p>
            <a:pPr eaLnBrk="1" hangingPunct="1">
              <a:spcBef>
                <a:spcPct val="50000"/>
              </a:spcBef>
              <a:buClr>
                <a:srgbClr val="FFFF00"/>
              </a:buClr>
              <a:buFont typeface="Wingdings" pitchFamily="-109" charset="2"/>
              <a:buChar char="§"/>
            </a:pPr>
            <a:endParaRPr lang="en-US" sz="3000" dirty="0" smtClean="0">
              <a:solidFill>
                <a:schemeClr val="bg1"/>
              </a:solidFill>
            </a:endParaRPr>
          </a:p>
          <a:p>
            <a:pPr eaLnBrk="1" hangingPunct="1">
              <a:spcBef>
                <a:spcPct val="50000"/>
              </a:spcBef>
              <a:buClr>
                <a:srgbClr val="FFFF00"/>
              </a:buClr>
              <a:buFont typeface="Wingdings" pitchFamily="-109" charset="2"/>
              <a:buNone/>
            </a:pPr>
            <a:endParaRPr lang="en-US" sz="1800" dirty="0" smtClean="0">
              <a:solidFill>
                <a:schemeClr val="bg1"/>
              </a:solidFill>
            </a:endParaRPr>
          </a:p>
          <a:p>
            <a:pPr eaLnBrk="1" hangingPunct="1">
              <a:spcBef>
                <a:spcPct val="50000"/>
              </a:spcBef>
              <a:buClr>
                <a:srgbClr val="FFFF00"/>
              </a:buClr>
              <a:buFont typeface="Wingdings" pitchFamily="-109" charset="2"/>
              <a:buNone/>
            </a:pPr>
            <a:endParaRPr lang="en-US" sz="1800" dirty="0" smtClean="0">
              <a:solidFill>
                <a:schemeClr val="bg1"/>
              </a:solidFill>
            </a:endParaRPr>
          </a:p>
        </p:txBody>
      </p:sp>
      <p:sp>
        <p:nvSpPr>
          <p:cNvPr id="19460"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417638"/>
          </a:xfrm>
        </p:spPr>
        <p:txBody>
          <a:bodyPr>
            <a:normAutofit/>
          </a:bodyPr>
          <a:lstStyle/>
          <a:p>
            <a:pPr algn="l" eaLnBrk="1" fontAlgn="auto" hangingPunct="1">
              <a:spcAft>
                <a:spcPts val="0"/>
              </a:spcAft>
              <a:defRPr/>
            </a:pPr>
            <a:r>
              <a:rPr lang="en-US" sz="4200" dirty="0">
                <a:solidFill>
                  <a:schemeClr val="accent1">
                    <a:lumMod val="50000"/>
                  </a:schemeClr>
                </a:solidFill>
                <a:ea typeface="+mj-ea"/>
              </a:rPr>
              <a:t>Bias and Insensitivity Regarding Culture and Gender</a:t>
            </a:r>
          </a:p>
        </p:txBody>
      </p:sp>
      <p:sp>
        <p:nvSpPr>
          <p:cNvPr id="20483" name="Rectangle 3"/>
          <p:cNvSpPr>
            <a:spLocks noGrp="1" noChangeArrowheads="1"/>
          </p:cNvSpPr>
          <p:nvPr>
            <p:ph type="body" sz="half" idx="1"/>
          </p:nvPr>
        </p:nvSpPr>
        <p:spPr>
          <a:xfrm>
            <a:off x="533400" y="1828800"/>
            <a:ext cx="8153400" cy="4343400"/>
          </a:xfrm>
        </p:spPr>
        <p:txBody>
          <a:bodyPr/>
          <a:lstStyle/>
          <a:p>
            <a:pPr eaLnBrk="1" hangingPunct="1">
              <a:lnSpc>
                <a:spcPct val="9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The question of ethics arises because some studies are perceived to perpetuate harm to women and minorities</a:t>
            </a:r>
          </a:p>
          <a:p>
            <a:pPr eaLnBrk="1" hangingPunct="1">
              <a:lnSpc>
                <a:spcPct val="9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Guidelines have been proposed by feminist and other minority scholars</a:t>
            </a:r>
          </a:p>
        </p:txBody>
      </p:sp>
      <p:sp>
        <p:nvSpPr>
          <p:cNvPr id="20484"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417638"/>
          </a:xfrm>
        </p:spPr>
        <p:txBody>
          <a:bodyPr>
            <a:normAutofit/>
          </a:bodyPr>
          <a:lstStyle/>
          <a:p>
            <a:pPr algn="l" eaLnBrk="1" fontAlgn="auto" hangingPunct="1">
              <a:spcAft>
                <a:spcPts val="0"/>
              </a:spcAft>
              <a:defRPr/>
            </a:pPr>
            <a:r>
              <a:rPr lang="en-US" sz="4200" dirty="0">
                <a:solidFill>
                  <a:schemeClr val="accent1">
                    <a:lumMod val="50000"/>
                  </a:schemeClr>
                </a:solidFill>
                <a:ea typeface="+mj-ea"/>
              </a:rPr>
              <a:t>Bias and Insensitivity Regarding Culture and Gender</a:t>
            </a:r>
          </a:p>
        </p:txBody>
      </p:sp>
      <p:sp>
        <p:nvSpPr>
          <p:cNvPr id="21507" name="Rectangle 3"/>
          <p:cNvSpPr>
            <a:spLocks noGrp="1" noChangeArrowheads="1"/>
          </p:cNvSpPr>
          <p:nvPr>
            <p:ph type="body" sz="half" idx="1"/>
          </p:nvPr>
        </p:nvSpPr>
        <p:spPr>
          <a:xfrm>
            <a:off x="533400" y="1676400"/>
            <a:ext cx="8153400" cy="4953000"/>
          </a:xfrm>
        </p:spPr>
        <p:txBody>
          <a:bodyPr/>
          <a:lstStyle/>
          <a:p>
            <a:pPr eaLnBrk="1" hangingPunct="1">
              <a:lnSpc>
                <a:spcPct val="80000"/>
              </a:lnSpc>
              <a:spcBef>
                <a:spcPct val="50000"/>
              </a:spcBef>
              <a:buClr>
                <a:srgbClr val="FFFF00"/>
              </a:buClr>
              <a:buFont typeface="Wingdings" pitchFamily="-109" charset="2"/>
              <a:buChar char="§"/>
            </a:pPr>
            <a:r>
              <a:rPr lang="en-US" dirty="0" smtClean="0">
                <a:solidFill>
                  <a:schemeClr val="accent1">
                    <a:lumMod val="50000"/>
                  </a:schemeClr>
                </a:solidFill>
              </a:rPr>
              <a:t>Spend some time immersing yourself directly in the culture of the group(s) that will be part of your study</a:t>
            </a:r>
          </a:p>
          <a:p>
            <a:pPr eaLnBrk="1" hangingPunct="1">
              <a:lnSpc>
                <a:spcPct val="80000"/>
              </a:lnSpc>
              <a:spcBef>
                <a:spcPct val="50000"/>
              </a:spcBef>
              <a:buClr>
                <a:srgbClr val="FFFF00"/>
              </a:buClr>
              <a:buFont typeface="Wingdings" pitchFamily="-109" charset="2"/>
              <a:buChar char="§"/>
            </a:pPr>
            <a:r>
              <a:rPr lang="en-US" dirty="0" smtClean="0">
                <a:solidFill>
                  <a:schemeClr val="accent1">
                    <a:lumMod val="50000"/>
                  </a:schemeClr>
                </a:solidFill>
              </a:rPr>
              <a:t>Engage minority scholars and community representatives in the formulation of the research problem</a:t>
            </a:r>
          </a:p>
          <a:p>
            <a:pPr eaLnBrk="1" hangingPunct="1">
              <a:lnSpc>
                <a:spcPct val="80000"/>
              </a:lnSpc>
              <a:spcBef>
                <a:spcPct val="50000"/>
              </a:spcBef>
              <a:buClr>
                <a:srgbClr val="FFFF00"/>
              </a:buClr>
              <a:buFont typeface="Wingdings" pitchFamily="-109" charset="2"/>
              <a:buChar char="§"/>
            </a:pPr>
            <a:r>
              <a:rPr lang="en-US" dirty="0" smtClean="0">
                <a:solidFill>
                  <a:schemeClr val="accent1">
                    <a:lumMod val="50000"/>
                  </a:schemeClr>
                </a:solidFill>
              </a:rPr>
              <a:t>Use culturally sensitive language in your measures</a:t>
            </a:r>
          </a:p>
          <a:p>
            <a:pPr eaLnBrk="1" hangingPunct="1">
              <a:lnSpc>
                <a:spcPct val="80000"/>
              </a:lnSpc>
              <a:spcBef>
                <a:spcPct val="50000"/>
              </a:spcBef>
              <a:buClr>
                <a:srgbClr val="FFFF00"/>
              </a:buClr>
              <a:buFont typeface="Wingdings" pitchFamily="-109" charset="2"/>
              <a:buChar char="§"/>
            </a:pPr>
            <a:r>
              <a:rPr lang="en-US" dirty="0" smtClean="0">
                <a:solidFill>
                  <a:schemeClr val="accent1">
                    <a:lumMod val="50000"/>
                  </a:schemeClr>
                </a:solidFill>
              </a:rPr>
              <a:t>Avoid unwarranted focus exclusively on deficits on minorities; perhaps focus primarily on their strengths</a:t>
            </a:r>
            <a:endParaRPr lang="en-US" sz="2600" dirty="0" smtClean="0">
              <a:solidFill>
                <a:schemeClr val="accent1">
                  <a:lumMod val="50000"/>
                </a:schemeClr>
              </a:solidFill>
            </a:endParaRPr>
          </a:p>
        </p:txBody>
      </p:sp>
      <p:sp>
        <p:nvSpPr>
          <p:cNvPr id="21508"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eaLnBrk="1" fontAlgn="auto" hangingPunct="1">
              <a:spcAft>
                <a:spcPts val="0"/>
              </a:spcAft>
              <a:defRPr/>
            </a:pPr>
            <a:r>
              <a:rPr lang="en-US" dirty="0" smtClean="0">
                <a:solidFill>
                  <a:schemeClr val="tx1"/>
                </a:solidFill>
                <a:ea typeface="+mj-ea"/>
              </a:rPr>
              <a:t>Overview of Discussion</a:t>
            </a:r>
            <a:endParaRPr lang="en-US" dirty="0">
              <a:solidFill>
                <a:schemeClr val="tx1"/>
              </a:solidFill>
              <a:ea typeface="+mj-ea"/>
            </a:endParaRPr>
          </a:p>
        </p:txBody>
      </p:sp>
      <p:sp>
        <p:nvSpPr>
          <p:cNvPr id="4099" name="Content Placeholder 2"/>
          <p:cNvSpPr>
            <a:spLocks noGrp="1"/>
          </p:cNvSpPr>
          <p:nvPr>
            <p:ph sz="quarter" idx="1"/>
          </p:nvPr>
        </p:nvSpPr>
        <p:spPr>
          <a:xfrm>
            <a:off x="457200" y="1646238"/>
            <a:ext cx="8229600" cy="4830762"/>
          </a:xfrm>
        </p:spPr>
        <p:txBody>
          <a:bodyPr/>
          <a:lstStyle/>
          <a:p>
            <a:pPr eaLnBrk="1" hangingPunct="1"/>
            <a:r>
              <a:rPr lang="en-US" dirty="0" smtClean="0">
                <a:solidFill>
                  <a:schemeClr val="accent1">
                    <a:lumMod val="50000"/>
                  </a:schemeClr>
                </a:solidFill>
              </a:rPr>
              <a:t>Review definitions linked to ethics and research</a:t>
            </a:r>
          </a:p>
          <a:p>
            <a:pPr eaLnBrk="1" hangingPunct="1"/>
            <a:r>
              <a:rPr lang="en-US" dirty="0" smtClean="0">
                <a:solidFill>
                  <a:schemeClr val="accent1">
                    <a:lumMod val="50000"/>
                  </a:schemeClr>
                </a:solidFill>
              </a:rPr>
              <a:t>Examine entities that monitor research activities</a:t>
            </a:r>
          </a:p>
          <a:p>
            <a:pPr eaLnBrk="1" hangingPunct="1"/>
            <a:r>
              <a:rPr lang="en-US" dirty="0" smtClean="0">
                <a:solidFill>
                  <a:schemeClr val="accent1">
                    <a:lumMod val="50000"/>
                  </a:schemeClr>
                </a:solidFill>
              </a:rPr>
              <a:t>Review NASW Code of Ethics statements</a:t>
            </a:r>
          </a:p>
          <a:p>
            <a:pPr eaLnBrk="1" hangingPunct="1"/>
            <a:r>
              <a:rPr lang="en-US" dirty="0" smtClean="0">
                <a:solidFill>
                  <a:schemeClr val="accent1">
                    <a:lumMod val="50000"/>
                  </a:schemeClr>
                </a:solidFill>
              </a:rPr>
              <a:t>Discuss studies with ethical issues</a:t>
            </a:r>
          </a:p>
          <a:p>
            <a:pPr lvl="1" eaLnBrk="1" hangingPunct="1"/>
            <a:r>
              <a:rPr lang="en-US" dirty="0" smtClean="0">
                <a:solidFill>
                  <a:schemeClr val="accent1">
                    <a:lumMod val="50000"/>
                  </a:schemeClr>
                </a:solidFill>
              </a:rPr>
              <a:t>Watch film about </a:t>
            </a:r>
            <a:r>
              <a:rPr lang="en-US" dirty="0" smtClean="0">
                <a:solidFill>
                  <a:schemeClr val="accent1">
                    <a:lumMod val="50000"/>
                  </a:schemeClr>
                </a:solidFill>
              </a:rPr>
              <a:t>Stanford Prison </a:t>
            </a:r>
            <a:r>
              <a:rPr lang="en-US" dirty="0" smtClean="0">
                <a:solidFill>
                  <a:schemeClr val="accent1">
                    <a:lumMod val="50000"/>
                  </a:schemeClr>
                </a:solidFill>
              </a:rPr>
              <a:t>Study</a:t>
            </a:r>
          </a:p>
          <a:p>
            <a:pPr eaLnBrk="1" hangingPunct="1"/>
            <a:r>
              <a:rPr lang="en-US" dirty="0" smtClean="0">
                <a:solidFill>
                  <a:schemeClr val="accent1">
                    <a:lumMod val="50000"/>
                  </a:schemeClr>
                </a:solidFill>
              </a:rPr>
              <a:t>Explore cultural competence in research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l" eaLnBrk="1" fontAlgn="auto" hangingPunct="1">
              <a:spcAft>
                <a:spcPts val="0"/>
              </a:spcAft>
              <a:defRPr/>
            </a:pPr>
            <a:r>
              <a:rPr lang="en-US" sz="4200" dirty="0">
                <a:solidFill>
                  <a:schemeClr val="accent1">
                    <a:lumMod val="50000"/>
                  </a:schemeClr>
                </a:solidFill>
                <a:ea typeface="+mj-ea"/>
              </a:rPr>
              <a:t>The Politics of Social Work Research</a:t>
            </a:r>
          </a:p>
        </p:txBody>
      </p:sp>
      <p:sp>
        <p:nvSpPr>
          <p:cNvPr id="22531" name="Rectangle 6"/>
          <p:cNvSpPr>
            <a:spLocks noGrp="1" noChangeArrowheads="1"/>
          </p:cNvSpPr>
          <p:nvPr>
            <p:ph type="body" sz="half" idx="1"/>
          </p:nvPr>
        </p:nvSpPr>
        <p:spPr>
          <a:xfrm>
            <a:off x="457200" y="1676400"/>
            <a:ext cx="8153400" cy="4572000"/>
          </a:xfrm>
          <a:noFill/>
        </p:spPr>
        <p:txBody>
          <a:bodyPr/>
          <a:lstStyle/>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Ethics and politics are often closely intertwined</a:t>
            </a:r>
          </a:p>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The ethics of social work research deals more with the methods employed</a:t>
            </a:r>
          </a:p>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Political issues are more concerned with the practical costs and use of research</a:t>
            </a:r>
          </a:p>
        </p:txBody>
      </p:sp>
      <p:sp>
        <p:nvSpPr>
          <p:cNvPr id="22532"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fontAlgn="auto" hangingPunct="1">
              <a:spcAft>
                <a:spcPts val="0"/>
              </a:spcAft>
              <a:defRPr/>
            </a:pPr>
            <a:r>
              <a:rPr lang="en-US" sz="4200" dirty="0" smtClean="0">
                <a:solidFill>
                  <a:schemeClr val="accent1">
                    <a:lumMod val="50000"/>
                  </a:schemeClr>
                </a:solidFill>
                <a:ea typeface="+mj-ea"/>
              </a:rPr>
              <a:t>Politics Continued</a:t>
            </a:r>
            <a:endParaRPr lang="en-US" sz="4200" dirty="0">
              <a:solidFill>
                <a:schemeClr val="accent1">
                  <a:lumMod val="50000"/>
                </a:schemeClr>
              </a:solidFill>
              <a:ea typeface="+mj-ea"/>
            </a:endParaRPr>
          </a:p>
        </p:txBody>
      </p:sp>
      <p:sp>
        <p:nvSpPr>
          <p:cNvPr id="23555" name="Rectangle 3"/>
          <p:cNvSpPr>
            <a:spLocks noGrp="1" noChangeArrowheads="1"/>
          </p:cNvSpPr>
          <p:nvPr>
            <p:ph type="body" sz="half" idx="1"/>
          </p:nvPr>
        </p:nvSpPr>
        <p:spPr>
          <a:xfrm>
            <a:off x="381000" y="1752600"/>
            <a:ext cx="8305800" cy="4724400"/>
          </a:xfrm>
        </p:spPr>
        <p:txBody>
          <a:bodyPr/>
          <a:lstStyle/>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Ideological priorities can restrict inquiry out of a fear that certain truths can be misperceived or misused in a manner that will harm certain vulnerable groups</a:t>
            </a:r>
          </a:p>
          <a:p>
            <a:pPr eaLnBrk="1" hangingPunct="1">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These restrictions can lead to incomplete or distorted knowledge building that risks harming the people the research seeks to protect</a:t>
            </a:r>
          </a:p>
        </p:txBody>
      </p:sp>
      <p:sp>
        <p:nvSpPr>
          <p:cNvPr id="23556"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fontAlgn="auto" hangingPunct="1">
              <a:spcAft>
                <a:spcPts val="0"/>
              </a:spcAft>
              <a:defRPr/>
            </a:pPr>
            <a:r>
              <a:rPr lang="en-US" sz="4200" dirty="0" smtClean="0">
                <a:solidFill>
                  <a:schemeClr val="accent1">
                    <a:lumMod val="50000"/>
                  </a:schemeClr>
                </a:solidFill>
                <a:ea typeface="+mj-ea"/>
              </a:rPr>
              <a:t>Politics Continued</a:t>
            </a:r>
            <a:endParaRPr lang="en-US" sz="4200" dirty="0">
              <a:solidFill>
                <a:schemeClr val="accent1">
                  <a:lumMod val="50000"/>
                </a:schemeClr>
              </a:solidFill>
              <a:ea typeface="+mj-ea"/>
            </a:endParaRPr>
          </a:p>
        </p:txBody>
      </p:sp>
      <p:sp>
        <p:nvSpPr>
          <p:cNvPr id="24579" name="Rectangle 3"/>
          <p:cNvSpPr>
            <a:spLocks noGrp="1" noChangeArrowheads="1"/>
          </p:cNvSpPr>
          <p:nvPr>
            <p:ph type="body" sz="half" idx="1"/>
          </p:nvPr>
        </p:nvSpPr>
        <p:spPr>
          <a:xfrm>
            <a:off x="457200" y="1752600"/>
            <a:ext cx="8153400" cy="5105400"/>
          </a:xfrm>
        </p:spPr>
        <p:txBody>
          <a:bodyPr/>
          <a:lstStyle/>
          <a:p>
            <a:pPr eaLnBrk="1" hangingPunct="1">
              <a:spcBef>
                <a:spcPct val="50000"/>
              </a:spcBef>
              <a:buClr>
                <a:srgbClr val="FFFF00"/>
              </a:buClr>
              <a:buFont typeface="Wingdings" pitchFamily="-109" charset="2"/>
              <a:buChar char="§"/>
            </a:pPr>
            <a:r>
              <a:rPr lang="en-US" dirty="0" smtClean="0">
                <a:solidFill>
                  <a:schemeClr val="accent1">
                    <a:lumMod val="50000"/>
                  </a:schemeClr>
                </a:solidFill>
              </a:rPr>
              <a:t>Even though the norms of science cannot force individual scientists to give up their personal values, the use of accepted scientific practices provides a safeguard against “scientific” findings being the product of bias alone</a:t>
            </a:r>
          </a:p>
        </p:txBody>
      </p:sp>
      <p:sp>
        <p:nvSpPr>
          <p:cNvPr id="24580"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marL="54864" eaLnBrk="1" fontAlgn="auto" hangingPunct="1">
              <a:spcAft>
                <a:spcPts val="0"/>
              </a:spcAft>
              <a:defRPr/>
            </a:pPr>
            <a:r>
              <a:rPr lang="en-US" sz="4000" dirty="0" smtClean="0">
                <a:solidFill>
                  <a:schemeClr val="accent1">
                    <a:lumMod val="50000"/>
                  </a:schemeClr>
                </a:solidFill>
                <a:ea typeface="+mj-ea"/>
              </a:rPr>
              <a:t>Defining Cultural Competency</a:t>
            </a:r>
            <a:br>
              <a:rPr lang="en-US" sz="4000" dirty="0" smtClean="0">
                <a:solidFill>
                  <a:schemeClr val="accent1">
                    <a:lumMod val="50000"/>
                  </a:schemeClr>
                </a:solidFill>
                <a:ea typeface="+mj-ea"/>
              </a:rPr>
            </a:br>
            <a:r>
              <a:rPr lang="en-US" sz="1600" dirty="0" smtClean="0">
                <a:solidFill>
                  <a:schemeClr val="accent1">
                    <a:lumMod val="50000"/>
                  </a:schemeClr>
                </a:solidFill>
                <a:ea typeface="+mj-ea"/>
              </a:rPr>
              <a:t>(HRSA website; Adapted from Cross, 1989)</a:t>
            </a:r>
            <a:endParaRPr lang="en-US" sz="1600" dirty="0">
              <a:solidFill>
                <a:schemeClr val="accent1">
                  <a:lumMod val="50000"/>
                </a:schemeClr>
              </a:solidFill>
              <a:ea typeface="+mj-ea"/>
            </a:endParaRPr>
          </a:p>
        </p:txBody>
      </p:sp>
      <p:sp>
        <p:nvSpPr>
          <p:cNvPr id="25603" name="Rectangle 3"/>
          <p:cNvSpPr>
            <a:spLocks noGrp="1" noRot="1" noChangeArrowheads="1"/>
          </p:cNvSpPr>
          <p:nvPr>
            <p:ph sz="quarter" idx="1"/>
          </p:nvPr>
        </p:nvSpPr>
        <p:spPr/>
        <p:txBody>
          <a:bodyPr/>
          <a:lstStyle/>
          <a:p>
            <a:pPr eaLnBrk="1" hangingPunct="1">
              <a:lnSpc>
                <a:spcPct val="90000"/>
              </a:lnSpc>
              <a:spcBef>
                <a:spcPct val="0"/>
              </a:spcBef>
              <a:buFont typeface="Wingdings 2" pitchFamily="-109" charset="2"/>
              <a:buChar char=""/>
            </a:pPr>
            <a:r>
              <a:rPr lang="en-US" dirty="0" smtClean="0">
                <a:solidFill>
                  <a:schemeClr val="accent1">
                    <a:lumMod val="50000"/>
                  </a:schemeClr>
                </a:solidFill>
              </a:rPr>
              <a:t>“Culture” refers to integrated patterns of human behavior that include the language, thoughts, communications, actions, customs, beliefs, values, and institutions of racial, ethnic, religious, or social groups.</a:t>
            </a:r>
          </a:p>
        </p:txBody>
      </p:sp>
      <p:sp>
        <p:nvSpPr>
          <p:cNvPr id="25604" name="Content Placeholder 5"/>
          <p:cNvSpPr>
            <a:spLocks noGrp="1"/>
          </p:cNvSpPr>
          <p:nvPr>
            <p:ph sz="quarter" idx="2"/>
          </p:nvPr>
        </p:nvSpPr>
        <p:spPr>
          <a:xfrm>
            <a:off x="4572000" y="1524000"/>
            <a:ext cx="4038600" cy="4953000"/>
          </a:xfrm>
        </p:spPr>
        <p:txBody>
          <a:bodyPr/>
          <a:lstStyle/>
          <a:p>
            <a:pPr eaLnBrk="1" hangingPunct="1">
              <a:spcBef>
                <a:spcPct val="0"/>
              </a:spcBef>
              <a:buFont typeface="Wingdings 2" pitchFamily="-109" charset="2"/>
              <a:buChar char=""/>
            </a:pPr>
            <a:r>
              <a:rPr lang="en-US" dirty="0" smtClean="0">
                <a:solidFill>
                  <a:schemeClr val="accent1">
                    <a:lumMod val="50000"/>
                  </a:schemeClr>
                </a:solidFill>
              </a:rPr>
              <a:t>“Competence” implies having capacity to function effectively as an individual and an organization within the context of the cultural beliefs, behaviors, and needs presented by consumers and their communities.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Autofit/>
          </a:bodyPr>
          <a:lstStyle/>
          <a:p>
            <a:pPr marL="54864" eaLnBrk="1" fontAlgn="auto" hangingPunct="1">
              <a:spcAft>
                <a:spcPts val="0"/>
              </a:spcAft>
              <a:defRPr/>
            </a:pPr>
            <a:r>
              <a:rPr lang="en-US" sz="3800" dirty="0">
                <a:solidFill>
                  <a:schemeClr val="accent1">
                    <a:lumMod val="50000"/>
                  </a:schemeClr>
                </a:solidFill>
                <a:ea typeface="+mj-ea"/>
              </a:rPr>
              <a:t>Cultural Competency Continued</a:t>
            </a:r>
          </a:p>
        </p:txBody>
      </p:sp>
      <p:sp>
        <p:nvSpPr>
          <p:cNvPr id="26627" name="Rectangle 3"/>
          <p:cNvSpPr>
            <a:spLocks noGrp="1" noRot="1" noChangeArrowheads="1"/>
          </p:cNvSpPr>
          <p:nvPr>
            <p:ph sz="quarter" idx="1"/>
          </p:nvPr>
        </p:nvSpPr>
        <p:spPr>
          <a:xfrm>
            <a:off x="301625" y="1600200"/>
            <a:ext cx="4346575" cy="4498975"/>
          </a:xfrm>
        </p:spPr>
        <p:txBody>
          <a:bodyPr/>
          <a:lstStyle/>
          <a:p>
            <a:pPr eaLnBrk="1" hangingPunct="1">
              <a:lnSpc>
                <a:spcPct val="90000"/>
              </a:lnSpc>
            </a:pPr>
            <a:r>
              <a:rPr lang="en-US" dirty="0" smtClean="0">
                <a:solidFill>
                  <a:schemeClr val="accent1">
                    <a:lumMod val="50000"/>
                  </a:schemeClr>
                </a:solidFill>
              </a:rPr>
              <a:t>Bias</a:t>
            </a:r>
          </a:p>
          <a:p>
            <a:pPr lvl="1" eaLnBrk="1" hangingPunct="1">
              <a:lnSpc>
                <a:spcPct val="90000"/>
              </a:lnSpc>
            </a:pPr>
            <a:r>
              <a:rPr lang="en-US" dirty="0" smtClean="0">
                <a:solidFill>
                  <a:schemeClr val="accent1">
                    <a:lumMod val="50000"/>
                  </a:schemeClr>
                </a:solidFill>
              </a:rPr>
              <a:t>Means “a partiality that prevents objective consideration of an issue or situation”</a:t>
            </a:r>
          </a:p>
          <a:p>
            <a:pPr lvl="1" eaLnBrk="1" hangingPunct="1">
              <a:lnSpc>
                <a:spcPct val="90000"/>
              </a:lnSpc>
            </a:pPr>
            <a:r>
              <a:rPr lang="en-US" dirty="0" smtClean="0">
                <a:solidFill>
                  <a:schemeClr val="accent1">
                    <a:lumMod val="50000"/>
                  </a:schemeClr>
                </a:solidFill>
              </a:rPr>
              <a:t>Shows the questions being asked are ethnocentric (from the researcher’s world view)</a:t>
            </a:r>
          </a:p>
          <a:p>
            <a:pPr lvl="1" eaLnBrk="1" hangingPunct="1">
              <a:lnSpc>
                <a:spcPct val="90000"/>
              </a:lnSpc>
            </a:pPr>
            <a:r>
              <a:rPr lang="en-US" dirty="0" smtClean="0">
                <a:solidFill>
                  <a:schemeClr val="accent1">
                    <a:lumMod val="50000"/>
                  </a:schemeClr>
                </a:solidFill>
              </a:rPr>
              <a:t>Limits the findings for the researcher</a:t>
            </a:r>
          </a:p>
        </p:txBody>
      </p:sp>
      <p:sp>
        <p:nvSpPr>
          <p:cNvPr id="26628" name="Rectangle 4"/>
          <p:cNvSpPr>
            <a:spLocks noGrp="1" noRot="1" noChangeArrowheads="1"/>
          </p:cNvSpPr>
          <p:nvPr>
            <p:ph sz="quarter" idx="2"/>
          </p:nvPr>
        </p:nvSpPr>
        <p:spPr>
          <a:xfrm>
            <a:off x="4651375" y="1600200"/>
            <a:ext cx="4191000" cy="4498975"/>
          </a:xfrm>
        </p:spPr>
        <p:txBody>
          <a:bodyPr/>
          <a:lstStyle/>
          <a:p>
            <a:pPr eaLnBrk="1" hangingPunct="1">
              <a:lnSpc>
                <a:spcPct val="90000"/>
              </a:lnSpc>
            </a:pPr>
            <a:r>
              <a:rPr lang="en-US" dirty="0" smtClean="0">
                <a:solidFill>
                  <a:schemeClr val="accent1">
                    <a:lumMod val="50000"/>
                  </a:schemeClr>
                </a:solidFill>
              </a:rPr>
              <a:t>Insensitivity</a:t>
            </a:r>
          </a:p>
          <a:p>
            <a:pPr lvl="1" eaLnBrk="1" hangingPunct="1">
              <a:lnSpc>
                <a:spcPct val="90000"/>
              </a:lnSpc>
            </a:pPr>
            <a:r>
              <a:rPr lang="en-US" dirty="0" smtClean="0">
                <a:solidFill>
                  <a:schemeClr val="accent1">
                    <a:lumMod val="50000"/>
                  </a:schemeClr>
                </a:solidFill>
              </a:rPr>
              <a:t>Ask questions that are specific to one group and not to another</a:t>
            </a:r>
          </a:p>
          <a:p>
            <a:pPr lvl="1" eaLnBrk="1" hangingPunct="1">
              <a:lnSpc>
                <a:spcPct val="90000"/>
              </a:lnSpc>
            </a:pPr>
            <a:r>
              <a:rPr lang="en-US" dirty="0" smtClean="0">
                <a:solidFill>
                  <a:schemeClr val="accent1">
                    <a:lumMod val="50000"/>
                  </a:schemeClr>
                </a:solidFill>
              </a:rPr>
              <a:t>“Are you married?”</a:t>
            </a:r>
          </a:p>
          <a:p>
            <a:pPr lvl="1" eaLnBrk="1" hangingPunct="1">
              <a:lnSpc>
                <a:spcPct val="90000"/>
              </a:lnSpc>
            </a:pPr>
            <a:r>
              <a:rPr lang="en-US" dirty="0" smtClean="0">
                <a:solidFill>
                  <a:schemeClr val="accent1">
                    <a:lumMod val="50000"/>
                  </a:schemeClr>
                </a:solidFill>
              </a:rPr>
              <a:t>“Are you happy in your job?”</a:t>
            </a:r>
          </a:p>
          <a:p>
            <a:pPr lvl="1" eaLnBrk="1" hangingPunct="1">
              <a:lnSpc>
                <a:spcPct val="90000"/>
              </a:lnSpc>
            </a:pPr>
            <a:r>
              <a:rPr lang="en-US" dirty="0" smtClean="0">
                <a:solidFill>
                  <a:schemeClr val="accent1">
                    <a:lumMod val="50000"/>
                  </a:schemeClr>
                </a:solidFill>
              </a:rPr>
              <a:t>“What does your wife do?”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l" eaLnBrk="1" fontAlgn="auto" hangingPunct="1">
              <a:spcAft>
                <a:spcPts val="0"/>
              </a:spcAft>
              <a:defRPr/>
            </a:pPr>
            <a:r>
              <a:rPr lang="en-US" sz="4200" dirty="0">
                <a:solidFill>
                  <a:schemeClr val="accent1">
                    <a:lumMod val="50000"/>
                  </a:schemeClr>
                </a:solidFill>
                <a:ea typeface="+mj-ea"/>
              </a:rPr>
              <a:t>Cultural </a:t>
            </a:r>
            <a:r>
              <a:rPr lang="en-US" sz="4200" dirty="0" smtClean="0">
                <a:solidFill>
                  <a:schemeClr val="accent1">
                    <a:lumMod val="50000"/>
                  </a:schemeClr>
                </a:solidFill>
                <a:ea typeface="+mj-ea"/>
              </a:rPr>
              <a:t>Competence Continued</a:t>
            </a:r>
            <a:endParaRPr lang="en-US" sz="4200" dirty="0">
              <a:solidFill>
                <a:schemeClr val="accent1">
                  <a:lumMod val="50000"/>
                </a:schemeClr>
              </a:solidFill>
              <a:ea typeface="+mj-ea"/>
            </a:endParaRPr>
          </a:p>
        </p:txBody>
      </p:sp>
      <p:sp>
        <p:nvSpPr>
          <p:cNvPr id="7171" name="Rectangle 3"/>
          <p:cNvSpPr>
            <a:spLocks noGrp="1" noChangeArrowheads="1"/>
          </p:cNvSpPr>
          <p:nvPr>
            <p:ph sz="quarter" idx="1"/>
          </p:nvPr>
        </p:nvSpPr>
        <p:spPr>
          <a:xfrm>
            <a:off x="457200" y="1066800"/>
            <a:ext cx="8229600" cy="5410200"/>
          </a:xfrm>
        </p:spPr>
        <p:txBody>
          <a:bodyPr>
            <a:normAutofit/>
          </a:bodyPr>
          <a:lstStyle/>
          <a:p>
            <a:pPr marL="548640" indent="-411480" eaLnBrk="1" fontAlgn="auto" hangingPunct="1">
              <a:lnSpc>
                <a:spcPct val="90000"/>
              </a:lnSpc>
              <a:spcAft>
                <a:spcPts val="0"/>
              </a:spcAft>
              <a:buClr>
                <a:srgbClr val="FFFF00"/>
              </a:buClr>
              <a:buFont typeface="Wingdings" pitchFamily="-109" charset="2"/>
              <a:buNone/>
              <a:defRPr/>
            </a:pPr>
            <a:endParaRPr lang="en-US" sz="3000" dirty="0">
              <a:solidFill>
                <a:schemeClr val="bg1"/>
              </a:solidFill>
              <a:ea typeface="+mn-ea"/>
            </a:endParaRPr>
          </a:p>
          <a:p>
            <a:pPr marL="548640" indent="-411480" eaLnBrk="1" fontAlgn="auto" hangingPunct="1">
              <a:lnSpc>
                <a:spcPct val="90000"/>
              </a:lnSpc>
              <a:spcBef>
                <a:spcPct val="50000"/>
              </a:spcBef>
              <a:spcAft>
                <a:spcPct val="50000"/>
              </a:spcAft>
              <a:buClr>
                <a:srgbClr val="FFFF00"/>
              </a:buClr>
              <a:buFont typeface="Wingdings" pitchFamily="-109" charset="2"/>
              <a:buChar char="§"/>
              <a:defRPr/>
            </a:pPr>
            <a:r>
              <a:rPr lang="en-US" sz="3000" dirty="0">
                <a:solidFill>
                  <a:schemeClr val="accent1">
                    <a:lumMod val="50000"/>
                  </a:schemeClr>
                </a:solidFill>
                <a:ea typeface="+mn-ea"/>
              </a:rPr>
              <a:t>Cultural insensitivity in interpreting data can also occur when ethnic minorities are not even included in a study and yet its findings are generalized as if they had been included</a:t>
            </a:r>
          </a:p>
          <a:p>
            <a:pPr marL="548640" indent="-411480" eaLnBrk="1" fontAlgn="auto" hangingPunct="1">
              <a:lnSpc>
                <a:spcPct val="90000"/>
              </a:lnSpc>
              <a:spcBef>
                <a:spcPct val="50000"/>
              </a:spcBef>
              <a:spcAft>
                <a:spcPct val="50000"/>
              </a:spcAft>
              <a:buClr>
                <a:srgbClr val="FFFF00"/>
              </a:buClr>
              <a:buFont typeface="Wingdings" pitchFamily="-109" charset="2"/>
              <a:buChar char="§"/>
              <a:defRPr/>
            </a:pPr>
            <a:r>
              <a:rPr lang="en-US" sz="3000" dirty="0">
                <a:solidFill>
                  <a:schemeClr val="accent1">
                    <a:lumMod val="50000"/>
                  </a:schemeClr>
                </a:solidFill>
                <a:ea typeface="+mn-ea"/>
              </a:rPr>
              <a:t>Because oppressed groups are more likely to be poor than majority groups, culturally competent researchers will include socioeconomic factors in their analyses when they are studying other ways in which minority and majority populations differ</a:t>
            </a:r>
          </a:p>
        </p:txBody>
      </p:sp>
      <p:sp>
        <p:nvSpPr>
          <p:cNvPr id="27652"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lgn="l" eaLnBrk="1" fontAlgn="auto" hangingPunct="1">
              <a:spcAft>
                <a:spcPts val="0"/>
              </a:spcAft>
              <a:defRPr/>
            </a:pPr>
            <a:r>
              <a:rPr lang="en-US" sz="4200" dirty="0">
                <a:solidFill>
                  <a:schemeClr val="accent1">
                    <a:lumMod val="50000"/>
                  </a:schemeClr>
                </a:solidFill>
                <a:ea typeface="+mj-ea"/>
              </a:rPr>
              <a:t>Cultural </a:t>
            </a:r>
            <a:r>
              <a:rPr lang="en-US" sz="4200" dirty="0" smtClean="0">
                <a:solidFill>
                  <a:schemeClr val="accent1">
                    <a:lumMod val="50000"/>
                  </a:schemeClr>
                </a:solidFill>
                <a:ea typeface="+mj-ea"/>
              </a:rPr>
              <a:t>Competence Continued</a:t>
            </a:r>
            <a:endParaRPr lang="en-US" sz="4200" dirty="0">
              <a:solidFill>
                <a:schemeClr val="accent1">
                  <a:lumMod val="50000"/>
                </a:schemeClr>
              </a:solidFill>
              <a:ea typeface="+mj-ea"/>
            </a:endParaRPr>
          </a:p>
        </p:txBody>
      </p:sp>
      <p:sp>
        <p:nvSpPr>
          <p:cNvPr id="28675" name="Rectangle 3"/>
          <p:cNvSpPr>
            <a:spLocks noGrp="1" noChangeArrowheads="1"/>
          </p:cNvSpPr>
          <p:nvPr>
            <p:ph sz="quarter" idx="1"/>
          </p:nvPr>
        </p:nvSpPr>
        <p:spPr>
          <a:xfrm>
            <a:off x="457200" y="1066800"/>
            <a:ext cx="8229600" cy="5410200"/>
          </a:xfrm>
        </p:spPr>
        <p:txBody>
          <a:bodyPr/>
          <a:lstStyle/>
          <a:p>
            <a:pPr eaLnBrk="1" hangingPunct="1">
              <a:lnSpc>
                <a:spcPct val="80000"/>
              </a:lnSpc>
              <a:buClr>
                <a:srgbClr val="FFFF00"/>
              </a:buClr>
              <a:buFont typeface="Wingdings" pitchFamily="-109" charset="2"/>
              <a:buNone/>
            </a:pPr>
            <a:endParaRPr lang="en-US" sz="3000" dirty="0" smtClean="0">
              <a:solidFill>
                <a:schemeClr val="bg1"/>
              </a:solidFill>
            </a:endParaRPr>
          </a:p>
          <a:p>
            <a:pPr eaLnBrk="1" hangingPunct="1">
              <a:lnSpc>
                <a:spcPct val="80000"/>
              </a:lnSpc>
              <a:spcBef>
                <a:spcPct val="50000"/>
              </a:spcBef>
              <a:spcAft>
                <a:spcPct val="50000"/>
              </a:spcAft>
              <a:buClr>
                <a:srgbClr val="FFFF00"/>
              </a:buClr>
              <a:buFont typeface="Wingdings" pitchFamily="-109" charset="2"/>
              <a:buChar char="§"/>
            </a:pPr>
            <a:r>
              <a:rPr lang="en-US" sz="3000" i="1" dirty="0" smtClean="0">
                <a:solidFill>
                  <a:schemeClr val="accent1">
                    <a:lumMod val="50000"/>
                  </a:schemeClr>
                </a:solidFill>
              </a:rPr>
              <a:t>Acculturation</a:t>
            </a:r>
            <a:r>
              <a:rPr lang="en-US" sz="3000" dirty="0" smtClean="0">
                <a:solidFill>
                  <a:schemeClr val="accent1">
                    <a:lumMod val="50000"/>
                  </a:schemeClr>
                </a:solidFill>
              </a:rPr>
              <a:t> is the process in which a group or individual changes after coming into contact with a majority culture, taking on the language, values, attitudes, and lifestyle preferences of the majority culture</a:t>
            </a:r>
          </a:p>
          <a:p>
            <a:pPr eaLnBrk="1" hangingPunct="1">
              <a:lnSpc>
                <a:spcPct val="80000"/>
              </a:lnSpc>
              <a:spcBef>
                <a:spcPct val="50000"/>
              </a:spcBef>
              <a:spcAft>
                <a:spcPct val="50000"/>
              </a:spcAft>
              <a:buClr>
                <a:srgbClr val="FFFF00"/>
              </a:buClr>
              <a:buFont typeface="Wingdings" pitchFamily="-109" charset="2"/>
              <a:buChar char="§"/>
            </a:pPr>
            <a:r>
              <a:rPr lang="en-US" sz="3000" dirty="0" smtClean="0">
                <a:solidFill>
                  <a:schemeClr val="accent1">
                    <a:lumMod val="50000"/>
                  </a:schemeClr>
                </a:solidFill>
              </a:rPr>
              <a:t>Culturally competent researchers will consider acculturation and the immigration experience as factors to include in their research as they study differences between minority and majority populations</a:t>
            </a:r>
          </a:p>
        </p:txBody>
      </p:sp>
      <p:sp>
        <p:nvSpPr>
          <p:cNvPr id="28676"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382000" cy="1143000"/>
          </a:xfrm>
        </p:spPr>
        <p:txBody>
          <a:bodyPr>
            <a:normAutofit/>
          </a:bodyPr>
          <a:lstStyle/>
          <a:p>
            <a:pPr algn="l" eaLnBrk="1" fontAlgn="auto" hangingPunct="1">
              <a:spcAft>
                <a:spcPts val="0"/>
              </a:spcAft>
              <a:defRPr/>
            </a:pPr>
            <a:r>
              <a:rPr lang="en-US" sz="4200" dirty="0">
                <a:solidFill>
                  <a:schemeClr val="accent1">
                    <a:lumMod val="50000"/>
                  </a:schemeClr>
                </a:solidFill>
                <a:ea typeface="+mj-ea"/>
              </a:rPr>
              <a:t>Developing Cultural </a:t>
            </a:r>
            <a:r>
              <a:rPr lang="en-US" sz="4200" dirty="0" smtClean="0">
                <a:solidFill>
                  <a:schemeClr val="accent1">
                    <a:lumMod val="50000"/>
                  </a:schemeClr>
                </a:solidFill>
                <a:ea typeface="+mj-ea"/>
              </a:rPr>
              <a:t>Competence</a:t>
            </a:r>
            <a:endParaRPr lang="en-US" sz="4200" dirty="0">
              <a:solidFill>
                <a:schemeClr val="accent1">
                  <a:lumMod val="50000"/>
                </a:schemeClr>
              </a:solidFill>
              <a:ea typeface="+mj-ea"/>
            </a:endParaRPr>
          </a:p>
        </p:txBody>
      </p:sp>
      <p:sp>
        <p:nvSpPr>
          <p:cNvPr id="29699" name="Rectangle 3"/>
          <p:cNvSpPr>
            <a:spLocks noGrp="1" noChangeArrowheads="1"/>
          </p:cNvSpPr>
          <p:nvPr>
            <p:ph sz="quarter" idx="1"/>
          </p:nvPr>
        </p:nvSpPr>
        <p:spPr>
          <a:xfrm>
            <a:off x="457200" y="1066800"/>
            <a:ext cx="8229600" cy="5410200"/>
          </a:xfrm>
        </p:spPr>
        <p:txBody>
          <a:bodyPr/>
          <a:lstStyle/>
          <a:p>
            <a:pPr eaLnBrk="1" hangingPunct="1">
              <a:buClr>
                <a:srgbClr val="FFFF00"/>
              </a:buClr>
              <a:buFont typeface="Wingdings" pitchFamily="-109" charset="2"/>
              <a:buNone/>
            </a:pPr>
            <a:endParaRPr lang="en-US" sz="3400" dirty="0" smtClean="0">
              <a:solidFill>
                <a:schemeClr val="bg1"/>
              </a:solidFill>
            </a:endParaRPr>
          </a:p>
          <a:p>
            <a:pPr eaLnBrk="1" hangingPunct="1">
              <a:spcAft>
                <a:spcPct val="30000"/>
              </a:spcAft>
              <a:buClr>
                <a:srgbClr val="FFFF00"/>
              </a:buClr>
              <a:buFont typeface="Wingdings" pitchFamily="-109" charset="2"/>
              <a:buChar char="§"/>
            </a:pPr>
            <a:r>
              <a:rPr lang="en-US" sz="3400" dirty="0" smtClean="0">
                <a:solidFill>
                  <a:schemeClr val="accent1">
                    <a:lumMod val="50000"/>
                  </a:schemeClr>
                </a:solidFill>
              </a:rPr>
              <a:t>Researchers should understand:</a:t>
            </a:r>
          </a:p>
          <a:p>
            <a:pPr lvl="1" eaLnBrk="1" hangingPunct="1">
              <a:spcBef>
                <a:spcPct val="30000"/>
              </a:spcBef>
              <a:spcAft>
                <a:spcPct val="30000"/>
              </a:spcAft>
              <a:buClr>
                <a:srgbClr val="FFFF00"/>
              </a:buClr>
              <a:buFont typeface="Times New Roman" pitchFamily="-109" charset="0"/>
              <a:buChar char="–"/>
            </a:pPr>
            <a:r>
              <a:rPr lang="en-US" sz="3000" dirty="0" smtClean="0">
                <a:solidFill>
                  <a:schemeClr val="accent1">
                    <a:lumMod val="50000"/>
                  </a:schemeClr>
                </a:solidFill>
              </a:rPr>
              <a:t>The minority culture’s historical experiences</a:t>
            </a:r>
          </a:p>
          <a:p>
            <a:pPr lvl="1" eaLnBrk="1" hangingPunct="1">
              <a:spcBef>
                <a:spcPct val="30000"/>
              </a:spcBef>
              <a:spcAft>
                <a:spcPct val="30000"/>
              </a:spcAft>
              <a:buClr>
                <a:srgbClr val="FFFF00"/>
              </a:buClr>
              <a:buFont typeface="Times New Roman" pitchFamily="-109" charset="0"/>
              <a:buChar char="–"/>
            </a:pPr>
            <a:r>
              <a:rPr lang="en-US" sz="3000" dirty="0" smtClean="0">
                <a:solidFill>
                  <a:schemeClr val="accent1">
                    <a:lumMod val="50000"/>
                  </a:schemeClr>
                </a:solidFill>
              </a:rPr>
              <a:t>The effects of prejudice and oppression</a:t>
            </a:r>
          </a:p>
          <a:p>
            <a:pPr lvl="1" eaLnBrk="1" hangingPunct="1">
              <a:spcBef>
                <a:spcPct val="30000"/>
              </a:spcBef>
              <a:spcAft>
                <a:spcPct val="30000"/>
              </a:spcAft>
              <a:buClr>
                <a:srgbClr val="FFFF00"/>
              </a:buClr>
              <a:buFont typeface="Times New Roman" pitchFamily="-109" charset="0"/>
              <a:buChar char="–"/>
            </a:pPr>
            <a:r>
              <a:rPr lang="en-US" sz="3000" dirty="0" smtClean="0">
                <a:solidFill>
                  <a:schemeClr val="accent1">
                    <a:lumMod val="50000"/>
                  </a:schemeClr>
                </a:solidFill>
              </a:rPr>
              <a:t>How these experiences influence the ways in which its members live and view members of the majority culture</a:t>
            </a:r>
          </a:p>
        </p:txBody>
      </p:sp>
      <p:sp>
        <p:nvSpPr>
          <p:cNvPr id="29700"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fontAlgn="auto" hangingPunct="1">
              <a:spcAft>
                <a:spcPts val="0"/>
              </a:spcAft>
              <a:defRPr/>
            </a:pPr>
            <a:r>
              <a:rPr lang="en-US" sz="4200" dirty="0">
                <a:solidFill>
                  <a:schemeClr val="accent1">
                    <a:lumMod val="50000"/>
                  </a:schemeClr>
                </a:solidFill>
                <a:ea typeface="+mj-ea"/>
              </a:rPr>
              <a:t>Developing </a:t>
            </a:r>
            <a:r>
              <a:rPr lang="en-US" sz="4200" dirty="0" smtClean="0">
                <a:solidFill>
                  <a:schemeClr val="accent1">
                    <a:lumMod val="50000"/>
                  </a:schemeClr>
                </a:solidFill>
                <a:ea typeface="+mj-ea"/>
              </a:rPr>
              <a:t>Continued</a:t>
            </a:r>
            <a:endParaRPr lang="en-US" sz="4200" dirty="0">
              <a:solidFill>
                <a:schemeClr val="accent1">
                  <a:lumMod val="50000"/>
                </a:schemeClr>
              </a:solidFill>
              <a:ea typeface="+mj-ea"/>
            </a:endParaRPr>
          </a:p>
        </p:txBody>
      </p:sp>
      <p:sp>
        <p:nvSpPr>
          <p:cNvPr id="30723" name="Rectangle 3"/>
          <p:cNvSpPr>
            <a:spLocks noGrp="1" noChangeArrowheads="1"/>
          </p:cNvSpPr>
          <p:nvPr>
            <p:ph sz="quarter" idx="1"/>
          </p:nvPr>
        </p:nvSpPr>
        <p:spPr>
          <a:xfrm>
            <a:off x="457200" y="1600200"/>
            <a:ext cx="8229600" cy="5410200"/>
          </a:xfrm>
        </p:spPr>
        <p:txBody>
          <a:bodyPr/>
          <a:lstStyle/>
          <a:p>
            <a:pPr eaLnBrk="1" hangingPunct="1">
              <a:buClr>
                <a:srgbClr val="FFFF00"/>
              </a:buClr>
              <a:buFont typeface="Wingdings" pitchFamily="-109" charset="2"/>
              <a:buChar char="§"/>
            </a:pPr>
            <a:r>
              <a:rPr lang="en-US" sz="3400" dirty="0" smtClean="0">
                <a:solidFill>
                  <a:schemeClr val="accent1">
                    <a:lumMod val="50000"/>
                  </a:schemeClr>
                </a:solidFill>
              </a:rPr>
              <a:t>Strategies to improve cultural competence:</a:t>
            </a:r>
          </a:p>
          <a:p>
            <a:pPr lvl="1" eaLnBrk="1" hangingPunct="1">
              <a:spcBef>
                <a:spcPct val="50000"/>
              </a:spcBef>
              <a:buClr>
                <a:srgbClr val="FFFF00"/>
              </a:buClr>
              <a:buFont typeface="Arial" charset="0"/>
              <a:buChar char="−"/>
            </a:pPr>
            <a:r>
              <a:rPr lang="en-US" sz="3000" dirty="0" smtClean="0">
                <a:solidFill>
                  <a:schemeClr val="accent1">
                    <a:lumMod val="50000"/>
                  </a:schemeClr>
                </a:solidFill>
              </a:rPr>
              <a:t>Cultural </a:t>
            </a:r>
            <a:r>
              <a:rPr lang="en-US" sz="3000" dirty="0" smtClean="0">
                <a:solidFill>
                  <a:schemeClr val="accent1">
                    <a:lumMod val="50000"/>
                  </a:schemeClr>
                </a:solidFill>
              </a:rPr>
              <a:t>immersion: cultural and scientific literature; cultural events, travel, etc.</a:t>
            </a:r>
          </a:p>
          <a:p>
            <a:pPr lvl="1" eaLnBrk="1" hangingPunct="1">
              <a:spcBef>
                <a:spcPct val="50000"/>
              </a:spcBef>
              <a:buClr>
                <a:srgbClr val="FFFF00"/>
              </a:buClr>
              <a:buFont typeface="Arial" charset="0"/>
              <a:buChar char="−"/>
            </a:pPr>
            <a:r>
              <a:rPr lang="en-US" sz="3000" dirty="0" smtClean="0">
                <a:solidFill>
                  <a:schemeClr val="accent1">
                    <a:lumMod val="50000"/>
                  </a:schemeClr>
                </a:solidFill>
              </a:rPr>
              <a:t>Participant </a:t>
            </a:r>
            <a:r>
              <a:rPr lang="en-US" sz="3000" dirty="0" smtClean="0">
                <a:solidFill>
                  <a:schemeClr val="accent1">
                    <a:lumMod val="50000"/>
                  </a:schemeClr>
                </a:solidFill>
              </a:rPr>
              <a:t>observation</a:t>
            </a:r>
            <a:endParaRPr lang="en-US" sz="3000" dirty="0" smtClean="0">
              <a:solidFill>
                <a:schemeClr val="accent1">
                  <a:lumMod val="50000"/>
                </a:schemeClr>
              </a:solidFill>
            </a:endParaRPr>
          </a:p>
          <a:p>
            <a:pPr lvl="1" eaLnBrk="1" hangingPunct="1">
              <a:spcBef>
                <a:spcPct val="50000"/>
              </a:spcBef>
              <a:buClr>
                <a:srgbClr val="FFFF00"/>
              </a:buClr>
              <a:buFont typeface="Arial" charset="0"/>
              <a:buChar char="−"/>
            </a:pPr>
            <a:r>
              <a:rPr lang="en-US" sz="3000" dirty="0" smtClean="0">
                <a:solidFill>
                  <a:schemeClr val="accent1">
                    <a:lumMod val="50000"/>
                  </a:schemeClr>
                </a:solidFill>
              </a:rPr>
              <a:t>Advice from colleagues who are members of the culture of interest</a:t>
            </a:r>
          </a:p>
          <a:p>
            <a:pPr lvl="1" eaLnBrk="1" hangingPunct="1">
              <a:spcBef>
                <a:spcPct val="50000"/>
              </a:spcBef>
              <a:buClr>
                <a:srgbClr val="FFFF00"/>
              </a:buClr>
              <a:buFont typeface="Arial" charset="0"/>
              <a:buChar char="−"/>
            </a:pPr>
            <a:r>
              <a:rPr lang="en-US" sz="3000" dirty="0" smtClean="0">
                <a:solidFill>
                  <a:schemeClr val="accent1">
                    <a:lumMod val="50000"/>
                  </a:schemeClr>
                </a:solidFill>
              </a:rPr>
              <a:t>Input from community members/leaders</a:t>
            </a:r>
          </a:p>
          <a:p>
            <a:pPr lvl="1" eaLnBrk="1" hangingPunct="1">
              <a:spcBef>
                <a:spcPct val="50000"/>
              </a:spcBef>
              <a:buClr>
                <a:srgbClr val="FFFF00"/>
              </a:buClr>
              <a:buFont typeface="Arial" charset="0"/>
              <a:buChar char="−"/>
            </a:pPr>
            <a:r>
              <a:rPr lang="en-US" sz="3000" dirty="0" smtClean="0">
                <a:solidFill>
                  <a:schemeClr val="accent1">
                    <a:lumMod val="50000"/>
                  </a:schemeClr>
                </a:solidFill>
              </a:rPr>
              <a:t>Focus </a:t>
            </a:r>
            <a:r>
              <a:rPr lang="en-US" sz="3000" dirty="0" smtClean="0">
                <a:solidFill>
                  <a:schemeClr val="accent1">
                    <a:lumMod val="50000"/>
                  </a:schemeClr>
                </a:solidFill>
              </a:rPr>
              <a:t>groups</a:t>
            </a:r>
            <a:endParaRPr lang="en-US" sz="3000" dirty="0" smtClean="0">
              <a:solidFill>
                <a:schemeClr val="accent1">
                  <a:lumMod val="50000"/>
                </a:schemeClr>
              </a:solidFill>
            </a:endParaRPr>
          </a:p>
        </p:txBody>
      </p:sp>
      <p:sp>
        <p:nvSpPr>
          <p:cNvPr id="30724" name="Line 4"/>
          <p:cNvSpPr>
            <a:spLocks noChangeShapeType="1"/>
          </p:cNvSpPr>
          <p:nvPr/>
        </p:nvSpPr>
        <p:spPr bwMode="auto">
          <a:xfrm>
            <a:off x="457200" y="1504950"/>
            <a:ext cx="8229600" cy="0"/>
          </a:xfrm>
          <a:prstGeom prst="line">
            <a:avLst/>
          </a:prstGeom>
          <a:noFill/>
          <a:ln w="9525">
            <a:solidFill>
              <a:srgbClr val="FFFF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4864" eaLnBrk="1" fontAlgn="auto" hangingPunct="1">
              <a:spcAft>
                <a:spcPts val="0"/>
              </a:spcAft>
              <a:defRPr/>
            </a:pPr>
            <a:r>
              <a:rPr lang="en-US" dirty="0" smtClean="0">
                <a:solidFill>
                  <a:schemeClr val="accent1">
                    <a:lumMod val="50000"/>
                  </a:schemeClr>
                </a:solidFill>
                <a:ea typeface="+mj-ea"/>
              </a:rPr>
              <a:t>Culturally Appropriate Research Methods</a:t>
            </a:r>
            <a:endParaRPr lang="en-US" dirty="0">
              <a:solidFill>
                <a:schemeClr val="accent1">
                  <a:lumMod val="50000"/>
                </a:schemeClr>
              </a:solidFill>
              <a:ea typeface="+mj-ea"/>
            </a:endParaRPr>
          </a:p>
        </p:txBody>
      </p:sp>
      <p:sp>
        <p:nvSpPr>
          <p:cNvPr id="31747" name="Content Placeholder 2"/>
          <p:cNvSpPr>
            <a:spLocks noGrp="1"/>
          </p:cNvSpPr>
          <p:nvPr>
            <p:ph sz="quarter" idx="1"/>
          </p:nvPr>
        </p:nvSpPr>
        <p:spPr/>
        <p:txBody>
          <a:bodyPr/>
          <a:lstStyle/>
          <a:p>
            <a:pPr eaLnBrk="1" hangingPunct="1"/>
            <a:r>
              <a:rPr lang="en-US" sz="3000" dirty="0" smtClean="0">
                <a:solidFill>
                  <a:schemeClr val="accent1">
                    <a:lumMod val="50000"/>
                  </a:schemeClr>
                </a:solidFill>
              </a:rPr>
              <a:t>Qualitative Methods &amp; Data Collection Strategies</a:t>
            </a:r>
          </a:p>
          <a:p>
            <a:pPr lvl="1" eaLnBrk="1" hangingPunct="1"/>
            <a:r>
              <a:rPr lang="en-US" dirty="0" smtClean="0">
                <a:solidFill>
                  <a:schemeClr val="accent1">
                    <a:lumMod val="50000"/>
                  </a:schemeClr>
                </a:solidFill>
              </a:rPr>
              <a:t>Participatory </a:t>
            </a:r>
            <a:r>
              <a:rPr lang="en-US" dirty="0" smtClean="0">
                <a:solidFill>
                  <a:schemeClr val="accent1">
                    <a:lumMod val="50000"/>
                  </a:schemeClr>
                </a:solidFill>
              </a:rPr>
              <a:t>Action Research</a:t>
            </a:r>
          </a:p>
          <a:p>
            <a:pPr lvl="1" eaLnBrk="1" hangingPunct="1"/>
            <a:r>
              <a:rPr lang="en-US" dirty="0" smtClean="0">
                <a:solidFill>
                  <a:schemeClr val="accent1">
                    <a:lumMod val="50000"/>
                  </a:schemeClr>
                </a:solidFill>
              </a:rPr>
              <a:t>Cultural Sensitivity Interviewing Models</a:t>
            </a:r>
          </a:p>
          <a:p>
            <a:pPr lvl="1" eaLnBrk="1" hangingPunct="1"/>
            <a:r>
              <a:rPr lang="en-US" dirty="0" smtClean="0">
                <a:solidFill>
                  <a:schemeClr val="accent1">
                    <a:lumMod val="50000"/>
                  </a:schemeClr>
                </a:solidFill>
              </a:rPr>
              <a:t>Ethnography</a:t>
            </a:r>
          </a:p>
          <a:p>
            <a:pPr lvl="1" eaLnBrk="1" hangingPunct="1"/>
            <a:r>
              <a:rPr lang="en-US" dirty="0" smtClean="0">
                <a:solidFill>
                  <a:schemeClr val="accent1">
                    <a:lumMod val="50000"/>
                  </a:schemeClr>
                </a:solidFill>
              </a:rPr>
              <a:t>Participant Observation Techniques</a:t>
            </a:r>
          </a:p>
          <a:p>
            <a:pPr lvl="1" eaLnBrk="1" hangingPunct="1"/>
            <a:r>
              <a:rPr lang="en-US" dirty="0" smtClean="0">
                <a:solidFill>
                  <a:schemeClr val="accent1">
                    <a:lumMod val="50000"/>
                  </a:schemeClr>
                </a:solidFill>
              </a:rPr>
              <a:t>Individual Interviews</a:t>
            </a:r>
          </a:p>
          <a:p>
            <a:pPr lvl="1" eaLnBrk="1" hangingPunct="1"/>
            <a:r>
              <a:rPr lang="en-US" dirty="0" smtClean="0">
                <a:solidFill>
                  <a:schemeClr val="accent1">
                    <a:lumMod val="50000"/>
                  </a:schemeClr>
                </a:solidFill>
              </a:rPr>
              <a:t>Reference Groups (key community stakeholders)</a:t>
            </a:r>
          </a:p>
          <a:p>
            <a:pPr lvl="1" eaLnBrk="1" hangingPunct="1"/>
            <a:r>
              <a:rPr lang="en-US" dirty="0" smtClean="0">
                <a:solidFill>
                  <a:schemeClr val="accent1">
                    <a:lumMod val="50000"/>
                  </a:schemeClr>
                </a:solidFill>
              </a:rPr>
              <a:t>Host Community Research Assistants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Defining Ethics</a:t>
            </a:r>
            <a:endParaRPr lang="en-US" dirty="0">
              <a:solidFill>
                <a:schemeClr val="accent1">
                  <a:lumMod val="50000"/>
                </a:schemeClr>
              </a:solidFill>
              <a:ea typeface="+mj-ea"/>
            </a:endParaRPr>
          </a:p>
        </p:txBody>
      </p:sp>
      <p:sp>
        <p:nvSpPr>
          <p:cNvPr id="5123" name="Rectangle 3"/>
          <p:cNvSpPr>
            <a:spLocks noGrp="1" noRot="1" noChangeArrowheads="1"/>
          </p:cNvSpPr>
          <p:nvPr>
            <p:ph sz="quarter" idx="1"/>
          </p:nvPr>
        </p:nvSpPr>
        <p:spPr>
          <a:xfrm>
            <a:off x="457200" y="1981200"/>
            <a:ext cx="8229600" cy="4572000"/>
          </a:xfrm>
        </p:spPr>
        <p:txBody>
          <a:bodyPr/>
          <a:lstStyle/>
          <a:p>
            <a:pPr eaLnBrk="1" hangingPunct="1"/>
            <a:r>
              <a:rPr lang="en-US" dirty="0" smtClean="0">
                <a:solidFill>
                  <a:schemeClr val="accent1">
                    <a:lumMod val="50000"/>
                  </a:schemeClr>
                </a:solidFill>
              </a:rPr>
              <a:t>Philosophical study of moral values and rules</a:t>
            </a:r>
          </a:p>
          <a:p>
            <a:pPr eaLnBrk="1" hangingPunct="1"/>
            <a:r>
              <a:rPr lang="en-US" dirty="0" smtClean="0">
                <a:solidFill>
                  <a:schemeClr val="accent1">
                    <a:lumMod val="50000"/>
                  </a:schemeClr>
                </a:solidFill>
              </a:rPr>
              <a:t>“Science (study) of morality”</a:t>
            </a:r>
          </a:p>
          <a:p>
            <a:pPr eaLnBrk="1" hangingPunct="1"/>
            <a:r>
              <a:rPr lang="en-US" dirty="0" smtClean="0">
                <a:solidFill>
                  <a:schemeClr val="accent1">
                    <a:lumMod val="50000"/>
                  </a:schemeClr>
                </a:solidFill>
              </a:rPr>
              <a:t>“Conforming to the standards of conduct of a given profession or group”</a:t>
            </a:r>
          </a:p>
          <a:p>
            <a:pPr eaLnBrk="1" hangingPunct="1">
              <a:buFont typeface="Arial" charset="0"/>
              <a:buNone/>
            </a:pPr>
            <a:endParaRPr lang="en-US" dirty="0" smtClean="0">
              <a:solidFill>
                <a:schemeClr val="accent1">
                  <a:lumMod val="50000"/>
                </a:schemeClr>
              </a:solidFill>
            </a:endParaRPr>
          </a:p>
          <a:p>
            <a:pPr eaLnBrk="1" hangingPunct="1"/>
            <a:r>
              <a:rPr lang="en-US" dirty="0" smtClean="0">
                <a:solidFill>
                  <a:schemeClr val="accent1">
                    <a:lumMod val="50000"/>
                  </a:schemeClr>
                </a:solidFill>
              </a:rPr>
              <a:t>Ethical behavior is that which is "good" or "right"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600200"/>
          </a:xfrm>
        </p:spPr>
        <p:txBody>
          <a:bodyPr>
            <a:noAutofit/>
          </a:bodyPr>
          <a:lstStyle/>
          <a:p>
            <a:pPr algn="l" eaLnBrk="1" fontAlgn="auto" hangingPunct="1">
              <a:spcAft>
                <a:spcPts val="0"/>
              </a:spcAft>
              <a:defRPr/>
            </a:pPr>
            <a:r>
              <a:rPr lang="en-US" sz="2800" dirty="0">
                <a:solidFill>
                  <a:schemeClr val="accent1">
                    <a:lumMod val="50000"/>
                  </a:schemeClr>
                </a:solidFill>
                <a:ea typeface="+mj-ea"/>
              </a:rPr>
              <a:t>Recruiting and Retaining </a:t>
            </a:r>
            <a:r>
              <a:rPr lang="en-US" sz="2800" dirty="0" smtClean="0">
                <a:solidFill>
                  <a:schemeClr val="accent1">
                    <a:lumMod val="50000"/>
                  </a:schemeClr>
                </a:solidFill>
                <a:ea typeface="+mj-ea"/>
              </a:rPr>
              <a:t>Participants </a:t>
            </a:r>
            <a:r>
              <a:rPr lang="en-US" sz="2800" dirty="0">
                <a:solidFill>
                  <a:schemeClr val="accent1">
                    <a:lumMod val="50000"/>
                  </a:schemeClr>
                </a:solidFill>
                <a:ea typeface="+mj-ea"/>
              </a:rPr>
              <a:t>from </a:t>
            </a:r>
            <a:r>
              <a:rPr lang="en-US" sz="2800" dirty="0" smtClean="0">
                <a:solidFill>
                  <a:schemeClr val="accent1">
                    <a:lumMod val="50000"/>
                  </a:schemeClr>
                </a:solidFill>
                <a:ea typeface="+mj-ea"/>
              </a:rPr>
              <a:t>Minority/Oppressed </a:t>
            </a:r>
            <a:r>
              <a:rPr lang="en-US" sz="2800" dirty="0">
                <a:solidFill>
                  <a:schemeClr val="accent1">
                    <a:lumMod val="50000"/>
                  </a:schemeClr>
                </a:solidFill>
                <a:ea typeface="+mj-ea"/>
              </a:rPr>
              <a:t>Populations</a:t>
            </a:r>
          </a:p>
        </p:txBody>
      </p:sp>
      <p:sp>
        <p:nvSpPr>
          <p:cNvPr id="32771" name="Rectangle 3"/>
          <p:cNvSpPr>
            <a:spLocks noGrp="1" noChangeArrowheads="1"/>
          </p:cNvSpPr>
          <p:nvPr>
            <p:ph sz="quarter" idx="1"/>
          </p:nvPr>
        </p:nvSpPr>
        <p:spPr>
          <a:xfrm>
            <a:off x="457200" y="2286000"/>
            <a:ext cx="8229600" cy="4191000"/>
          </a:xfrm>
        </p:spPr>
        <p:txBody>
          <a:bodyPr/>
          <a:lstStyle/>
          <a:p>
            <a:pPr eaLnBrk="1" hangingPunct="1">
              <a:spcAft>
                <a:spcPct val="20000"/>
              </a:spcAft>
              <a:buClr>
                <a:srgbClr val="FFFF00"/>
              </a:buClr>
              <a:buFont typeface="Wingdings" pitchFamily="-109" charset="2"/>
              <a:buChar char="§"/>
            </a:pPr>
            <a:r>
              <a:rPr lang="en-US" dirty="0" smtClean="0">
                <a:solidFill>
                  <a:schemeClr val="accent1">
                    <a:lumMod val="50000"/>
                  </a:schemeClr>
                </a:solidFill>
              </a:rPr>
              <a:t>Obtain endorsement from community leaders</a:t>
            </a:r>
          </a:p>
          <a:p>
            <a:pPr eaLnBrk="1" hangingPunct="1">
              <a:spcAft>
                <a:spcPct val="20000"/>
              </a:spcAft>
              <a:buClr>
                <a:srgbClr val="FFFF00"/>
              </a:buClr>
              <a:buFont typeface="Wingdings" pitchFamily="-109" charset="2"/>
              <a:buChar char="§"/>
            </a:pPr>
            <a:r>
              <a:rPr lang="en-US" dirty="0" smtClean="0">
                <a:solidFill>
                  <a:schemeClr val="accent1">
                    <a:lumMod val="50000"/>
                  </a:schemeClr>
                </a:solidFill>
              </a:rPr>
              <a:t>Use culturally sensitive approaches regarding confidentiality</a:t>
            </a:r>
          </a:p>
          <a:p>
            <a:pPr eaLnBrk="1" hangingPunct="1">
              <a:spcAft>
                <a:spcPct val="20000"/>
              </a:spcAft>
              <a:buClr>
                <a:srgbClr val="FFFF00"/>
              </a:buClr>
              <a:buFont typeface="Wingdings" pitchFamily="-109" charset="2"/>
              <a:buChar char="§"/>
            </a:pPr>
            <a:r>
              <a:rPr lang="en-US" dirty="0" smtClean="0">
                <a:solidFill>
                  <a:schemeClr val="accent1">
                    <a:lumMod val="50000"/>
                  </a:schemeClr>
                </a:solidFill>
              </a:rPr>
              <a:t>Employ local community members as research staff</a:t>
            </a:r>
          </a:p>
          <a:p>
            <a:pPr eaLnBrk="1" hangingPunct="1">
              <a:spcAft>
                <a:spcPct val="20000"/>
              </a:spcAft>
              <a:buClr>
                <a:srgbClr val="FFFF00"/>
              </a:buClr>
              <a:buFont typeface="Wingdings" pitchFamily="-109" charset="2"/>
              <a:buChar char="§"/>
            </a:pPr>
            <a:r>
              <a:rPr lang="en-US" dirty="0" smtClean="0">
                <a:solidFill>
                  <a:schemeClr val="accent1">
                    <a:lumMod val="50000"/>
                  </a:schemeClr>
                </a:solidFill>
              </a:rPr>
              <a:t>Provide adequate compensation</a:t>
            </a:r>
          </a:p>
          <a:p>
            <a:pPr eaLnBrk="1" hangingPunct="1">
              <a:spcAft>
                <a:spcPct val="20000"/>
              </a:spcAft>
              <a:buClr>
                <a:srgbClr val="FFFF00"/>
              </a:buClr>
              <a:buFont typeface="Wingdings" pitchFamily="-109" charset="2"/>
              <a:buChar char="§"/>
            </a:pPr>
            <a:r>
              <a:rPr lang="en-US" dirty="0" smtClean="0">
                <a:solidFill>
                  <a:schemeClr val="accent1">
                    <a:lumMod val="50000"/>
                  </a:schemeClr>
                </a:solidFill>
              </a:rPr>
              <a:t>Alleviate transportation and child-care barriers</a:t>
            </a:r>
          </a:p>
        </p:txBody>
      </p:sp>
      <p:sp>
        <p:nvSpPr>
          <p:cNvPr id="32772" name="Line 4"/>
          <p:cNvSpPr>
            <a:spLocks noChangeShapeType="1"/>
          </p:cNvSpPr>
          <p:nvPr/>
        </p:nvSpPr>
        <p:spPr bwMode="auto">
          <a:xfrm>
            <a:off x="457200" y="2133600"/>
            <a:ext cx="8229600" cy="0"/>
          </a:xfrm>
          <a:prstGeom prst="line">
            <a:avLst/>
          </a:prstGeom>
          <a:noFill/>
          <a:ln w="9525">
            <a:solidFill>
              <a:srgbClr val="FFFF00"/>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Defining Research</a:t>
            </a:r>
            <a:endParaRPr lang="en-US" dirty="0">
              <a:solidFill>
                <a:schemeClr val="accent1">
                  <a:lumMod val="50000"/>
                </a:schemeClr>
              </a:solidFill>
              <a:ea typeface="+mj-ea"/>
            </a:endParaRPr>
          </a:p>
        </p:txBody>
      </p:sp>
      <p:sp>
        <p:nvSpPr>
          <p:cNvPr id="6147" name="Rectangle 3"/>
          <p:cNvSpPr>
            <a:spLocks noGrp="1" noRot="1" noChangeArrowheads="1"/>
          </p:cNvSpPr>
          <p:nvPr>
            <p:ph sz="quarter" idx="1"/>
          </p:nvPr>
        </p:nvSpPr>
        <p:spPr/>
        <p:txBody>
          <a:bodyPr/>
          <a:lstStyle/>
          <a:p>
            <a:pPr eaLnBrk="1" hangingPunct="1"/>
            <a:r>
              <a:rPr lang="en-US" dirty="0" smtClean="0">
                <a:solidFill>
                  <a:schemeClr val="accent1">
                    <a:lumMod val="50000"/>
                  </a:schemeClr>
                </a:solidFill>
              </a:rPr>
              <a:t>“any systematic investigation, including research development, testing and evaluation, designed to develop or contribute to </a:t>
            </a:r>
            <a:r>
              <a:rPr lang="en-US" dirty="0" err="1" smtClean="0">
                <a:solidFill>
                  <a:schemeClr val="accent1">
                    <a:lumMod val="50000"/>
                  </a:schemeClr>
                </a:solidFill>
              </a:rPr>
              <a:t>generalizable</a:t>
            </a:r>
            <a:r>
              <a:rPr lang="en-US" dirty="0" smtClean="0">
                <a:solidFill>
                  <a:schemeClr val="accent1">
                    <a:lumMod val="50000"/>
                  </a:schemeClr>
                </a:solidFill>
              </a:rPr>
              <a:t> knowledge”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normAutofit/>
          </a:bodyPr>
          <a:lstStyle/>
          <a:p>
            <a:pPr marL="54864" eaLnBrk="1" fontAlgn="auto" hangingPunct="1">
              <a:spcAft>
                <a:spcPts val="0"/>
              </a:spcAft>
              <a:defRPr/>
            </a:pPr>
            <a:r>
              <a:rPr lang="en-US" dirty="0" smtClean="0">
                <a:solidFill>
                  <a:schemeClr val="accent1">
                    <a:lumMod val="50000"/>
                  </a:schemeClr>
                </a:solidFill>
                <a:ea typeface="+mj-ea"/>
              </a:rPr>
              <a:t>History of the Research Ethics</a:t>
            </a:r>
          </a:p>
        </p:txBody>
      </p:sp>
      <p:sp>
        <p:nvSpPr>
          <p:cNvPr id="7171" name="Rectangle 1027"/>
          <p:cNvSpPr>
            <a:spLocks noGrp="1" noChangeArrowheads="1"/>
          </p:cNvSpPr>
          <p:nvPr>
            <p:ph sz="quarter" idx="1"/>
          </p:nvPr>
        </p:nvSpPr>
        <p:spPr/>
        <p:txBody>
          <a:bodyPr/>
          <a:lstStyle/>
          <a:p>
            <a:pPr eaLnBrk="1" hangingPunct="1">
              <a:lnSpc>
                <a:spcPct val="80000"/>
              </a:lnSpc>
            </a:pPr>
            <a:r>
              <a:rPr lang="en-US" dirty="0" smtClean="0">
                <a:solidFill>
                  <a:schemeClr val="accent1">
                    <a:lumMod val="50000"/>
                  </a:schemeClr>
                </a:solidFill>
                <a:cs typeface="Arial" charset="0"/>
              </a:rPr>
              <a:t>The implementation of protections for human subjects stems from the Nuremberg Code developed in 1945, which states that “the </a:t>
            </a:r>
            <a:r>
              <a:rPr lang="en-US" b="1" dirty="0" smtClean="0">
                <a:solidFill>
                  <a:schemeClr val="accent1">
                    <a:lumMod val="50000"/>
                  </a:schemeClr>
                </a:solidFill>
                <a:cs typeface="Arial" charset="0"/>
              </a:rPr>
              <a:t>voluntary consent </a:t>
            </a:r>
            <a:r>
              <a:rPr lang="en-US" dirty="0" smtClean="0">
                <a:solidFill>
                  <a:schemeClr val="accent1">
                    <a:lumMod val="50000"/>
                  </a:schemeClr>
                </a:solidFill>
                <a:cs typeface="Arial" charset="0"/>
              </a:rPr>
              <a:t>of the human subject is absolutely essential” for research and in clinical settings.</a:t>
            </a:r>
          </a:p>
          <a:p>
            <a:pPr eaLnBrk="1" hangingPunct="1">
              <a:lnSpc>
                <a:spcPct val="80000"/>
              </a:lnSpc>
            </a:pPr>
            <a:endParaRPr lang="en-US" dirty="0" smtClean="0">
              <a:solidFill>
                <a:schemeClr val="accent1">
                  <a:lumMod val="50000"/>
                </a:schemeClr>
              </a:solidFill>
              <a:cs typeface="Arial" charset="0"/>
            </a:endParaRPr>
          </a:p>
          <a:p>
            <a:pPr eaLnBrk="1" hangingPunct="1">
              <a:lnSpc>
                <a:spcPct val="80000"/>
              </a:lnSpc>
            </a:pPr>
            <a:r>
              <a:rPr lang="en-US" dirty="0" smtClean="0">
                <a:solidFill>
                  <a:schemeClr val="accent1">
                    <a:lumMod val="50000"/>
                  </a:schemeClr>
                </a:solidFill>
                <a:cs typeface="Arial" charset="0"/>
              </a:rPr>
              <a:t>This Code was/is necessary because of the experimentation done on humans during World War II.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History Continued</a:t>
            </a:r>
          </a:p>
        </p:txBody>
      </p:sp>
      <p:sp>
        <p:nvSpPr>
          <p:cNvPr id="8195" name="Rectangle 1027"/>
          <p:cNvSpPr>
            <a:spLocks noGrp="1" noChangeArrowheads="1"/>
          </p:cNvSpPr>
          <p:nvPr>
            <p:ph sz="quarter" idx="1"/>
          </p:nvPr>
        </p:nvSpPr>
        <p:spPr>
          <a:xfrm>
            <a:off x="533400" y="1600200"/>
            <a:ext cx="8001000" cy="4800600"/>
          </a:xfrm>
        </p:spPr>
        <p:txBody>
          <a:bodyPr/>
          <a:lstStyle/>
          <a:p>
            <a:pPr eaLnBrk="1" hangingPunct="1"/>
            <a:r>
              <a:rPr lang="en-US" sz="2400" dirty="0" smtClean="0">
                <a:solidFill>
                  <a:schemeClr val="accent1">
                    <a:lumMod val="50000"/>
                  </a:schemeClr>
                </a:solidFill>
                <a:cs typeface="Arial" charset="0"/>
              </a:rPr>
              <a:t>In the United States, the National Research Act was passed in 1974 that developed the Commission for the Protection of Human Subjects of Biomedical and Behavioral Research (CPHSBBR).</a:t>
            </a:r>
          </a:p>
          <a:p>
            <a:pPr lvl="1" eaLnBrk="1" hangingPunct="1"/>
            <a:r>
              <a:rPr lang="en-US" sz="2000" dirty="0" smtClean="0">
                <a:solidFill>
                  <a:schemeClr val="accent1">
                    <a:lumMod val="50000"/>
                  </a:schemeClr>
                </a:solidFill>
                <a:cs typeface="Arial" charset="0"/>
              </a:rPr>
              <a:t>Becomes part of U.S. Department of Health &amp; Human Services in 1981.</a:t>
            </a:r>
          </a:p>
          <a:p>
            <a:pPr lvl="1" eaLnBrk="1" hangingPunct="1"/>
            <a:endParaRPr lang="en-US" sz="2000" dirty="0" smtClean="0">
              <a:solidFill>
                <a:schemeClr val="accent1">
                  <a:lumMod val="50000"/>
                </a:schemeClr>
              </a:solidFill>
              <a:cs typeface="Arial" charset="0"/>
            </a:endParaRPr>
          </a:p>
          <a:p>
            <a:pPr eaLnBrk="1" hangingPunct="1"/>
            <a:r>
              <a:rPr lang="en-US" sz="2400" dirty="0" smtClean="0">
                <a:solidFill>
                  <a:schemeClr val="accent1">
                    <a:lumMod val="50000"/>
                  </a:schemeClr>
                </a:solidFill>
                <a:cs typeface="Arial" charset="0"/>
              </a:rPr>
              <a:t>In 1979, the Belmont Report provided ethical guidelines for research involving human participants:</a:t>
            </a:r>
          </a:p>
          <a:p>
            <a:pPr lvl="1" eaLnBrk="1" hangingPunct="1"/>
            <a:r>
              <a:rPr lang="en-US" sz="2000" b="1" dirty="0" smtClean="0">
                <a:solidFill>
                  <a:schemeClr val="accent1">
                    <a:lumMod val="50000"/>
                  </a:schemeClr>
                </a:solidFill>
                <a:cs typeface="Arial" charset="0"/>
              </a:rPr>
              <a:t>respect for persons,</a:t>
            </a:r>
          </a:p>
          <a:p>
            <a:pPr lvl="1" eaLnBrk="1" hangingPunct="1"/>
            <a:r>
              <a:rPr lang="en-US" sz="2000" b="1" dirty="0" smtClean="0">
                <a:solidFill>
                  <a:schemeClr val="accent1">
                    <a:lumMod val="50000"/>
                  </a:schemeClr>
                </a:solidFill>
                <a:cs typeface="Arial" charset="0"/>
              </a:rPr>
              <a:t>beneficence, and</a:t>
            </a:r>
          </a:p>
          <a:p>
            <a:pPr lvl="1" eaLnBrk="1" hangingPunct="1"/>
            <a:r>
              <a:rPr lang="en-US" sz="2000" b="1" dirty="0" smtClean="0">
                <a:solidFill>
                  <a:schemeClr val="accent1">
                    <a:lumMod val="50000"/>
                  </a:schemeClr>
                </a:solidFill>
                <a:cs typeface="Arial" charset="0"/>
              </a:rPr>
              <a:t>justice</a:t>
            </a:r>
            <a:r>
              <a:rPr lang="en-US" sz="2000" dirty="0" smtClean="0">
                <a:solidFill>
                  <a:schemeClr val="accent1">
                    <a:lumMod val="50000"/>
                  </a:schemeClr>
                </a:solidFill>
                <a:cs typeface="Arial"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Defining Practice</a:t>
            </a:r>
            <a:endParaRPr lang="en-US" dirty="0">
              <a:solidFill>
                <a:schemeClr val="accent1">
                  <a:lumMod val="50000"/>
                </a:schemeClr>
              </a:solidFill>
              <a:ea typeface="+mj-ea"/>
            </a:endParaRPr>
          </a:p>
        </p:txBody>
      </p:sp>
      <p:sp>
        <p:nvSpPr>
          <p:cNvPr id="9219" name="Rectangle 3"/>
          <p:cNvSpPr>
            <a:spLocks noGrp="1" noRot="1" noChangeArrowheads="1"/>
          </p:cNvSpPr>
          <p:nvPr>
            <p:ph sz="quarter" idx="1"/>
          </p:nvPr>
        </p:nvSpPr>
        <p:spPr/>
        <p:txBody>
          <a:bodyPr/>
          <a:lstStyle/>
          <a:p>
            <a:pPr eaLnBrk="1" hangingPunct="1"/>
            <a:r>
              <a:rPr lang="en-US" dirty="0" smtClean="0">
                <a:solidFill>
                  <a:schemeClr val="accent1">
                    <a:lumMod val="50000"/>
                  </a:schemeClr>
                </a:solidFill>
              </a:rPr>
              <a:t>The Belmont Report states that practice is</a:t>
            </a:r>
          </a:p>
          <a:p>
            <a:pPr lvl="1" eaLnBrk="1" hangingPunct="1"/>
            <a:r>
              <a:rPr lang="en-US" dirty="0" smtClean="0">
                <a:solidFill>
                  <a:schemeClr val="accent1">
                    <a:lumMod val="50000"/>
                  </a:schemeClr>
                </a:solidFill>
              </a:rPr>
              <a:t>“[the] interventions that are designed solely to enhance the well-being of an individual patient or client and that have a reasonable expectation of success”</a:t>
            </a:r>
          </a:p>
          <a:p>
            <a:pPr lvl="1" eaLnBrk="1" hangingPunct="1">
              <a:buFont typeface="Wingdings" pitchFamily="-109" charset="2"/>
              <a:buNone/>
            </a:pPr>
            <a:endParaRPr lang="en-US" dirty="0" smtClean="0">
              <a:solidFill>
                <a:schemeClr val="accent1">
                  <a:lumMod val="50000"/>
                </a:schemeClr>
              </a:solidFill>
            </a:endParaRPr>
          </a:p>
          <a:p>
            <a:pPr eaLnBrk="1" hangingPunct="1"/>
            <a:r>
              <a:rPr lang="en-US" sz="2000" dirty="0" smtClean="0">
                <a:solidFill>
                  <a:schemeClr val="accent1">
                    <a:lumMod val="50000"/>
                  </a:schemeClr>
                </a:solidFill>
                <a:hlinkClick r:id="rId2"/>
              </a:rPr>
              <a:t>http://www.hhs.gov/ohrp/humansubjects/guidance/belmont.htm</a:t>
            </a:r>
            <a:endParaRPr lang="en-US" sz="2000" dirty="0" smtClean="0">
              <a:solidFill>
                <a:schemeClr val="accent1">
                  <a:lumMod val="50000"/>
                </a:schemeClr>
              </a:solidFill>
            </a:endParaRPr>
          </a:p>
          <a:p>
            <a:pPr eaLnBrk="1" hangingPunct="1">
              <a:buFont typeface="Arial" charset="0"/>
              <a:buNone/>
            </a:pPr>
            <a:endParaRPr lang="en-US" sz="2000" dirty="0" smtClean="0">
              <a:solidFill>
                <a:schemeClr val="accent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4864" eaLnBrk="1" fontAlgn="auto" hangingPunct="1">
              <a:spcAft>
                <a:spcPts val="0"/>
              </a:spcAft>
              <a:defRPr/>
            </a:pPr>
            <a:r>
              <a:rPr lang="en-US" dirty="0" smtClean="0">
                <a:solidFill>
                  <a:schemeClr val="accent1">
                    <a:lumMod val="50000"/>
                  </a:schemeClr>
                </a:solidFill>
                <a:ea typeface="+mj-ea"/>
              </a:rPr>
              <a:t>U.S. Ethics Requirements</a:t>
            </a:r>
            <a:br>
              <a:rPr lang="en-US" dirty="0" smtClean="0">
                <a:solidFill>
                  <a:schemeClr val="accent1">
                    <a:lumMod val="50000"/>
                  </a:schemeClr>
                </a:solidFill>
                <a:ea typeface="+mj-ea"/>
              </a:rPr>
            </a:br>
            <a:r>
              <a:rPr lang="en-US" sz="1800" dirty="0" smtClean="0">
                <a:solidFill>
                  <a:srgbClr val="FFFF99"/>
                </a:solidFill>
                <a:ea typeface="+mj-ea"/>
              </a:rPr>
              <a:t>http://www.hhs.gov/ohrp/</a:t>
            </a:r>
            <a:endParaRPr lang="en-US" sz="1800" dirty="0">
              <a:solidFill>
                <a:srgbClr val="FFFF99"/>
              </a:solidFill>
              <a:ea typeface="+mj-ea"/>
            </a:endParaRPr>
          </a:p>
        </p:txBody>
      </p:sp>
      <p:sp>
        <p:nvSpPr>
          <p:cNvPr id="10243" name="Content Placeholder 2"/>
          <p:cNvSpPr>
            <a:spLocks noGrp="1"/>
          </p:cNvSpPr>
          <p:nvPr>
            <p:ph sz="quarter" idx="1"/>
          </p:nvPr>
        </p:nvSpPr>
        <p:spPr/>
        <p:txBody>
          <a:bodyPr>
            <a:normAutofit lnSpcReduction="10000"/>
          </a:bodyPr>
          <a:lstStyle/>
          <a:p>
            <a:pPr eaLnBrk="1" hangingPunct="1">
              <a:lnSpc>
                <a:spcPct val="90000"/>
              </a:lnSpc>
            </a:pPr>
            <a:r>
              <a:rPr lang="en-US" sz="3000" dirty="0" smtClean="0">
                <a:solidFill>
                  <a:schemeClr val="accent1">
                    <a:lumMod val="50000"/>
                  </a:schemeClr>
                </a:solidFill>
                <a:cs typeface="Arial" charset="0"/>
              </a:rPr>
              <a:t>Researchers (faculty or students) who are conducting research that</a:t>
            </a:r>
          </a:p>
          <a:p>
            <a:pPr lvl="1" eaLnBrk="1" hangingPunct="1">
              <a:lnSpc>
                <a:spcPct val="90000"/>
              </a:lnSpc>
            </a:pPr>
            <a:r>
              <a:rPr lang="en-US" dirty="0" smtClean="0">
                <a:solidFill>
                  <a:schemeClr val="accent1">
                    <a:lumMod val="50000"/>
                  </a:schemeClr>
                </a:solidFill>
                <a:cs typeface="Arial" charset="0"/>
              </a:rPr>
              <a:t>Uses human participants, e.g., surveys, interviews, focus groups</a:t>
            </a:r>
          </a:p>
          <a:p>
            <a:pPr lvl="1" eaLnBrk="1" hangingPunct="1">
              <a:lnSpc>
                <a:spcPct val="90000"/>
              </a:lnSpc>
            </a:pPr>
            <a:endParaRPr lang="en-US" dirty="0" smtClean="0">
              <a:solidFill>
                <a:schemeClr val="accent1">
                  <a:lumMod val="50000"/>
                </a:schemeClr>
              </a:solidFill>
              <a:cs typeface="Arial" charset="0"/>
            </a:endParaRPr>
          </a:p>
          <a:p>
            <a:pPr lvl="1" eaLnBrk="1" hangingPunct="1">
              <a:lnSpc>
                <a:spcPct val="90000"/>
              </a:lnSpc>
            </a:pPr>
            <a:r>
              <a:rPr lang="en-US" dirty="0" smtClean="0">
                <a:solidFill>
                  <a:schemeClr val="accent1">
                    <a:lumMod val="50000"/>
                  </a:schemeClr>
                </a:solidFill>
                <a:cs typeface="Arial" charset="0"/>
              </a:rPr>
              <a:t>Acquires data downloads containing information from and/or about human participants</a:t>
            </a:r>
          </a:p>
          <a:p>
            <a:pPr lvl="1" eaLnBrk="1" hangingPunct="1">
              <a:lnSpc>
                <a:spcPct val="90000"/>
              </a:lnSpc>
            </a:pPr>
            <a:endParaRPr lang="en-US" dirty="0" smtClean="0">
              <a:solidFill>
                <a:schemeClr val="accent1">
                  <a:lumMod val="50000"/>
                </a:schemeClr>
              </a:solidFill>
              <a:cs typeface="Arial" charset="0"/>
            </a:endParaRPr>
          </a:p>
          <a:p>
            <a:pPr lvl="1" eaLnBrk="1" hangingPunct="1">
              <a:lnSpc>
                <a:spcPct val="90000"/>
              </a:lnSpc>
            </a:pPr>
            <a:r>
              <a:rPr lang="en-US" dirty="0" smtClean="0">
                <a:solidFill>
                  <a:schemeClr val="accent1">
                    <a:lumMod val="50000"/>
                  </a:schemeClr>
                </a:solidFill>
                <a:cs typeface="Arial" charset="0"/>
              </a:rPr>
              <a:t>Uses quantitative methods</a:t>
            </a:r>
          </a:p>
          <a:p>
            <a:pPr lvl="1" eaLnBrk="1" hangingPunct="1">
              <a:lnSpc>
                <a:spcPct val="90000"/>
              </a:lnSpc>
            </a:pPr>
            <a:endParaRPr lang="en-US" dirty="0" smtClean="0">
              <a:solidFill>
                <a:schemeClr val="accent1">
                  <a:lumMod val="50000"/>
                </a:schemeClr>
              </a:solidFill>
              <a:cs typeface="Arial" charset="0"/>
            </a:endParaRPr>
          </a:p>
          <a:p>
            <a:pPr lvl="1" eaLnBrk="1" hangingPunct="1">
              <a:lnSpc>
                <a:spcPct val="90000"/>
              </a:lnSpc>
            </a:pPr>
            <a:r>
              <a:rPr lang="en-US" dirty="0" smtClean="0">
                <a:solidFill>
                  <a:schemeClr val="accent1">
                    <a:lumMod val="50000"/>
                  </a:schemeClr>
                </a:solidFill>
                <a:cs typeface="Arial" charset="0"/>
              </a:rPr>
              <a:t>Uses qualitative methods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marL="54864" eaLnBrk="1" fontAlgn="auto" hangingPunct="1">
              <a:spcAft>
                <a:spcPts val="0"/>
              </a:spcAft>
              <a:defRPr/>
            </a:pPr>
            <a:r>
              <a:rPr lang="en-US" dirty="0" smtClean="0">
                <a:solidFill>
                  <a:schemeClr val="accent1">
                    <a:lumMod val="50000"/>
                  </a:schemeClr>
                </a:solidFill>
                <a:ea typeface="+mj-ea"/>
              </a:rPr>
              <a:t>Defining an IRB</a:t>
            </a:r>
            <a:endParaRPr lang="en-US" dirty="0">
              <a:solidFill>
                <a:schemeClr val="accent1">
                  <a:lumMod val="50000"/>
                </a:schemeClr>
              </a:solidFill>
              <a:ea typeface="+mj-ea"/>
            </a:endParaRPr>
          </a:p>
        </p:txBody>
      </p:sp>
      <p:sp>
        <p:nvSpPr>
          <p:cNvPr id="11267" name="Rectangle 3"/>
          <p:cNvSpPr>
            <a:spLocks noGrp="1" noRot="1" noChangeArrowheads="1"/>
          </p:cNvSpPr>
          <p:nvPr>
            <p:ph sz="quarter" idx="1"/>
          </p:nvPr>
        </p:nvSpPr>
        <p:spPr/>
        <p:txBody>
          <a:bodyPr/>
          <a:lstStyle/>
          <a:p>
            <a:pPr eaLnBrk="1" hangingPunct="1">
              <a:lnSpc>
                <a:spcPct val="90000"/>
              </a:lnSpc>
            </a:pPr>
            <a:r>
              <a:rPr lang="en-US" dirty="0" smtClean="0">
                <a:solidFill>
                  <a:schemeClr val="accent1">
                    <a:lumMod val="50000"/>
                  </a:schemeClr>
                </a:solidFill>
              </a:rPr>
              <a:t>Is a convened board of scientist and non-scientists</a:t>
            </a:r>
          </a:p>
          <a:p>
            <a:pPr eaLnBrk="1" hangingPunct="1">
              <a:lnSpc>
                <a:spcPct val="90000"/>
              </a:lnSpc>
              <a:buFont typeface="Wingdings 2" pitchFamily="-109" charset="2"/>
              <a:buNone/>
            </a:pPr>
            <a:endParaRPr lang="en-US" dirty="0" smtClean="0">
              <a:solidFill>
                <a:schemeClr val="accent1">
                  <a:lumMod val="50000"/>
                </a:schemeClr>
              </a:solidFill>
            </a:endParaRPr>
          </a:p>
          <a:p>
            <a:pPr eaLnBrk="1" hangingPunct="1">
              <a:lnSpc>
                <a:spcPct val="90000"/>
              </a:lnSpc>
            </a:pPr>
            <a:r>
              <a:rPr lang="en-US" dirty="0" smtClean="0">
                <a:solidFill>
                  <a:schemeClr val="accent1">
                    <a:lumMod val="50000"/>
                  </a:schemeClr>
                </a:solidFill>
              </a:rPr>
              <a:t>Ensures that populations involved in research are protected</a:t>
            </a:r>
          </a:p>
          <a:p>
            <a:pPr eaLnBrk="1" hangingPunct="1">
              <a:lnSpc>
                <a:spcPct val="90000"/>
              </a:lnSpc>
            </a:pPr>
            <a:endParaRPr lang="en-US" dirty="0" smtClean="0">
              <a:solidFill>
                <a:schemeClr val="accent1">
                  <a:lumMod val="50000"/>
                </a:schemeClr>
              </a:solidFill>
            </a:endParaRPr>
          </a:p>
          <a:p>
            <a:pPr eaLnBrk="1" hangingPunct="1">
              <a:lnSpc>
                <a:spcPct val="90000"/>
              </a:lnSpc>
            </a:pPr>
            <a:r>
              <a:rPr lang="en-US" dirty="0" smtClean="0">
                <a:solidFill>
                  <a:schemeClr val="accent1">
                    <a:lumMod val="50000"/>
                  </a:schemeClr>
                </a:solidFill>
              </a:rPr>
              <a:t>Reviews “research” protocols from medical and social/behavioral scientists</a:t>
            </a:r>
          </a:p>
          <a:p>
            <a:pPr eaLnBrk="1" hangingPunct="1">
              <a:lnSpc>
                <a:spcPct val="90000"/>
              </a:lnSpc>
              <a:buFont typeface="Wingdings 2" pitchFamily="-109" charset="2"/>
              <a:buNone/>
            </a:pPr>
            <a:endParaRPr lang="en-US" dirty="0" smtClean="0">
              <a:solidFill>
                <a:srgbClr val="DDDDDD"/>
              </a:solidFill>
            </a:endParaRPr>
          </a:p>
          <a:p>
            <a:pPr eaLnBrk="1" hangingPunct="1">
              <a:lnSpc>
                <a:spcPct val="90000"/>
              </a:lnSpc>
            </a:pPr>
            <a:r>
              <a:rPr lang="en-US" dirty="0" smtClean="0">
                <a:solidFill>
                  <a:srgbClr val="0099FF"/>
                </a:solidFill>
                <a:hlinkClick r:id="rId3"/>
              </a:rPr>
              <a:t>http://www.research.utah.edu/irb/</a:t>
            </a:r>
            <a:endParaRPr lang="en-US" dirty="0" smtClean="0">
              <a:solidFill>
                <a:srgbClr val="0099FF"/>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205</TotalTime>
  <Words>2138</Words>
  <Application>Microsoft Office PowerPoint</Application>
  <PresentationFormat>On-screen Show (4:3)</PresentationFormat>
  <Paragraphs>226</Paragraphs>
  <Slides>30</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Tahoma</vt:lpstr>
      <vt:lpstr>ＭＳ Ｐゴシック</vt:lpstr>
      <vt:lpstr>Arial</vt:lpstr>
      <vt:lpstr>Lucida Sans</vt:lpstr>
      <vt:lpstr>Book Antiqua</vt:lpstr>
      <vt:lpstr>Wingdings 2</vt:lpstr>
      <vt:lpstr>Wingdings</vt:lpstr>
      <vt:lpstr>Wingdings 3</vt:lpstr>
      <vt:lpstr>Times New Roman</vt:lpstr>
      <vt:lpstr>Median</vt:lpstr>
      <vt:lpstr>Ethics, Politics, and Cultural Competency in Research</vt:lpstr>
      <vt:lpstr>Overview of Discussion</vt:lpstr>
      <vt:lpstr>Defining Ethics</vt:lpstr>
      <vt:lpstr>Defining Research</vt:lpstr>
      <vt:lpstr>History of the Research Ethics</vt:lpstr>
      <vt:lpstr>History Continued</vt:lpstr>
      <vt:lpstr>Defining Practice</vt:lpstr>
      <vt:lpstr>U.S. Ethics Requirements http://www.hhs.gov/ohrp/</vt:lpstr>
      <vt:lpstr>Defining an IRB</vt:lpstr>
      <vt:lpstr>Main Concerns of the IRB</vt:lpstr>
      <vt:lpstr>Anonymity versus Confidentiality (Rubin &amp; Babbie)</vt:lpstr>
      <vt:lpstr>Weighing Benefits and Costs (E. Roberto Orellana &amp; Lin Fang)</vt:lpstr>
      <vt:lpstr>Connecting to the NASW Code of Ethics</vt:lpstr>
      <vt:lpstr>NASW Code of Ethics Continued</vt:lpstr>
      <vt:lpstr>Controversial Research Studies</vt:lpstr>
      <vt:lpstr>Studies Continued</vt:lpstr>
      <vt:lpstr>Bias and Insensitivity Regarding Culture and Gender</vt:lpstr>
      <vt:lpstr>Bias and Insensitivity Regarding Culture and Gender</vt:lpstr>
      <vt:lpstr>Bias and Insensitivity Regarding Culture and Gender</vt:lpstr>
      <vt:lpstr>The Politics of Social Work Research</vt:lpstr>
      <vt:lpstr>Politics Continued</vt:lpstr>
      <vt:lpstr>Politics Continued</vt:lpstr>
      <vt:lpstr>Defining Cultural Competency (HRSA website; Adapted from Cross, 1989)</vt:lpstr>
      <vt:lpstr>Cultural Competency Continued</vt:lpstr>
      <vt:lpstr>Cultural Competence Continued</vt:lpstr>
      <vt:lpstr>Cultural Competence Continued</vt:lpstr>
      <vt:lpstr>Developing Cultural Competence</vt:lpstr>
      <vt:lpstr>Developing Continued</vt:lpstr>
      <vt:lpstr>Culturally Appropriate Research Methods</vt:lpstr>
      <vt:lpstr>Recruiting and Retaining Participants from Minority/Oppressed Populations</vt:lpstr>
    </vt:vector>
  </TitlesOfParts>
  <Company>College of Social 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Behavioral Science Research</dc:title>
  <dc:creator>u0034493</dc:creator>
  <cp:lastModifiedBy>Joanne Yaffe</cp:lastModifiedBy>
  <cp:revision>40</cp:revision>
  <dcterms:created xsi:type="dcterms:W3CDTF">2011-10-12T12:16:32Z</dcterms:created>
  <dcterms:modified xsi:type="dcterms:W3CDTF">2012-06-05T04:31:27Z</dcterms:modified>
</cp:coreProperties>
</file>