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7252" r:id="rId1"/>
  </p:sldMasterIdLst>
  <p:notesMasterIdLst>
    <p:notesMasterId r:id="rId53"/>
  </p:notesMasterIdLst>
  <p:handoutMasterIdLst>
    <p:handoutMasterId r:id="rId54"/>
  </p:handoutMasterIdLst>
  <p:sldIdLst>
    <p:sldId id="256" r:id="rId2"/>
    <p:sldId id="364" r:id="rId3"/>
    <p:sldId id="452" r:id="rId4"/>
    <p:sldId id="540" r:id="rId5"/>
    <p:sldId id="513" r:id="rId6"/>
    <p:sldId id="492" r:id="rId7"/>
    <p:sldId id="510" r:id="rId8"/>
    <p:sldId id="340" r:id="rId9"/>
    <p:sldId id="499" r:id="rId10"/>
    <p:sldId id="508" r:id="rId11"/>
    <p:sldId id="507" r:id="rId12"/>
    <p:sldId id="343" r:id="rId13"/>
    <p:sldId id="486" r:id="rId14"/>
    <p:sldId id="524" r:id="rId15"/>
    <p:sldId id="481" r:id="rId16"/>
    <p:sldId id="541" r:id="rId17"/>
    <p:sldId id="518" r:id="rId18"/>
    <p:sldId id="494" r:id="rId19"/>
    <p:sldId id="528" r:id="rId20"/>
    <p:sldId id="519" r:id="rId21"/>
    <p:sldId id="522" r:id="rId22"/>
    <p:sldId id="521" r:id="rId23"/>
    <p:sldId id="542" r:id="rId24"/>
    <p:sldId id="543" r:id="rId25"/>
    <p:sldId id="544" r:id="rId26"/>
    <p:sldId id="520" r:id="rId27"/>
    <p:sldId id="462" r:id="rId28"/>
    <p:sldId id="455" r:id="rId29"/>
    <p:sldId id="546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17" r:id="rId39"/>
    <p:sldId id="505" r:id="rId40"/>
    <p:sldId id="526" r:id="rId41"/>
    <p:sldId id="485" r:id="rId42"/>
    <p:sldId id="537" r:id="rId43"/>
    <p:sldId id="538" r:id="rId44"/>
    <p:sldId id="501" r:id="rId45"/>
    <p:sldId id="491" r:id="rId46"/>
    <p:sldId id="488" r:id="rId47"/>
    <p:sldId id="489" r:id="rId48"/>
    <p:sldId id="515" r:id="rId49"/>
    <p:sldId id="516" r:id="rId50"/>
    <p:sldId id="425" r:id="rId51"/>
    <p:sldId id="49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6CCFF"/>
    <a:srgbClr val="FF6666"/>
    <a:srgbClr val="6763B1"/>
    <a:srgbClr val="8000FF"/>
    <a:srgbClr val="000000"/>
    <a:srgbClr val="EAEAEA"/>
    <a:srgbClr val="00FF00"/>
    <a:srgbClr val="FF7500"/>
    <a:srgbClr val="004080"/>
    <a:srgbClr val="FFA9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>
    <p:restoredLeft sz="15519" autoAdjust="0"/>
    <p:restoredTop sz="94637" autoAdjust="0"/>
  </p:normalViewPr>
  <p:slideViewPr>
    <p:cSldViewPr snapToObjects="1">
      <p:cViewPr varScale="1">
        <p:scale>
          <a:sx n="108" d="100"/>
          <a:sy n="108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ittell:Desktop:reviews%20over%20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ittell:Desktop:reviews%20over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Sheet1!$J$10</c:f>
              <c:strCache>
                <c:ptCount val="1"/>
                <c:pt idx="0">
                  <c:v>review</c:v>
                </c:pt>
              </c:strCache>
            </c:strRef>
          </c:tx>
          <c:xVal>
            <c:numRef>
              <c:f>Sheet1!$I$11:$I$30</c:f>
              <c:numCache>
                <c:formatCode>General</c:formatCod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numCache>
            </c:numRef>
          </c:xVal>
          <c:yVal>
            <c:numRef>
              <c:f>Sheet1!$J$11:$J$30</c:f>
              <c:numCache>
                <c:formatCode>General</c:formatCode>
                <c:ptCount val="20"/>
                <c:pt idx="0">
                  <c:v>1492</c:v>
                </c:pt>
                <c:pt idx="1">
                  <c:v>1568</c:v>
                </c:pt>
                <c:pt idx="2">
                  <c:v>1806</c:v>
                </c:pt>
                <c:pt idx="3">
                  <c:v>1820</c:v>
                </c:pt>
                <c:pt idx="4">
                  <c:v>1923</c:v>
                </c:pt>
                <c:pt idx="5">
                  <c:v>2133</c:v>
                </c:pt>
                <c:pt idx="6">
                  <c:v>2397</c:v>
                </c:pt>
                <c:pt idx="7">
                  <c:v>2488</c:v>
                </c:pt>
                <c:pt idx="8">
                  <c:v>2412</c:v>
                </c:pt>
                <c:pt idx="9">
                  <c:v>2343</c:v>
                </c:pt>
                <c:pt idx="10">
                  <c:v>2580</c:v>
                </c:pt>
                <c:pt idx="11">
                  <c:v>2839</c:v>
                </c:pt>
                <c:pt idx="12">
                  <c:v>4029</c:v>
                </c:pt>
                <c:pt idx="13">
                  <c:v>6495</c:v>
                </c:pt>
                <c:pt idx="14">
                  <c:v>8059</c:v>
                </c:pt>
                <c:pt idx="15">
                  <c:v>9416</c:v>
                </c:pt>
                <c:pt idx="16">
                  <c:v>10203</c:v>
                </c:pt>
                <c:pt idx="17">
                  <c:v>10964</c:v>
                </c:pt>
                <c:pt idx="18">
                  <c:v>11848</c:v>
                </c:pt>
                <c:pt idx="19">
                  <c:v>12083</c:v>
                </c:pt>
              </c:numCache>
            </c:numRef>
          </c:yVal>
        </c:ser>
        <c:ser>
          <c:idx val="1"/>
          <c:order val="1"/>
          <c:tx>
            <c:strRef>
              <c:f>Sheet1!$K$10</c:f>
              <c:strCache>
                <c:ptCount val="1"/>
                <c:pt idx="0">
                  <c:v>meta-analy*</c:v>
                </c:pt>
              </c:strCache>
            </c:strRef>
          </c:tx>
          <c:xVal>
            <c:numRef>
              <c:f>Sheet1!$I$11:$I$30</c:f>
              <c:numCache>
                <c:formatCode>General</c:formatCod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numCache>
            </c:numRef>
          </c:xVal>
          <c:yVal>
            <c:numRef>
              <c:f>Sheet1!$K$11:$K$30</c:f>
              <c:numCache>
                <c:formatCode>General</c:formatCode>
                <c:ptCount val="20"/>
                <c:pt idx="0">
                  <c:v>153</c:v>
                </c:pt>
                <c:pt idx="1">
                  <c:v>152</c:v>
                </c:pt>
                <c:pt idx="2">
                  <c:v>154</c:v>
                </c:pt>
                <c:pt idx="3">
                  <c:v>185</c:v>
                </c:pt>
                <c:pt idx="4">
                  <c:v>184</c:v>
                </c:pt>
                <c:pt idx="5">
                  <c:v>257</c:v>
                </c:pt>
                <c:pt idx="6">
                  <c:v>232</c:v>
                </c:pt>
                <c:pt idx="7">
                  <c:v>264</c:v>
                </c:pt>
                <c:pt idx="8">
                  <c:v>270</c:v>
                </c:pt>
                <c:pt idx="9">
                  <c:v>304</c:v>
                </c:pt>
                <c:pt idx="10">
                  <c:v>284</c:v>
                </c:pt>
                <c:pt idx="11">
                  <c:v>367</c:v>
                </c:pt>
                <c:pt idx="12">
                  <c:v>366</c:v>
                </c:pt>
                <c:pt idx="13">
                  <c:v>509</c:v>
                </c:pt>
                <c:pt idx="14">
                  <c:v>536</c:v>
                </c:pt>
                <c:pt idx="15">
                  <c:v>646</c:v>
                </c:pt>
                <c:pt idx="16">
                  <c:v>689</c:v>
                </c:pt>
                <c:pt idx="17">
                  <c:v>814</c:v>
                </c:pt>
                <c:pt idx="18">
                  <c:v>920</c:v>
                </c:pt>
                <c:pt idx="19">
                  <c:v>1040</c:v>
                </c:pt>
              </c:numCache>
            </c:numRef>
          </c:y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systematic review</c:v>
                </c:pt>
              </c:strCache>
            </c:strRef>
          </c:tx>
          <c:xVal>
            <c:numRef>
              <c:f>Sheet1!$I$11:$I$30</c:f>
              <c:numCache>
                <c:formatCode>General</c:formatCod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numCache>
            </c:numRef>
          </c:xVal>
          <c:yVal>
            <c:numRef>
              <c:f>Sheet1!$L$11:$L$30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15</c:v>
                </c:pt>
                <c:pt idx="8">
                  <c:v>29</c:v>
                </c:pt>
                <c:pt idx="9">
                  <c:v>41</c:v>
                </c:pt>
                <c:pt idx="10">
                  <c:v>46</c:v>
                </c:pt>
                <c:pt idx="11">
                  <c:v>80</c:v>
                </c:pt>
                <c:pt idx="12">
                  <c:v>126</c:v>
                </c:pt>
                <c:pt idx="13">
                  <c:v>188</c:v>
                </c:pt>
                <c:pt idx="14">
                  <c:v>251</c:v>
                </c:pt>
                <c:pt idx="15">
                  <c:v>346</c:v>
                </c:pt>
                <c:pt idx="16">
                  <c:v>401</c:v>
                </c:pt>
                <c:pt idx="17">
                  <c:v>545</c:v>
                </c:pt>
                <c:pt idx="18">
                  <c:v>614</c:v>
                </c:pt>
                <c:pt idx="19">
                  <c:v>708</c:v>
                </c:pt>
              </c:numCache>
            </c:numRef>
          </c:yVal>
        </c:ser>
        <c:axId val="80007168"/>
        <c:axId val="80008704"/>
      </c:scatterChart>
      <c:valAx>
        <c:axId val="80007168"/>
        <c:scaling>
          <c:orientation val="minMax"/>
          <c:min val="1990"/>
        </c:scaling>
        <c:axPos val="b"/>
        <c:numFmt formatCode="General" sourceLinked="1"/>
        <c:tickLblPos val="nextTo"/>
        <c:crossAx val="80008704"/>
        <c:crosses val="autoZero"/>
        <c:crossBetween val="midCat"/>
      </c:valAx>
      <c:valAx>
        <c:axId val="80008704"/>
        <c:scaling>
          <c:orientation val="minMax"/>
          <c:max val="13000"/>
          <c:min val="0"/>
        </c:scaling>
        <c:axPos val="l"/>
        <c:majorGridlines/>
        <c:numFmt formatCode="General" sourceLinked="1"/>
        <c:tickLblPos val="nextTo"/>
        <c:crossAx val="8000716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</c:chart>
  <c:spPr>
    <a:solidFill>
      <a:srgbClr val="FFFFFF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Sheet1!$F$10</c:f>
              <c:strCache>
                <c:ptCount val="1"/>
                <c:pt idx="0">
                  <c:v>review</c:v>
                </c:pt>
              </c:strCache>
            </c:strRef>
          </c:tx>
          <c:xVal>
            <c:numRef>
              <c:f>Sheet1!$E$11:$E$30</c:f>
              <c:numCache>
                <c:formatCode>General</c:formatCod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numCache>
            </c:numRef>
          </c:xVal>
          <c:yVal>
            <c:numRef>
              <c:f>Sheet1!$F$11:$F$30</c:f>
              <c:numCache>
                <c:formatCode>General</c:formatCode>
                <c:ptCount val="20"/>
                <c:pt idx="0">
                  <c:v>4339</c:v>
                </c:pt>
                <c:pt idx="1">
                  <c:v>4690</c:v>
                </c:pt>
                <c:pt idx="2">
                  <c:v>5013</c:v>
                </c:pt>
                <c:pt idx="3">
                  <c:v>5298</c:v>
                </c:pt>
                <c:pt idx="4">
                  <c:v>6213</c:v>
                </c:pt>
                <c:pt idx="5">
                  <c:v>6804</c:v>
                </c:pt>
                <c:pt idx="6">
                  <c:v>7480</c:v>
                </c:pt>
                <c:pt idx="7">
                  <c:v>7127</c:v>
                </c:pt>
                <c:pt idx="8">
                  <c:v>6684</c:v>
                </c:pt>
                <c:pt idx="9">
                  <c:v>6501</c:v>
                </c:pt>
                <c:pt idx="10">
                  <c:v>7453</c:v>
                </c:pt>
                <c:pt idx="11">
                  <c:v>8225</c:v>
                </c:pt>
                <c:pt idx="12">
                  <c:v>9935</c:v>
                </c:pt>
                <c:pt idx="13">
                  <c:v>12783</c:v>
                </c:pt>
                <c:pt idx="14">
                  <c:v>16755</c:v>
                </c:pt>
                <c:pt idx="15">
                  <c:v>19014</c:v>
                </c:pt>
                <c:pt idx="16">
                  <c:v>20270</c:v>
                </c:pt>
                <c:pt idx="17">
                  <c:v>20890</c:v>
                </c:pt>
                <c:pt idx="18">
                  <c:v>23537</c:v>
                </c:pt>
                <c:pt idx="19">
                  <c:v>23794</c:v>
                </c:pt>
              </c:numCache>
            </c:numRef>
          </c:y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meta-analy*</c:v>
                </c:pt>
              </c:strCache>
            </c:strRef>
          </c:tx>
          <c:xVal>
            <c:numRef>
              <c:f>Sheet1!$E$11:$E$30</c:f>
              <c:numCache>
                <c:formatCode>General</c:formatCod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numCache>
            </c:numRef>
          </c:xVal>
          <c:yVal>
            <c:numRef>
              <c:f>Sheet1!$G$11:$G$30</c:f>
              <c:numCache>
                <c:formatCode>General</c:formatCode>
                <c:ptCount val="20"/>
                <c:pt idx="0">
                  <c:v>284</c:v>
                </c:pt>
                <c:pt idx="1">
                  <c:v>322</c:v>
                </c:pt>
                <c:pt idx="2">
                  <c:v>306</c:v>
                </c:pt>
                <c:pt idx="3">
                  <c:v>336</c:v>
                </c:pt>
                <c:pt idx="4">
                  <c:v>347</c:v>
                </c:pt>
                <c:pt idx="5">
                  <c:v>517</c:v>
                </c:pt>
                <c:pt idx="6">
                  <c:v>478</c:v>
                </c:pt>
                <c:pt idx="7">
                  <c:v>518</c:v>
                </c:pt>
                <c:pt idx="8">
                  <c:v>521</c:v>
                </c:pt>
                <c:pt idx="9">
                  <c:v>557</c:v>
                </c:pt>
                <c:pt idx="10">
                  <c:v>563</c:v>
                </c:pt>
                <c:pt idx="11">
                  <c:v>768</c:v>
                </c:pt>
                <c:pt idx="12">
                  <c:v>734</c:v>
                </c:pt>
                <c:pt idx="13">
                  <c:v>926</c:v>
                </c:pt>
                <c:pt idx="14">
                  <c:v>1049</c:v>
                </c:pt>
                <c:pt idx="15">
                  <c:v>1221</c:v>
                </c:pt>
                <c:pt idx="16">
                  <c:v>1418</c:v>
                </c:pt>
                <c:pt idx="17">
                  <c:v>1520</c:v>
                </c:pt>
                <c:pt idx="18">
                  <c:v>1739</c:v>
                </c:pt>
                <c:pt idx="19">
                  <c:v>1982</c:v>
                </c:pt>
              </c:numCache>
            </c:numRef>
          </c:yVal>
        </c:ser>
        <c:ser>
          <c:idx val="2"/>
          <c:order val="2"/>
          <c:tx>
            <c:strRef>
              <c:f>Sheet1!$H$10</c:f>
              <c:strCache>
                <c:ptCount val="1"/>
                <c:pt idx="0">
                  <c:v>systematic review</c:v>
                </c:pt>
              </c:strCache>
            </c:strRef>
          </c:tx>
          <c:xVal>
            <c:numRef>
              <c:f>Sheet1!$E$11:$E$30</c:f>
              <c:numCache>
                <c:formatCode>General</c:formatCod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numCache>
            </c:numRef>
          </c:xVal>
          <c:yVal>
            <c:numRef>
              <c:f>Sheet1!$H$11:$H$30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20</c:v>
                </c:pt>
                <c:pt idx="5">
                  <c:v>11</c:v>
                </c:pt>
                <c:pt idx="6">
                  <c:v>23</c:v>
                </c:pt>
                <c:pt idx="7">
                  <c:v>34</c:v>
                </c:pt>
                <c:pt idx="8">
                  <c:v>62</c:v>
                </c:pt>
                <c:pt idx="9">
                  <c:v>85</c:v>
                </c:pt>
                <c:pt idx="10">
                  <c:v>109</c:v>
                </c:pt>
                <c:pt idx="11">
                  <c:v>174</c:v>
                </c:pt>
                <c:pt idx="12">
                  <c:v>254</c:v>
                </c:pt>
                <c:pt idx="13">
                  <c:v>366</c:v>
                </c:pt>
                <c:pt idx="14">
                  <c:v>482</c:v>
                </c:pt>
                <c:pt idx="15">
                  <c:v>629</c:v>
                </c:pt>
                <c:pt idx="16">
                  <c:v>740</c:v>
                </c:pt>
                <c:pt idx="17">
                  <c:v>929</c:v>
                </c:pt>
                <c:pt idx="18">
                  <c:v>1049</c:v>
                </c:pt>
                <c:pt idx="19">
                  <c:v>1305</c:v>
                </c:pt>
              </c:numCache>
            </c:numRef>
          </c:yVal>
        </c:ser>
        <c:axId val="80296192"/>
        <c:axId val="80322560"/>
      </c:scatterChart>
      <c:valAx>
        <c:axId val="80296192"/>
        <c:scaling>
          <c:orientation val="minMax"/>
          <c:min val="1990"/>
        </c:scaling>
        <c:axPos val="b"/>
        <c:numFmt formatCode="General" sourceLinked="1"/>
        <c:tickLblPos val="nextTo"/>
        <c:crossAx val="80322560"/>
        <c:crosses val="autoZero"/>
        <c:crossBetween val="midCat"/>
      </c:valAx>
      <c:valAx>
        <c:axId val="80322560"/>
        <c:scaling>
          <c:orientation val="minMax"/>
        </c:scaling>
        <c:axPos val="l"/>
        <c:majorGridlines/>
        <c:numFmt formatCode="General" sourceLinked="1"/>
        <c:tickLblPos val="nextTo"/>
        <c:crossAx val="8029619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solidFill>
      <a:srgbClr val="FFFFFF"/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B3C91-DF69-C741-8664-45615AA30C14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BE1B55A6-4417-2040-8199-BE95EFFA0835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Reviews</a:t>
          </a:r>
          <a:endParaRPr lang="en-US" dirty="0">
            <a:solidFill>
              <a:srgbClr val="FFFFFF"/>
            </a:solidFill>
          </a:endParaRPr>
        </a:p>
      </dgm:t>
    </dgm:pt>
    <dgm:pt modelId="{D2316237-9FAA-474D-B718-EA59164FF539}" type="parTrans" cxnId="{44546229-6BA5-684A-976D-DA4064282D13}">
      <dgm:prSet/>
      <dgm:spPr/>
      <dgm:t>
        <a:bodyPr/>
        <a:lstStyle/>
        <a:p>
          <a:endParaRPr lang="en-US"/>
        </a:p>
      </dgm:t>
    </dgm:pt>
    <dgm:pt modelId="{99C40AF3-52A5-8544-B9D1-F39C7AFE02D5}" type="sibTrans" cxnId="{44546229-6BA5-684A-976D-DA4064282D13}">
      <dgm:prSet/>
      <dgm:spPr/>
      <dgm:t>
        <a:bodyPr/>
        <a:lstStyle/>
        <a:p>
          <a:endParaRPr lang="en-US"/>
        </a:p>
      </dgm:t>
    </dgm:pt>
    <dgm:pt modelId="{87976D1A-32A0-E240-B99A-212328050627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Reports</a:t>
          </a:r>
          <a:endParaRPr lang="en-US" dirty="0">
            <a:solidFill>
              <a:srgbClr val="FFFFFF"/>
            </a:solidFill>
          </a:endParaRPr>
        </a:p>
      </dgm:t>
    </dgm:pt>
    <dgm:pt modelId="{0B07076B-9A11-7444-A3A1-37179B6BC0D4}" type="parTrans" cxnId="{A5637C1D-C8C6-1345-9B62-BD9F5233D7D1}">
      <dgm:prSet/>
      <dgm:spPr/>
      <dgm:t>
        <a:bodyPr/>
        <a:lstStyle/>
        <a:p>
          <a:endParaRPr lang="en-US"/>
        </a:p>
      </dgm:t>
    </dgm:pt>
    <dgm:pt modelId="{354D3347-8D29-3146-85AD-2891A68E8EB2}" type="sibTrans" cxnId="{A5637C1D-C8C6-1345-9B62-BD9F5233D7D1}">
      <dgm:prSet/>
      <dgm:spPr/>
      <dgm:t>
        <a:bodyPr/>
        <a:lstStyle/>
        <a:p>
          <a:endParaRPr lang="en-US"/>
        </a:p>
      </dgm:t>
    </dgm:pt>
    <dgm:pt modelId="{C3DCD79F-7315-194C-8BD1-5D7EEF8C04F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Studies (all data collected)</a:t>
          </a:r>
          <a:endParaRPr lang="en-US" dirty="0">
            <a:solidFill>
              <a:schemeClr val="bg1"/>
            </a:solidFill>
          </a:endParaRPr>
        </a:p>
      </dgm:t>
    </dgm:pt>
    <dgm:pt modelId="{F5AB68AA-2B0F-6247-A9FE-181B0DB50841}" type="parTrans" cxnId="{A6D21404-EDB8-9E45-B6D9-8F66C3B28C77}">
      <dgm:prSet/>
      <dgm:spPr/>
      <dgm:t>
        <a:bodyPr/>
        <a:lstStyle/>
        <a:p>
          <a:endParaRPr lang="en-US"/>
        </a:p>
      </dgm:t>
    </dgm:pt>
    <dgm:pt modelId="{6C814304-4D6F-2B4D-B6ED-AD17FAE4CF32}" type="sibTrans" cxnId="{A6D21404-EDB8-9E45-B6D9-8F66C3B28C77}">
      <dgm:prSet/>
      <dgm:spPr/>
      <dgm:t>
        <a:bodyPr/>
        <a:lstStyle/>
        <a:p>
          <a:endParaRPr lang="en-US"/>
        </a:p>
      </dgm:t>
    </dgm:pt>
    <dgm:pt modelId="{73E63D9D-1EF7-444C-99D1-8B24E6A79977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Publications</a:t>
          </a:r>
          <a:endParaRPr lang="en-US" dirty="0">
            <a:solidFill>
              <a:srgbClr val="FFFFFF"/>
            </a:solidFill>
          </a:endParaRPr>
        </a:p>
      </dgm:t>
    </dgm:pt>
    <dgm:pt modelId="{D09AC801-E0A6-9142-A6CC-7CBD40B8296C}" type="parTrans" cxnId="{FF5116F5-8005-7F43-A248-99C51E8FFF53}">
      <dgm:prSet/>
      <dgm:spPr/>
      <dgm:t>
        <a:bodyPr/>
        <a:lstStyle/>
        <a:p>
          <a:endParaRPr lang="en-US"/>
        </a:p>
      </dgm:t>
    </dgm:pt>
    <dgm:pt modelId="{E8B719E8-BCEB-6748-BF59-C04CCDFEFD74}" type="sibTrans" cxnId="{FF5116F5-8005-7F43-A248-99C51E8FFF53}">
      <dgm:prSet/>
      <dgm:spPr/>
      <dgm:t>
        <a:bodyPr/>
        <a:lstStyle/>
        <a:p>
          <a:endParaRPr lang="en-US"/>
        </a:p>
      </dgm:t>
    </dgm:pt>
    <dgm:pt modelId="{D55164A3-A74A-844E-9CCC-42D2C74A32E6}" type="pres">
      <dgm:prSet presAssocID="{C9CB3C91-DF69-C741-8664-45615AA30C14}" presName="Name0" presStyleCnt="0">
        <dgm:presLayoutVars>
          <dgm:dir/>
          <dgm:animLvl val="lvl"/>
          <dgm:resizeHandles val="exact"/>
        </dgm:presLayoutVars>
      </dgm:prSet>
      <dgm:spPr/>
    </dgm:pt>
    <dgm:pt modelId="{74B01411-4BE2-204F-B58C-9DF2D6634F80}" type="pres">
      <dgm:prSet presAssocID="{BE1B55A6-4417-2040-8199-BE95EFFA0835}" presName="Name8" presStyleCnt="0"/>
      <dgm:spPr/>
    </dgm:pt>
    <dgm:pt modelId="{5F2CC8A4-7F58-0548-9446-8E83678762A7}" type="pres">
      <dgm:prSet presAssocID="{BE1B55A6-4417-2040-8199-BE95EFFA083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8DDC-54EB-C940-8FD3-DFAB8B0BEE4D}" type="pres">
      <dgm:prSet presAssocID="{BE1B55A6-4417-2040-8199-BE95EFFA08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3E11-062A-474E-8FB7-AF20E3910600}" type="pres">
      <dgm:prSet presAssocID="{73E63D9D-1EF7-444C-99D1-8B24E6A79977}" presName="Name8" presStyleCnt="0"/>
      <dgm:spPr/>
    </dgm:pt>
    <dgm:pt modelId="{5B39AE13-9D7F-9D45-AED2-D2E9A9E2FF3F}" type="pres">
      <dgm:prSet presAssocID="{73E63D9D-1EF7-444C-99D1-8B24E6A7997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00F5-650C-CB45-A57C-B3EE5DD0636D}" type="pres">
      <dgm:prSet presAssocID="{73E63D9D-1EF7-444C-99D1-8B24E6A799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4065-0A45-FD42-9193-3561B60751AD}" type="pres">
      <dgm:prSet presAssocID="{87976D1A-32A0-E240-B99A-212328050627}" presName="Name8" presStyleCnt="0"/>
      <dgm:spPr/>
    </dgm:pt>
    <dgm:pt modelId="{646CA088-4032-234A-80F6-E906E5514C47}" type="pres">
      <dgm:prSet presAssocID="{87976D1A-32A0-E240-B99A-21232805062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7A9A7-520C-9345-9A42-DCB8D6927C77}" type="pres">
      <dgm:prSet presAssocID="{87976D1A-32A0-E240-B99A-2123280506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51FDC-5557-5D4E-8B20-969F6B68921B}" type="pres">
      <dgm:prSet presAssocID="{C3DCD79F-7315-194C-8BD1-5D7EEF8C04F9}" presName="Name8" presStyleCnt="0"/>
      <dgm:spPr/>
    </dgm:pt>
    <dgm:pt modelId="{A9E901EF-246A-D441-AC12-ACE22BA68A72}" type="pres">
      <dgm:prSet presAssocID="{C3DCD79F-7315-194C-8BD1-5D7EEF8C04F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F608A-9526-564A-9FC0-A8E50E31694F}" type="pres">
      <dgm:prSet presAssocID="{C3DCD79F-7315-194C-8BD1-5D7EEF8C0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FC914-8B29-3848-9F9A-C5F317BA7C0B}" type="presOf" srcId="{C3DCD79F-7315-194C-8BD1-5D7EEF8C04F9}" destId="{A9E901EF-246A-D441-AC12-ACE22BA68A72}" srcOrd="0" destOrd="0" presId="urn:microsoft.com/office/officeart/2005/8/layout/pyramid1"/>
    <dgm:cxn modelId="{3966368E-3678-6C42-97EC-0C6CEE1DBBD0}" type="presOf" srcId="{C3DCD79F-7315-194C-8BD1-5D7EEF8C04F9}" destId="{552F608A-9526-564A-9FC0-A8E50E31694F}" srcOrd="1" destOrd="0" presId="urn:microsoft.com/office/officeart/2005/8/layout/pyramid1"/>
    <dgm:cxn modelId="{44546229-6BA5-684A-976D-DA4064282D13}" srcId="{C9CB3C91-DF69-C741-8664-45615AA30C14}" destId="{BE1B55A6-4417-2040-8199-BE95EFFA0835}" srcOrd="0" destOrd="0" parTransId="{D2316237-9FAA-474D-B718-EA59164FF539}" sibTransId="{99C40AF3-52A5-8544-B9D1-F39C7AFE02D5}"/>
    <dgm:cxn modelId="{97B24C7D-611F-4942-89EA-CD77BD63342A}" type="presOf" srcId="{87976D1A-32A0-E240-B99A-212328050627}" destId="{18E7A9A7-520C-9345-9A42-DCB8D6927C77}" srcOrd="1" destOrd="0" presId="urn:microsoft.com/office/officeart/2005/8/layout/pyramid1"/>
    <dgm:cxn modelId="{FE9C7BD1-A01B-634E-BE88-CF66F6F65355}" type="presOf" srcId="{73E63D9D-1EF7-444C-99D1-8B24E6A79977}" destId="{5B39AE13-9D7F-9D45-AED2-D2E9A9E2FF3F}" srcOrd="0" destOrd="0" presId="urn:microsoft.com/office/officeart/2005/8/layout/pyramid1"/>
    <dgm:cxn modelId="{BE3F2DB4-80E4-7B44-84F1-26ADB4C7EB20}" type="presOf" srcId="{C9CB3C91-DF69-C741-8664-45615AA30C14}" destId="{D55164A3-A74A-844E-9CCC-42D2C74A32E6}" srcOrd="0" destOrd="0" presId="urn:microsoft.com/office/officeart/2005/8/layout/pyramid1"/>
    <dgm:cxn modelId="{FF5116F5-8005-7F43-A248-99C51E8FFF53}" srcId="{C9CB3C91-DF69-C741-8664-45615AA30C14}" destId="{73E63D9D-1EF7-444C-99D1-8B24E6A79977}" srcOrd="1" destOrd="0" parTransId="{D09AC801-E0A6-9142-A6CC-7CBD40B8296C}" sibTransId="{E8B719E8-BCEB-6748-BF59-C04CCDFEFD74}"/>
    <dgm:cxn modelId="{6C71FC27-4263-CD40-B2FC-720503AB1CEF}" type="presOf" srcId="{BE1B55A6-4417-2040-8199-BE95EFFA0835}" destId="{5F2CC8A4-7F58-0548-9446-8E83678762A7}" srcOrd="0" destOrd="0" presId="urn:microsoft.com/office/officeart/2005/8/layout/pyramid1"/>
    <dgm:cxn modelId="{7A754F93-A2CC-AF46-9B1C-665BA36CADD8}" type="presOf" srcId="{87976D1A-32A0-E240-B99A-212328050627}" destId="{646CA088-4032-234A-80F6-E906E5514C47}" srcOrd="0" destOrd="0" presId="urn:microsoft.com/office/officeart/2005/8/layout/pyramid1"/>
    <dgm:cxn modelId="{03756352-243C-CD4B-B4A1-8D008181A015}" type="presOf" srcId="{73E63D9D-1EF7-444C-99D1-8B24E6A79977}" destId="{08AE00F5-650C-CB45-A57C-B3EE5DD0636D}" srcOrd="1" destOrd="0" presId="urn:microsoft.com/office/officeart/2005/8/layout/pyramid1"/>
    <dgm:cxn modelId="{A6D21404-EDB8-9E45-B6D9-8F66C3B28C77}" srcId="{C9CB3C91-DF69-C741-8664-45615AA30C14}" destId="{C3DCD79F-7315-194C-8BD1-5D7EEF8C04F9}" srcOrd="3" destOrd="0" parTransId="{F5AB68AA-2B0F-6247-A9FE-181B0DB50841}" sibTransId="{6C814304-4D6F-2B4D-B6ED-AD17FAE4CF32}"/>
    <dgm:cxn modelId="{A5637C1D-C8C6-1345-9B62-BD9F5233D7D1}" srcId="{C9CB3C91-DF69-C741-8664-45615AA30C14}" destId="{87976D1A-32A0-E240-B99A-212328050627}" srcOrd="2" destOrd="0" parTransId="{0B07076B-9A11-7444-A3A1-37179B6BC0D4}" sibTransId="{354D3347-8D29-3146-85AD-2891A68E8EB2}"/>
    <dgm:cxn modelId="{E53CFAD0-2529-584B-B405-9C2D85D47F2F}" type="presOf" srcId="{BE1B55A6-4417-2040-8199-BE95EFFA0835}" destId="{AAA48DDC-54EB-C940-8FD3-DFAB8B0BEE4D}" srcOrd="1" destOrd="0" presId="urn:microsoft.com/office/officeart/2005/8/layout/pyramid1"/>
    <dgm:cxn modelId="{181EA81E-6ED0-6A4E-9414-FC41497097CC}" type="presParOf" srcId="{D55164A3-A74A-844E-9CCC-42D2C74A32E6}" destId="{74B01411-4BE2-204F-B58C-9DF2D6634F80}" srcOrd="0" destOrd="0" presId="urn:microsoft.com/office/officeart/2005/8/layout/pyramid1"/>
    <dgm:cxn modelId="{493C65C2-3AEF-F046-B10F-6495F5387F1D}" type="presParOf" srcId="{74B01411-4BE2-204F-B58C-9DF2D6634F80}" destId="{5F2CC8A4-7F58-0548-9446-8E83678762A7}" srcOrd="0" destOrd="0" presId="urn:microsoft.com/office/officeart/2005/8/layout/pyramid1"/>
    <dgm:cxn modelId="{E97AE1E6-D9A5-1042-A094-93923C147370}" type="presParOf" srcId="{74B01411-4BE2-204F-B58C-9DF2D6634F80}" destId="{AAA48DDC-54EB-C940-8FD3-DFAB8B0BEE4D}" srcOrd="1" destOrd="0" presId="urn:microsoft.com/office/officeart/2005/8/layout/pyramid1"/>
    <dgm:cxn modelId="{8A2A1B13-ED6E-B341-9867-2D19B5A15B3E}" type="presParOf" srcId="{D55164A3-A74A-844E-9CCC-42D2C74A32E6}" destId="{084A3E11-062A-474E-8FB7-AF20E3910600}" srcOrd="1" destOrd="0" presId="urn:microsoft.com/office/officeart/2005/8/layout/pyramid1"/>
    <dgm:cxn modelId="{1A23EC2A-E4DD-5F49-8216-6551C1586923}" type="presParOf" srcId="{084A3E11-062A-474E-8FB7-AF20E3910600}" destId="{5B39AE13-9D7F-9D45-AED2-D2E9A9E2FF3F}" srcOrd="0" destOrd="0" presId="urn:microsoft.com/office/officeart/2005/8/layout/pyramid1"/>
    <dgm:cxn modelId="{1B4D42B3-596C-054C-9496-E341D78F3B7E}" type="presParOf" srcId="{084A3E11-062A-474E-8FB7-AF20E3910600}" destId="{08AE00F5-650C-CB45-A57C-B3EE5DD0636D}" srcOrd="1" destOrd="0" presId="urn:microsoft.com/office/officeart/2005/8/layout/pyramid1"/>
    <dgm:cxn modelId="{28B1E0C6-62B9-914C-A3F5-AE160897B86C}" type="presParOf" srcId="{D55164A3-A74A-844E-9CCC-42D2C74A32E6}" destId="{F77C4065-0A45-FD42-9193-3561B60751AD}" srcOrd="2" destOrd="0" presId="urn:microsoft.com/office/officeart/2005/8/layout/pyramid1"/>
    <dgm:cxn modelId="{ABC7B6D2-D1E4-F04D-A29F-C3EB351B4F51}" type="presParOf" srcId="{F77C4065-0A45-FD42-9193-3561B60751AD}" destId="{646CA088-4032-234A-80F6-E906E5514C47}" srcOrd="0" destOrd="0" presId="urn:microsoft.com/office/officeart/2005/8/layout/pyramid1"/>
    <dgm:cxn modelId="{22F8150F-59F4-3F4F-9741-2E7642D0859A}" type="presParOf" srcId="{F77C4065-0A45-FD42-9193-3561B60751AD}" destId="{18E7A9A7-520C-9345-9A42-DCB8D6927C77}" srcOrd="1" destOrd="0" presId="urn:microsoft.com/office/officeart/2005/8/layout/pyramid1"/>
    <dgm:cxn modelId="{495BD915-49AA-614F-9CA5-D82679BDA89A}" type="presParOf" srcId="{D55164A3-A74A-844E-9CCC-42D2C74A32E6}" destId="{84051FDC-5557-5D4E-8B20-969F6B68921B}" srcOrd="3" destOrd="0" presId="urn:microsoft.com/office/officeart/2005/8/layout/pyramid1"/>
    <dgm:cxn modelId="{8F472786-E4B8-3646-8D3A-576D3A680BFB}" type="presParOf" srcId="{84051FDC-5557-5D4E-8B20-969F6B68921B}" destId="{A9E901EF-246A-D441-AC12-ACE22BA68A72}" srcOrd="0" destOrd="0" presId="urn:microsoft.com/office/officeart/2005/8/layout/pyramid1"/>
    <dgm:cxn modelId="{454A93E3-5D3C-D44B-BA2F-88B505943E62}" type="presParOf" srcId="{84051FDC-5557-5D4E-8B20-969F6B68921B}" destId="{552F608A-9526-564A-9FC0-A8E50E31694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B3C91-DF69-C741-8664-45615AA30C14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BE1B55A6-4417-2040-8199-BE95EFFA0835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Reviews</a:t>
          </a:r>
          <a:endParaRPr lang="en-US" dirty="0">
            <a:solidFill>
              <a:srgbClr val="FFFFFF"/>
            </a:solidFill>
          </a:endParaRPr>
        </a:p>
      </dgm:t>
    </dgm:pt>
    <dgm:pt modelId="{D2316237-9FAA-474D-B718-EA59164FF539}" type="parTrans" cxnId="{44546229-6BA5-684A-976D-DA4064282D13}">
      <dgm:prSet/>
      <dgm:spPr/>
      <dgm:t>
        <a:bodyPr/>
        <a:lstStyle/>
        <a:p>
          <a:endParaRPr lang="en-US"/>
        </a:p>
      </dgm:t>
    </dgm:pt>
    <dgm:pt modelId="{99C40AF3-52A5-8544-B9D1-F39C7AFE02D5}" type="sibTrans" cxnId="{44546229-6BA5-684A-976D-DA4064282D13}">
      <dgm:prSet/>
      <dgm:spPr/>
      <dgm:t>
        <a:bodyPr/>
        <a:lstStyle/>
        <a:p>
          <a:endParaRPr lang="en-US"/>
        </a:p>
      </dgm:t>
    </dgm:pt>
    <dgm:pt modelId="{87976D1A-32A0-E240-B99A-212328050627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Reports</a:t>
          </a:r>
          <a:endParaRPr lang="en-US" dirty="0">
            <a:solidFill>
              <a:srgbClr val="FFFFFF"/>
            </a:solidFill>
          </a:endParaRPr>
        </a:p>
      </dgm:t>
    </dgm:pt>
    <dgm:pt modelId="{0B07076B-9A11-7444-A3A1-37179B6BC0D4}" type="parTrans" cxnId="{A5637C1D-C8C6-1345-9B62-BD9F5233D7D1}">
      <dgm:prSet/>
      <dgm:spPr/>
      <dgm:t>
        <a:bodyPr/>
        <a:lstStyle/>
        <a:p>
          <a:endParaRPr lang="en-US"/>
        </a:p>
      </dgm:t>
    </dgm:pt>
    <dgm:pt modelId="{354D3347-8D29-3146-85AD-2891A68E8EB2}" type="sibTrans" cxnId="{A5637C1D-C8C6-1345-9B62-BD9F5233D7D1}">
      <dgm:prSet/>
      <dgm:spPr/>
      <dgm:t>
        <a:bodyPr/>
        <a:lstStyle/>
        <a:p>
          <a:endParaRPr lang="en-US"/>
        </a:p>
      </dgm:t>
    </dgm:pt>
    <dgm:pt modelId="{C3DCD79F-7315-194C-8BD1-5D7EEF8C04F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Studies (all data collected)</a:t>
          </a:r>
          <a:endParaRPr lang="en-US" dirty="0">
            <a:solidFill>
              <a:schemeClr val="bg1"/>
            </a:solidFill>
          </a:endParaRPr>
        </a:p>
      </dgm:t>
    </dgm:pt>
    <dgm:pt modelId="{F5AB68AA-2B0F-6247-A9FE-181B0DB50841}" type="parTrans" cxnId="{A6D21404-EDB8-9E45-B6D9-8F66C3B28C77}">
      <dgm:prSet/>
      <dgm:spPr/>
      <dgm:t>
        <a:bodyPr/>
        <a:lstStyle/>
        <a:p>
          <a:endParaRPr lang="en-US"/>
        </a:p>
      </dgm:t>
    </dgm:pt>
    <dgm:pt modelId="{6C814304-4D6F-2B4D-B6ED-AD17FAE4CF32}" type="sibTrans" cxnId="{A6D21404-EDB8-9E45-B6D9-8F66C3B28C77}">
      <dgm:prSet/>
      <dgm:spPr/>
      <dgm:t>
        <a:bodyPr/>
        <a:lstStyle/>
        <a:p>
          <a:endParaRPr lang="en-US"/>
        </a:p>
      </dgm:t>
    </dgm:pt>
    <dgm:pt modelId="{73E63D9D-1EF7-444C-99D1-8B24E6A79977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Publications</a:t>
          </a:r>
          <a:endParaRPr lang="en-US" dirty="0">
            <a:solidFill>
              <a:srgbClr val="FFFFFF"/>
            </a:solidFill>
          </a:endParaRPr>
        </a:p>
      </dgm:t>
    </dgm:pt>
    <dgm:pt modelId="{D09AC801-E0A6-9142-A6CC-7CBD40B8296C}" type="parTrans" cxnId="{FF5116F5-8005-7F43-A248-99C51E8FFF53}">
      <dgm:prSet/>
      <dgm:spPr/>
      <dgm:t>
        <a:bodyPr/>
        <a:lstStyle/>
        <a:p>
          <a:endParaRPr lang="en-US"/>
        </a:p>
      </dgm:t>
    </dgm:pt>
    <dgm:pt modelId="{E8B719E8-BCEB-6748-BF59-C04CCDFEFD74}" type="sibTrans" cxnId="{FF5116F5-8005-7F43-A248-99C51E8FFF53}">
      <dgm:prSet/>
      <dgm:spPr/>
      <dgm:t>
        <a:bodyPr/>
        <a:lstStyle/>
        <a:p>
          <a:endParaRPr lang="en-US"/>
        </a:p>
      </dgm:t>
    </dgm:pt>
    <dgm:pt modelId="{D55164A3-A74A-844E-9CCC-42D2C74A32E6}" type="pres">
      <dgm:prSet presAssocID="{C9CB3C91-DF69-C741-8664-45615AA30C14}" presName="Name0" presStyleCnt="0">
        <dgm:presLayoutVars>
          <dgm:dir/>
          <dgm:animLvl val="lvl"/>
          <dgm:resizeHandles val="exact"/>
        </dgm:presLayoutVars>
      </dgm:prSet>
      <dgm:spPr/>
    </dgm:pt>
    <dgm:pt modelId="{74B01411-4BE2-204F-B58C-9DF2D6634F80}" type="pres">
      <dgm:prSet presAssocID="{BE1B55A6-4417-2040-8199-BE95EFFA0835}" presName="Name8" presStyleCnt="0"/>
      <dgm:spPr/>
    </dgm:pt>
    <dgm:pt modelId="{5F2CC8A4-7F58-0548-9446-8E83678762A7}" type="pres">
      <dgm:prSet presAssocID="{BE1B55A6-4417-2040-8199-BE95EFFA083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8DDC-54EB-C940-8FD3-DFAB8B0BEE4D}" type="pres">
      <dgm:prSet presAssocID="{BE1B55A6-4417-2040-8199-BE95EFFA08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3E11-062A-474E-8FB7-AF20E3910600}" type="pres">
      <dgm:prSet presAssocID="{73E63D9D-1EF7-444C-99D1-8B24E6A79977}" presName="Name8" presStyleCnt="0"/>
      <dgm:spPr/>
    </dgm:pt>
    <dgm:pt modelId="{5B39AE13-9D7F-9D45-AED2-D2E9A9E2FF3F}" type="pres">
      <dgm:prSet presAssocID="{73E63D9D-1EF7-444C-99D1-8B24E6A7997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00F5-650C-CB45-A57C-B3EE5DD0636D}" type="pres">
      <dgm:prSet presAssocID="{73E63D9D-1EF7-444C-99D1-8B24E6A799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4065-0A45-FD42-9193-3561B60751AD}" type="pres">
      <dgm:prSet presAssocID="{87976D1A-32A0-E240-B99A-212328050627}" presName="Name8" presStyleCnt="0"/>
      <dgm:spPr/>
    </dgm:pt>
    <dgm:pt modelId="{646CA088-4032-234A-80F6-E906E5514C47}" type="pres">
      <dgm:prSet presAssocID="{87976D1A-32A0-E240-B99A-21232805062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7A9A7-520C-9345-9A42-DCB8D6927C77}" type="pres">
      <dgm:prSet presAssocID="{87976D1A-32A0-E240-B99A-2123280506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51FDC-5557-5D4E-8B20-969F6B68921B}" type="pres">
      <dgm:prSet presAssocID="{C3DCD79F-7315-194C-8BD1-5D7EEF8C04F9}" presName="Name8" presStyleCnt="0"/>
      <dgm:spPr/>
    </dgm:pt>
    <dgm:pt modelId="{A9E901EF-246A-D441-AC12-ACE22BA68A72}" type="pres">
      <dgm:prSet presAssocID="{C3DCD79F-7315-194C-8BD1-5D7EEF8C04F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F608A-9526-564A-9FC0-A8E50E31694F}" type="pres">
      <dgm:prSet presAssocID="{C3DCD79F-7315-194C-8BD1-5D7EEF8C0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4154C-B2BC-C74A-B5D5-83B66790C155}" type="presOf" srcId="{C3DCD79F-7315-194C-8BD1-5D7EEF8C04F9}" destId="{A9E901EF-246A-D441-AC12-ACE22BA68A72}" srcOrd="0" destOrd="0" presId="urn:microsoft.com/office/officeart/2005/8/layout/pyramid1"/>
    <dgm:cxn modelId="{394D1A26-56E1-AC42-BCD4-B42E7AF2D985}" type="presOf" srcId="{C3DCD79F-7315-194C-8BD1-5D7EEF8C04F9}" destId="{552F608A-9526-564A-9FC0-A8E50E31694F}" srcOrd="1" destOrd="0" presId="urn:microsoft.com/office/officeart/2005/8/layout/pyramid1"/>
    <dgm:cxn modelId="{44546229-6BA5-684A-976D-DA4064282D13}" srcId="{C9CB3C91-DF69-C741-8664-45615AA30C14}" destId="{BE1B55A6-4417-2040-8199-BE95EFFA0835}" srcOrd="0" destOrd="0" parTransId="{D2316237-9FAA-474D-B718-EA59164FF539}" sibTransId="{99C40AF3-52A5-8544-B9D1-F39C7AFE02D5}"/>
    <dgm:cxn modelId="{15D5E989-EA61-8947-99FA-10BEC9373F44}" type="presOf" srcId="{BE1B55A6-4417-2040-8199-BE95EFFA0835}" destId="{AAA48DDC-54EB-C940-8FD3-DFAB8B0BEE4D}" srcOrd="1" destOrd="0" presId="urn:microsoft.com/office/officeart/2005/8/layout/pyramid1"/>
    <dgm:cxn modelId="{252155A1-F90E-114E-8E03-11E6D299453B}" type="presOf" srcId="{87976D1A-32A0-E240-B99A-212328050627}" destId="{18E7A9A7-520C-9345-9A42-DCB8D6927C77}" srcOrd="1" destOrd="0" presId="urn:microsoft.com/office/officeart/2005/8/layout/pyramid1"/>
    <dgm:cxn modelId="{FF5116F5-8005-7F43-A248-99C51E8FFF53}" srcId="{C9CB3C91-DF69-C741-8664-45615AA30C14}" destId="{73E63D9D-1EF7-444C-99D1-8B24E6A79977}" srcOrd="1" destOrd="0" parTransId="{D09AC801-E0A6-9142-A6CC-7CBD40B8296C}" sibTransId="{E8B719E8-BCEB-6748-BF59-C04CCDFEFD74}"/>
    <dgm:cxn modelId="{B2306526-8D98-A244-8983-A22560FEFF8E}" type="presOf" srcId="{87976D1A-32A0-E240-B99A-212328050627}" destId="{646CA088-4032-234A-80F6-E906E5514C47}" srcOrd="0" destOrd="0" presId="urn:microsoft.com/office/officeart/2005/8/layout/pyramid1"/>
    <dgm:cxn modelId="{892B2547-396C-0D4D-8BFC-7E882D14AC7C}" type="presOf" srcId="{BE1B55A6-4417-2040-8199-BE95EFFA0835}" destId="{5F2CC8A4-7F58-0548-9446-8E83678762A7}" srcOrd="0" destOrd="0" presId="urn:microsoft.com/office/officeart/2005/8/layout/pyramid1"/>
    <dgm:cxn modelId="{07003E07-FF4A-4B42-A098-485C6D87EDAD}" type="presOf" srcId="{73E63D9D-1EF7-444C-99D1-8B24E6A79977}" destId="{08AE00F5-650C-CB45-A57C-B3EE5DD0636D}" srcOrd="1" destOrd="0" presId="urn:microsoft.com/office/officeart/2005/8/layout/pyramid1"/>
    <dgm:cxn modelId="{F7DEB773-F27A-A548-B1DA-798835DB04D5}" type="presOf" srcId="{73E63D9D-1EF7-444C-99D1-8B24E6A79977}" destId="{5B39AE13-9D7F-9D45-AED2-D2E9A9E2FF3F}" srcOrd="0" destOrd="0" presId="urn:microsoft.com/office/officeart/2005/8/layout/pyramid1"/>
    <dgm:cxn modelId="{0D4E84E0-770F-B24B-8767-54A4BD3808E7}" type="presOf" srcId="{C9CB3C91-DF69-C741-8664-45615AA30C14}" destId="{D55164A3-A74A-844E-9CCC-42D2C74A32E6}" srcOrd="0" destOrd="0" presId="urn:microsoft.com/office/officeart/2005/8/layout/pyramid1"/>
    <dgm:cxn modelId="{A6D21404-EDB8-9E45-B6D9-8F66C3B28C77}" srcId="{C9CB3C91-DF69-C741-8664-45615AA30C14}" destId="{C3DCD79F-7315-194C-8BD1-5D7EEF8C04F9}" srcOrd="3" destOrd="0" parTransId="{F5AB68AA-2B0F-6247-A9FE-181B0DB50841}" sibTransId="{6C814304-4D6F-2B4D-B6ED-AD17FAE4CF32}"/>
    <dgm:cxn modelId="{A5637C1D-C8C6-1345-9B62-BD9F5233D7D1}" srcId="{C9CB3C91-DF69-C741-8664-45615AA30C14}" destId="{87976D1A-32A0-E240-B99A-212328050627}" srcOrd="2" destOrd="0" parTransId="{0B07076B-9A11-7444-A3A1-37179B6BC0D4}" sibTransId="{354D3347-8D29-3146-85AD-2891A68E8EB2}"/>
    <dgm:cxn modelId="{DCF1FDC3-0625-664F-B38C-D6A6496BE446}" type="presParOf" srcId="{D55164A3-A74A-844E-9CCC-42D2C74A32E6}" destId="{74B01411-4BE2-204F-B58C-9DF2D6634F80}" srcOrd="0" destOrd="0" presId="urn:microsoft.com/office/officeart/2005/8/layout/pyramid1"/>
    <dgm:cxn modelId="{5BFECECD-E632-4341-9528-A3EF665F882F}" type="presParOf" srcId="{74B01411-4BE2-204F-B58C-9DF2D6634F80}" destId="{5F2CC8A4-7F58-0548-9446-8E83678762A7}" srcOrd="0" destOrd="0" presId="urn:microsoft.com/office/officeart/2005/8/layout/pyramid1"/>
    <dgm:cxn modelId="{D40981E3-724D-3C4B-95A7-F08A663F9172}" type="presParOf" srcId="{74B01411-4BE2-204F-B58C-9DF2D6634F80}" destId="{AAA48DDC-54EB-C940-8FD3-DFAB8B0BEE4D}" srcOrd="1" destOrd="0" presId="urn:microsoft.com/office/officeart/2005/8/layout/pyramid1"/>
    <dgm:cxn modelId="{109D023B-815E-DD40-BEB6-A349B39FF007}" type="presParOf" srcId="{D55164A3-A74A-844E-9CCC-42D2C74A32E6}" destId="{084A3E11-062A-474E-8FB7-AF20E3910600}" srcOrd="1" destOrd="0" presId="urn:microsoft.com/office/officeart/2005/8/layout/pyramid1"/>
    <dgm:cxn modelId="{EFC6BD67-062C-9B4E-873B-B647F52BA522}" type="presParOf" srcId="{084A3E11-062A-474E-8FB7-AF20E3910600}" destId="{5B39AE13-9D7F-9D45-AED2-D2E9A9E2FF3F}" srcOrd="0" destOrd="0" presId="urn:microsoft.com/office/officeart/2005/8/layout/pyramid1"/>
    <dgm:cxn modelId="{F5E8E558-899E-4A4E-8CB0-5352A303CD0C}" type="presParOf" srcId="{084A3E11-062A-474E-8FB7-AF20E3910600}" destId="{08AE00F5-650C-CB45-A57C-B3EE5DD0636D}" srcOrd="1" destOrd="0" presId="urn:microsoft.com/office/officeart/2005/8/layout/pyramid1"/>
    <dgm:cxn modelId="{812EC9CA-6A5F-C24C-9971-D25A206C3513}" type="presParOf" srcId="{D55164A3-A74A-844E-9CCC-42D2C74A32E6}" destId="{F77C4065-0A45-FD42-9193-3561B60751AD}" srcOrd="2" destOrd="0" presId="urn:microsoft.com/office/officeart/2005/8/layout/pyramid1"/>
    <dgm:cxn modelId="{085BDB8F-A70B-9645-9086-70FBD4BF2F00}" type="presParOf" srcId="{F77C4065-0A45-FD42-9193-3561B60751AD}" destId="{646CA088-4032-234A-80F6-E906E5514C47}" srcOrd="0" destOrd="0" presId="urn:microsoft.com/office/officeart/2005/8/layout/pyramid1"/>
    <dgm:cxn modelId="{4A8AF791-C5D3-7F48-B059-F001CA2DD176}" type="presParOf" srcId="{F77C4065-0A45-FD42-9193-3561B60751AD}" destId="{18E7A9A7-520C-9345-9A42-DCB8D6927C77}" srcOrd="1" destOrd="0" presId="urn:microsoft.com/office/officeart/2005/8/layout/pyramid1"/>
    <dgm:cxn modelId="{302EF2AA-428F-3A4D-95EF-082491B3E33A}" type="presParOf" srcId="{D55164A3-A74A-844E-9CCC-42D2C74A32E6}" destId="{84051FDC-5557-5D4E-8B20-969F6B68921B}" srcOrd="3" destOrd="0" presId="urn:microsoft.com/office/officeart/2005/8/layout/pyramid1"/>
    <dgm:cxn modelId="{C847900C-BFDE-F640-967D-85C1A1CC8134}" type="presParOf" srcId="{84051FDC-5557-5D4E-8B20-969F6B68921B}" destId="{A9E901EF-246A-D441-AC12-ACE22BA68A72}" srcOrd="0" destOrd="0" presId="urn:microsoft.com/office/officeart/2005/8/layout/pyramid1"/>
    <dgm:cxn modelId="{1B1656C5-5C32-0042-9564-B40979A40222}" type="presParOf" srcId="{84051FDC-5557-5D4E-8B20-969F6B68921B}" destId="{552F608A-9526-564A-9FC0-A8E50E31694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B3C91-DF69-C741-8664-45615AA30C14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BE1B55A6-4417-2040-8199-BE95EFFA0835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Reviews</a:t>
          </a:r>
          <a:endParaRPr lang="en-US" dirty="0">
            <a:solidFill>
              <a:srgbClr val="FFFFFF"/>
            </a:solidFill>
          </a:endParaRPr>
        </a:p>
      </dgm:t>
    </dgm:pt>
    <dgm:pt modelId="{D2316237-9FAA-474D-B718-EA59164FF539}" type="parTrans" cxnId="{44546229-6BA5-684A-976D-DA4064282D13}">
      <dgm:prSet/>
      <dgm:spPr/>
      <dgm:t>
        <a:bodyPr/>
        <a:lstStyle/>
        <a:p>
          <a:endParaRPr lang="en-US"/>
        </a:p>
      </dgm:t>
    </dgm:pt>
    <dgm:pt modelId="{99C40AF3-52A5-8544-B9D1-F39C7AFE02D5}" type="sibTrans" cxnId="{44546229-6BA5-684A-976D-DA4064282D13}">
      <dgm:prSet/>
      <dgm:spPr/>
      <dgm:t>
        <a:bodyPr/>
        <a:lstStyle/>
        <a:p>
          <a:endParaRPr lang="en-US"/>
        </a:p>
      </dgm:t>
    </dgm:pt>
    <dgm:pt modelId="{87976D1A-32A0-E240-B99A-212328050627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Reports</a:t>
          </a:r>
          <a:endParaRPr lang="en-US" dirty="0">
            <a:solidFill>
              <a:srgbClr val="FFFFFF"/>
            </a:solidFill>
          </a:endParaRPr>
        </a:p>
      </dgm:t>
    </dgm:pt>
    <dgm:pt modelId="{0B07076B-9A11-7444-A3A1-37179B6BC0D4}" type="parTrans" cxnId="{A5637C1D-C8C6-1345-9B62-BD9F5233D7D1}">
      <dgm:prSet/>
      <dgm:spPr/>
      <dgm:t>
        <a:bodyPr/>
        <a:lstStyle/>
        <a:p>
          <a:endParaRPr lang="en-US"/>
        </a:p>
      </dgm:t>
    </dgm:pt>
    <dgm:pt modelId="{354D3347-8D29-3146-85AD-2891A68E8EB2}" type="sibTrans" cxnId="{A5637C1D-C8C6-1345-9B62-BD9F5233D7D1}">
      <dgm:prSet/>
      <dgm:spPr/>
      <dgm:t>
        <a:bodyPr/>
        <a:lstStyle/>
        <a:p>
          <a:endParaRPr lang="en-US"/>
        </a:p>
      </dgm:t>
    </dgm:pt>
    <dgm:pt modelId="{C3DCD79F-7315-194C-8BD1-5D7EEF8C04F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Studies (all data collected)</a:t>
          </a:r>
          <a:endParaRPr lang="en-US" dirty="0">
            <a:solidFill>
              <a:schemeClr val="bg1"/>
            </a:solidFill>
          </a:endParaRPr>
        </a:p>
      </dgm:t>
    </dgm:pt>
    <dgm:pt modelId="{F5AB68AA-2B0F-6247-A9FE-181B0DB50841}" type="parTrans" cxnId="{A6D21404-EDB8-9E45-B6D9-8F66C3B28C77}">
      <dgm:prSet/>
      <dgm:spPr/>
      <dgm:t>
        <a:bodyPr/>
        <a:lstStyle/>
        <a:p>
          <a:endParaRPr lang="en-US"/>
        </a:p>
      </dgm:t>
    </dgm:pt>
    <dgm:pt modelId="{6C814304-4D6F-2B4D-B6ED-AD17FAE4CF32}" type="sibTrans" cxnId="{A6D21404-EDB8-9E45-B6D9-8F66C3B28C77}">
      <dgm:prSet/>
      <dgm:spPr/>
      <dgm:t>
        <a:bodyPr/>
        <a:lstStyle/>
        <a:p>
          <a:endParaRPr lang="en-US"/>
        </a:p>
      </dgm:t>
    </dgm:pt>
    <dgm:pt modelId="{73E63D9D-1EF7-444C-99D1-8B24E6A79977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Publications</a:t>
          </a:r>
          <a:endParaRPr lang="en-US" dirty="0">
            <a:solidFill>
              <a:srgbClr val="FFFFFF"/>
            </a:solidFill>
          </a:endParaRPr>
        </a:p>
      </dgm:t>
    </dgm:pt>
    <dgm:pt modelId="{D09AC801-E0A6-9142-A6CC-7CBD40B8296C}" type="parTrans" cxnId="{FF5116F5-8005-7F43-A248-99C51E8FFF53}">
      <dgm:prSet/>
      <dgm:spPr/>
      <dgm:t>
        <a:bodyPr/>
        <a:lstStyle/>
        <a:p>
          <a:endParaRPr lang="en-US"/>
        </a:p>
      </dgm:t>
    </dgm:pt>
    <dgm:pt modelId="{E8B719E8-BCEB-6748-BF59-C04CCDFEFD74}" type="sibTrans" cxnId="{FF5116F5-8005-7F43-A248-99C51E8FFF53}">
      <dgm:prSet/>
      <dgm:spPr/>
      <dgm:t>
        <a:bodyPr/>
        <a:lstStyle/>
        <a:p>
          <a:endParaRPr lang="en-US"/>
        </a:p>
      </dgm:t>
    </dgm:pt>
    <dgm:pt modelId="{D55164A3-A74A-844E-9CCC-42D2C74A32E6}" type="pres">
      <dgm:prSet presAssocID="{C9CB3C91-DF69-C741-8664-45615AA30C14}" presName="Name0" presStyleCnt="0">
        <dgm:presLayoutVars>
          <dgm:dir/>
          <dgm:animLvl val="lvl"/>
          <dgm:resizeHandles val="exact"/>
        </dgm:presLayoutVars>
      </dgm:prSet>
      <dgm:spPr/>
    </dgm:pt>
    <dgm:pt modelId="{74B01411-4BE2-204F-B58C-9DF2D6634F80}" type="pres">
      <dgm:prSet presAssocID="{BE1B55A6-4417-2040-8199-BE95EFFA0835}" presName="Name8" presStyleCnt="0"/>
      <dgm:spPr/>
    </dgm:pt>
    <dgm:pt modelId="{5F2CC8A4-7F58-0548-9446-8E83678762A7}" type="pres">
      <dgm:prSet presAssocID="{BE1B55A6-4417-2040-8199-BE95EFFA0835}" presName="level" presStyleLbl="node1" presStyleIdx="0" presStyleCnt="4" custScaleX="98953" custLinFactX="29904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8DDC-54EB-C940-8FD3-DFAB8B0BEE4D}" type="pres">
      <dgm:prSet presAssocID="{BE1B55A6-4417-2040-8199-BE95EFFA08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3E11-062A-474E-8FB7-AF20E3910600}" type="pres">
      <dgm:prSet presAssocID="{73E63D9D-1EF7-444C-99D1-8B24E6A79977}" presName="Name8" presStyleCnt="0"/>
      <dgm:spPr/>
    </dgm:pt>
    <dgm:pt modelId="{5B39AE13-9D7F-9D45-AED2-D2E9A9E2FF3F}" type="pres">
      <dgm:prSet presAssocID="{73E63D9D-1EF7-444C-99D1-8B24E6A79977}" presName="level" presStyleLbl="node1" presStyleIdx="1" presStyleCnt="4" custScaleX="100439" custLinFactNeighborX="5982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00F5-650C-CB45-A57C-B3EE5DD0636D}" type="pres">
      <dgm:prSet presAssocID="{73E63D9D-1EF7-444C-99D1-8B24E6A799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4065-0A45-FD42-9193-3561B60751AD}" type="pres">
      <dgm:prSet presAssocID="{87976D1A-32A0-E240-B99A-212328050627}" presName="Name8" presStyleCnt="0"/>
      <dgm:spPr/>
    </dgm:pt>
    <dgm:pt modelId="{646CA088-4032-234A-80F6-E906E5514C47}" type="pres">
      <dgm:prSet presAssocID="{87976D1A-32A0-E240-B99A-212328050627}" presName="level" presStyleLbl="node1" presStyleIdx="2" presStyleCnt="4" custScaleX="103858" custLinFactNeighborX="147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7A9A7-520C-9345-9A42-DCB8D6927C77}" type="pres">
      <dgm:prSet presAssocID="{87976D1A-32A0-E240-B99A-2123280506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51FDC-5557-5D4E-8B20-969F6B68921B}" type="pres">
      <dgm:prSet presAssocID="{C3DCD79F-7315-194C-8BD1-5D7EEF8C04F9}" presName="Name8" presStyleCnt="0"/>
      <dgm:spPr/>
    </dgm:pt>
    <dgm:pt modelId="{A9E901EF-246A-D441-AC12-ACE22BA68A72}" type="pres">
      <dgm:prSet presAssocID="{C3DCD79F-7315-194C-8BD1-5D7EEF8C04F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F608A-9526-564A-9FC0-A8E50E31694F}" type="pres">
      <dgm:prSet presAssocID="{C3DCD79F-7315-194C-8BD1-5D7EEF8C0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25376-DBB8-1241-99CD-62AFB128A092}" type="presOf" srcId="{87976D1A-32A0-E240-B99A-212328050627}" destId="{646CA088-4032-234A-80F6-E906E5514C47}" srcOrd="0" destOrd="0" presId="urn:microsoft.com/office/officeart/2005/8/layout/pyramid1"/>
    <dgm:cxn modelId="{6137F4E6-29A3-1C46-979D-B8D8BBA09113}" type="presOf" srcId="{73E63D9D-1EF7-444C-99D1-8B24E6A79977}" destId="{5B39AE13-9D7F-9D45-AED2-D2E9A9E2FF3F}" srcOrd="0" destOrd="0" presId="urn:microsoft.com/office/officeart/2005/8/layout/pyramid1"/>
    <dgm:cxn modelId="{44546229-6BA5-684A-976D-DA4064282D13}" srcId="{C9CB3C91-DF69-C741-8664-45615AA30C14}" destId="{BE1B55A6-4417-2040-8199-BE95EFFA0835}" srcOrd="0" destOrd="0" parTransId="{D2316237-9FAA-474D-B718-EA59164FF539}" sibTransId="{99C40AF3-52A5-8544-B9D1-F39C7AFE02D5}"/>
    <dgm:cxn modelId="{6E56612D-A48C-194E-ADE3-E0EBDDCBC54A}" type="presOf" srcId="{BE1B55A6-4417-2040-8199-BE95EFFA0835}" destId="{AAA48DDC-54EB-C940-8FD3-DFAB8B0BEE4D}" srcOrd="1" destOrd="0" presId="urn:microsoft.com/office/officeart/2005/8/layout/pyramid1"/>
    <dgm:cxn modelId="{4D0F73D3-EEF2-A342-88C4-11AE7888DCE3}" type="presOf" srcId="{73E63D9D-1EF7-444C-99D1-8B24E6A79977}" destId="{08AE00F5-650C-CB45-A57C-B3EE5DD0636D}" srcOrd="1" destOrd="0" presId="urn:microsoft.com/office/officeart/2005/8/layout/pyramid1"/>
    <dgm:cxn modelId="{B6A63BEA-0446-7747-AB8E-2F3313AAF283}" type="presOf" srcId="{BE1B55A6-4417-2040-8199-BE95EFFA0835}" destId="{5F2CC8A4-7F58-0548-9446-8E83678762A7}" srcOrd="0" destOrd="0" presId="urn:microsoft.com/office/officeart/2005/8/layout/pyramid1"/>
    <dgm:cxn modelId="{FF5116F5-8005-7F43-A248-99C51E8FFF53}" srcId="{C9CB3C91-DF69-C741-8664-45615AA30C14}" destId="{73E63D9D-1EF7-444C-99D1-8B24E6A79977}" srcOrd="1" destOrd="0" parTransId="{D09AC801-E0A6-9142-A6CC-7CBD40B8296C}" sibTransId="{E8B719E8-BCEB-6748-BF59-C04CCDFEFD74}"/>
    <dgm:cxn modelId="{51FE6C01-3DA1-994D-A57B-BCE0C4EEE122}" type="presOf" srcId="{C3DCD79F-7315-194C-8BD1-5D7EEF8C04F9}" destId="{552F608A-9526-564A-9FC0-A8E50E31694F}" srcOrd="1" destOrd="0" presId="urn:microsoft.com/office/officeart/2005/8/layout/pyramid1"/>
    <dgm:cxn modelId="{3FF2434E-3EC1-7248-A182-8E03D146F592}" type="presOf" srcId="{C3DCD79F-7315-194C-8BD1-5D7EEF8C04F9}" destId="{A9E901EF-246A-D441-AC12-ACE22BA68A72}" srcOrd="0" destOrd="0" presId="urn:microsoft.com/office/officeart/2005/8/layout/pyramid1"/>
    <dgm:cxn modelId="{A6D21404-EDB8-9E45-B6D9-8F66C3B28C77}" srcId="{C9CB3C91-DF69-C741-8664-45615AA30C14}" destId="{C3DCD79F-7315-194C-8BD1-5D7EEF8C04F9}" srcOrd="3" destOrd="0" parTransId="{F5AB68AA-2B0F-6247-A9FE-181B0DB50841}" sibTransId="{6C814304-4D6F-2B4D-B6ED-AD17FAE4CF32}"/>
    <dgm:cxn modelId="{A5637C1D-C8C6-1345-9B62-BD9F5233D7D1}" srcId="{C9CB3C91-DF69-C741-8664-45615AA30C14}" destId="{87976D1A-32A0-E240-B99A-212328050627}" srcOrd="2" destOrd="0" parTransId="{0B07076B-9A11-7444-A3A1-37179B6BC0D4}" sibTransId="{354D3347-8D29-3146-85AD-2891A68E8EB2}"/>
    <dgm:cxn modelId="{F4E1440E-F5EB-9642-B830-885F22F7F50E}" type="presOf" srcId="{87976D1A-32A0-E240-B99A-212328050627}" destId="{18E7A9A7-520C-9345-9A42-DCB8D6927C77}" srcOrd="1" destOrd="0" presId="urn:microsoft.com/office/officeart/2005/8/layout/pyramid1"/>
    <dgm:cxn modelId="{B881837C-5A6C-A64E-9E5C-5BA0EBD7BF31}" type="presOf" srcId="{C9CB3C91-DF69-C741-8664-45615AA30C14}" destId="{D55164A3-A74A-844E-9CCC-42D2C74A32E6}" srcOrd="0" destOrd="0" presId="urn:microsoft.com/office/officeart/2005/8/layout/pyramid1"/>
    <dgm:cxn modelId="{2DC2CD5B-398B-A94E-9123-E755E02FD418}" type="presParOf" srcId="{D55164A3-A74A-844E-9CCC-42D2C74A32E6}" destId="{74B01411-4BE2-204F-B58C-9DF2D6634F80}" srcOrd="0" destOrd="0" presId="urn:microsoft.com/office/officeart/2005/8/layout/pyramid1"/>
    <dgm:cxn modelId="{F6E61CE4-7E7C-D74D-8229-739230747CFF}" type="presParOf" srcId="{74B01411-4BE2-204F-B58C-9DF2D6634F80}" destId="{5F2CC8A4-7F58-0548-9446-8E83678762A7}" srcOrd="0" destOrd="0" presId="urn:microsoft.com/office/officeart/2005/8/layout/pyramid1"/>
    <dgm:cxn modelId="{2BEA159C-A99E-DD45-84E9-2DFEE87BF39F}" type="presParOf" srcId="{74B01411-4BE2-204F-B58C-9DF2D6634F80}" destId="{AAA48DDC-54EB-C940-8FD3-DFAB8B0BEE4D}" srcOrd="1" destOrd="0" presId="urn:microsoft.com/office/officeart/2005/8/layout/pyramid1"/>
    <dgm:cxn modelId="{83773078-F29C-4042-853C-1AF05434C0F8}" type="presParOf" srcId="{D55164A3-A74A-844E-9CCC-42D2C74A32E6}" destId="{084A3E11-062A-474E-8FB7-AF20E3910600}" srcOrd="1" destOrd="0" presId="urn:microsoft.com/office/officeart/2005/8/layout/pyramid1"/>
    <dgm:cxn modelId="{8A59F5B1-52AF-B745-BFD3-B7C8B20C5AE2}" type="presParOf" srcId="{084A3E11-062A-474E-8FB7-AF20E3910600}" destId="{5B39AE13-9D7F-9D45-AED2-D2E9A9E2FF3F}" srcOrd="0" destOrd="0" presId="urn:microsoft.com/office/officeart/2005/8/layout/pyramid1"/>
    <dgm:cxn modelId="{688A5B2B-FDB9-EE4C-98E3-C7759D18278D}" type="presParOf" srcId="{084A3E11-062A-474E-8FB7-AF20E3910600}" destId="{08AE00F5-650C-CB45-A57C-B3EE5DD0636D}" srcOrd="1" destOrd="0" presId="urn:microsoft.com/office/officeart/2005/8/layout/pyramid1"/>
    <dgm:cxn modelId="{3D22AE26-CBAB-EA4E-9475-76EFE857BDD2}" type="presParOf" srcId="{D55164A3-A74A-844E-9CCC-42D2C74A32E6}" destId="{F77C4065-0A45-FD42-9193-3561B60751AD}" srcOrd="2" destOrd="0" presId="urn:microsoft.com/office/officeart/2005/8/layout/pyramid1"/>
    <dgm:cxn modelId="{6B7A8A09-2BF9-3640-9356-0FA38EB65113}" type="presParOf" srcId="{F77C4065-0A45-FD42-9193-3561B60751AD}" destId="{646CA088-4032-234A-80F6-E906E5514C47}" srcOrd="0" destOrd="0" presId="urn:microsoft.com/office/officeart/2005/8/layout/pyramid1"/>
    <dgm:cxn modelId="{B10C3880-31F8-094B-ABBD-25B09AF32EDA}" type="presParOf" srcId="{F77C4065-0A45-FD42-9193-3561B60751AD}" destId="{18E7A9A7-520C-9345-9A42-DCB8D6927C77}" srcOrd="1" destOrd="0" presId="urn:microsoft.com/office/officeart/2005/8/layout/pyramid1"/>
    <dgm:cxn modelId="{64F3BBEA-636F-D64C-A66E-73874D67C6EF}" type="presParOf" srcId="{D55164A3-A74A-844E-9CCC-42D2C74A32E6}" destId="{84051FDC-5557-5D4E-8B20-969F6B68921B}" srcOrd="3" destOrd="0" presId="urn:microsoft.com/office/officeart/2005/8/layout/pyramid1"/>
    <dgm:cxn modelId="{04945451-5EC0-E24E-ABC0-8C9D46A739B5}" type="presParOf" srcId="{84051FDC-5557-5D4E-8B20-969F6B68921B}" destId="{A9E901EF-246A-D441-AC12-ACE22BA68A72}" srcOrd="0" destOrd="0" presId="urn:microsoft.com/office/officeart/2005/8/layout/pyramid1"/>
    <dgm:cxn modelId="{CE08C516-53EE-7B4D-B8C4-1630D90229DC}" type="presParOf" srcId="{84051FDC-5557-5D4E-8B20-969F6B68921B}" destId="{552F608A-9526-564A-9FC0-A8E50E31694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CB3C91-DF69-C741-8664-45615AA30C14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BE1B55A6-4417-2040-8199-BE95EFFA0835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Reviews</a:t>
          </a:r>
          <a:endParaRPr lang="en-US" dirty="0">
            <a:solidFill>
              <a:srgbClr val="FFFFFF"/>
            </a:solidFill>
          </a:endParaRPr>
        </a:p>
      </dgm:t>
    </dgm:pt>
    <dgm:pt modelId="{D2316237-9FAA-474D-B718-EA59164FF539}" type="parTrans" cxnId="{44546229-6BA5-684A-976D-DA4064282D13}">
      <dgm:prSet/>
      <dgm:spPr/>
      <dgm:t>
        <a:bodyPr/>
        <a:lstStyle/>
        <a:p>
          <a:endParaRPr lang="en-US"/>
        </a:p>
      </dgm:t>
    </dgm:pt>
    <dgm:pt modelId="{99C40AF3-52A5-8544-B9D1-F39C7AFE02D5}" type="sibTrans" cxnId="{44546229-6BA5-684A-976D-DA4064282D13}">
      <dgm:prSet/>
      <dgm:spPr/>
      <dgm:t>
        <a:bodyPr/>
        <a:lstStyle/>
        <a:p>
          <a:endParaRPr lang="en-US"/>
        </a:p>
      </dgm:t>
    </dgm:pt>
    <dgm:pt modelId="{87976D1A-32A0-E240-B99A-212328050627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Reports</a:t>
          </a:r>
          <a:endParaRPr lang="en-US" dirty="0">
            <a:solidFill>
              <a:srgbClr val="FFFFFF"/>
            </a:solidFill>
          </a:endParaRPr>
        </a:p>
      </dgm:t>
    </dgm:pt>
    <dgm:pt modelId="{0B07076B-9A11-7444-A3A1-37179B6BC0D4}" type="parTrans" cxnId="{A5637C1D-C8C6-1345-9B62-BD9F5233D7D1}">
      <dgm:prSet/>
      <dgm:spPr/>
      <dgm:t>
        <a:bodyPr/>
        <a:lstStyle/>
        <a:p>
          <a:endParaRPr lang="en-US"/>
        </a:p>
      </dgm:t>
    </dgm:pt>
    <dgm:pt modelId="{354D3347-8D29-3146-85AD-2891A68E8EB2}" type="sibTrans" cxnId="{A5637C1D-C8C6-1345-9B62-BD9F5233D7D1}">
      <dgm:prSet/>
      <dgm:spPr/>
      <dgm:t>
        <a:bodyPr/>
        <a:lstStyle/>
        <a:p>
          <a:endParaRPr lang="en-US"/>
        </a:p>
      </dgm:t>
    </dgm:pt>
    <dgm:pt modelId="{C3DCD79F-7315-194C-8BD1-5D7EEF8C04F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Studies (all data collected)</a:t>
          </a:r>
          <a:endParaRPr lang="en-US" dirty="0">
            <a:solidFill>
              <a:schemeClr val="bg1"/>
            </a:solidFill>
          </a:endParaRPr>
        </a:p>
      </dgm:t>
    </dgm:pt>
    <dgm:pt modelId="{F5AB68AA-2B0F-6247-A9FE-181B0DB50841}" type="parTrans" cxnId="{A6D21404-EDB8-9E45-B6D9-8F66C3B28C77}">
      <dgm:prSet/>
      <dgm:spPr/>
      <dgm:t>
        <a:bodyPr/>
        <a:lstStyle/>
        <a:p>
          <a:endParaRPr lang="en-US"/>
        </a:p>
      </dgm:t>
    </dgm:pt>
    <dgm:pt modelId="{6C814304-4D6F-2B4D-B6ED-AD17FAE4CF32}" type="sibTrans" cxnId="{A6D21404-EDB8-9E45-B6D9-8F66C3B28C77}">
      <dgm:prSet/>
      <dgm:spPr/>
      <dgm:t>
        <a:bodyPr/>
        <a:lstStyle/>
        <a:p>
          <a:endParaRPr lang="en-US"/>
        </a:p>
      </dgm:t>
    </dgm:pt>
    <dgm:pt modelId="{73E63D9D-1EF7-444C-99D1-8B24E6A79977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Publications</a:t>
          </a:r>
          <a:endParaRPr lang="en-US" dirty="0">
            <a:solidFill>
              <a:srgbClr val="FFFFFF"/>
            </a:solidFill>
          </a:endParaRPr>
        </a:p>
      </dgm:t>
    </dgm:pt>
    <dgm:pt modelId="{D09AC801-E0A6-9142-A6CC-7CBD40B8296C}" type="parTrans" cxnId="{FF5116F5-8005-7F43-A248-99C51E8FFF53}">
      <dgm:prSet/>
      <dgm:spPr/>
      <dgm:t>
        <a:bodyPr/>
        <a:lstStyle/>
        <a:p>
          <a:endParaRPr lang="en-US"/>
        </a:p>
      </dgm:t>
    </dgm:pt>
    <dgm:pt modelId="{E8B719E8-BCEB-6748-BF59-C04CCDFEFD74}" type="sibTrans" cxnId="{FF5116F5-8005-7F43-A248-99C51E8FFF53}">
      <dgm:prSet/>
      <dgm:spPr/>
      <dgm:t>
        <a:bodyPr/>
        <a:lstStyle/>
        <a:p>
          <a:endParaRPr lang="en-US"/>
        </a:p>
      </dgm:t>
    </dgm:pt>
    <dgm:pt modelId="{D55164A3-A74A-844E-9CCC-42D2C74A32E6}" type="pres">
      <dgm:prSet presAssocID="{C9CB3C91-DF69-C741-8664-45615AA30C14}" presName="Name0" presStyleCnt="0">
        <dgm:presLayoutVars>
          <dgm:dir/>
          <dgm:animLvl val="lvl"/>
          <dgm:resizeHandles val="exact"/>
        </dgm:presLayoutVars>
      </dgm:prSet>
      <dgm:spPr/>
    </dgm:pt>
    <dgm:pt modelId="{74B01411-4BE2-204F-B58C-9DF2D6634F80}" type="pres">
      <dgm:prSet presAssocID="{BE1B55A6-4417-2040-8199-BE95EFFA0835}" presName="Name8" presStyleCnt="0"/>
      <dgm:spPr/>
    </dgm:pt>
    <dgm:pt modelId="{5F2CC8A4-7F58-0548-9446-8E83678762A7}" type="pres">
      <dgm:prSet presAssocID="{BE1B55A6-4417-2040-8199-BE95EFFA0835}" presName="level" presStyleLbl="node1" presStyleIdx="0" presStyleCnt="4" custScaleX="98953" custLinFactX="29904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8DDC-54EB-C940-8FD3-DFAB8B0BEE4D}" type="pres">
      <dgm:prSet presAssocID="{BE1B55A6-4417-2040-8199-BE95EFFA08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3E11-062A-474E-8FB7-AF20E3910600}" type="pres">
      <dgm:prSet presAssocID="{73E63D9D-1EF7-444C-99D1-8B24E6A79977}" presName="Name8" presStyleCnt="0"/>
      <dgm:spPr/>
    </dgm:pt>
    <dgm:pt modelId="{5B39AE13-9D7F-9D45-AED2-D2E9A9E2FF3F}" type="pres">
      <dgm:prSet presAssocID="{73E63D9D-1EF7-444C-99D1-8B24E6A79977}" presName="level" presStyleLbl="node1" presStyleIdx="1" presStyleCnt="4" custScaleX="100439" custLinFactNeighborX="5982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00F5-650C-CB45-A57C-B3EE5DD0636D}" type="pres">
      <dgm:prSet presAssocID="{73E63D9D-1EF7-444C-99D1-8B24E6A799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4065-0A45-FD42-9193-3561B60751AD}" type="pres">
      <dgm:prSet presAssocID="{87976D1A-32A0-E240-B99A-212328050627}" presName="Name8" presStyleCnt="0"/>
      <dgm:spPr/>
    </dgm:pt>
    <dgm:pt modelId="{646CA088-4032-234A-80F6-E906E5514C47}" type="pres">
      <dgm:prSet presAssocID="{87976D1A-32A0-E240-B99A-212328050627}" presName="level" presStyleLbl="node1" presStyleIdx="2" presStyleCnt="4" custScaleX="103858" custLinFactNeighborX="147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7A9A7-520C-9345-9A42-DCB8D6927C77}" type="pres">
      <dgm:prSet presAssocID="{87976D1A-32A0-E240-B99A-2123280506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51FDC-5557-5D4E-8B20-969F6B68921B}" type="pres">
      <dgm:prSet presAssocID="{C3DCD79F-7315-194C-8BD1-5D7EEF8C04F9}" presName="Name8" presStyleCnt="0"/>
      <dgm:spPr/>
    </dgm:pt>
    <dgm:pt modelId="{A9E901EF-246A-D441-AC12-ACE22BA68A72}" type="pres">
      <dgm:prSet presAssocID="{C3DCD79F-7315-194C-8BD1-5D7EEF8C04F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F608A-9526-564A-9FC0-A8E50E31694F}" type="pres">
      <dgm:prSet presAssocID="{C3DCD79F-7315-194C-8BD1-5D7EEF8C0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1C0ADC-063E-B245-AAF3-EA2976457225}" type="presOf" srcId="{C3DCD79F-7315-194C-8BD1-5D7EEF8C04F9}" destId="{552F608A-9526-564A-9FC0-A8E50E31694F}" srcOrd="1" destOrd="0" presId="urn:microsoft.com/office/officeart/2005/8/layout/pyramid1"/>
    <dgm:cxn modelId="{2D1F4042-0C0C-4348-8121-06003F76D987}" type="presOf" srcId="{73E63D9D-1EF7-444C-99D1-8B24E6A79977}" destId="{5B39AE13-9D7F-9D45-AED2-D2E9A9E2FF3F}" srcOrd="0" destOrd="0" presId="urn:microsoft.com/office/officeart/2005/8/layout/pyramid1"/>
    <dgm:cxn modelId="{EE44A7C2-306F-654A-81FE-EEDAFF957B17}" type="presOf" srcId="{87976D1A-32A0-E240-B99A-212328050627}" destId="{18E7A9A7-520C-9345-9A42-DCB8D6927C77}" srcOrd="1" destOrd="0" presId="urn:microsoft.com/office/officeart/2005/8/layout/pyramid1"/>
    <dgm:cxn modelId="{44546229-6BA5-684A-976D-DA4064282D13}" srcId="{C9CB3C91-DF69-C741-8664-45615AA30C14}" destId="{BE1B55A6-4417-2040-8199-BE95EFFA0835}" srcOrd="0" destOrd="0" parTransId="{D2316237-9FAA-474D-B718-EA59164FF539}" sibTransId="{99C40AF3-52A5-8544-B9D1-F39C7AFE02D5}"/>
    <dgm:cxn modelId="{CB437E7F-8A1C-A149-8D1C-8F2ACC25FBDA}" type="presOf" srcId="{BE1B55A6-4417-2040-8199-BE95EFFA0835}" destId="{AAA48DDC-54EB-C940-8FD3-DFAB8B0BEE4D}" srcOrd="1" destOrd="0" presId="urn:microsoft.com/office/officeart/2005/8/layout/pyramid1"/>
    <dgm:cxn modelId="{FF5116F5-8005-7F43-A248-99C51E8FFF53}" srcId="{C9CB3C91-DF69-C741-8664-45615AA30C14}" destId="{73E63D9D-1EF7-444C-99D1-8B24E6A79977}" srcOrd="1" destOrd="0" parTransId="{D09AC801-E0A6-9142-A6CC-7CBD40B8296C}" sibTransId="{E8B719E8-BCEB-6748-BF59-C04CCDFEFD74}"/>
    <dgm:cxn modelId="{F4C95171-A721-1240-88AE-E0447187D28B}" type="presOf" srcId="{73E63D9D-1EF7-444C-99D1-8B24E6A79977}" destId="{08AE00F5-650C-CB45-A57C-B3EE5DD0636D}" srcOrd="1" destOrd="0" presId="urn:microsoft.com/office/officeart/2005/8/layout/pyramid1"/>
    <dgm:cxn modelId="{6B2CD447-6CDF-0043-A726-86896102EAFC}" type="presOf" srcId="{87976D1A-32A0-E240-B99A-212328050627}" destId="{646CA088-4032-234A-80F6-E906E5514C47}" srcOrd="0" destOrd="0" presId="urn:microsoft.com/office/officeart/2005/8/layout/pyramid1"/>
    <dgm:cxn modelId="{C76D578D-69A7-E54E-A6B7-CC6025C4EBFD}" type="presOf" srcId="{C3DCD79F-7315-194C-8BD1-5D7EEF8C04F9}" destId="{A9E901EF-246A-D441-AC12-ACE22BA68A72}" srcOrd="0" destOrd="0" presId="urn:microsoft.com/office/officeart/2005/8/layout/pyramid1"/>
    <dgm:cxn modelId="{3FDCB6FD-9077-6E46-89C8-A67B217C0E34}" type="presOf" srcId="{C9CB3C91-DF69-C741-8664-45615AA30C14}" destId="{D55164A3-A74A-844E-9CCC-42D2C74A32E6}" srcOrd="0" destOrd="0" presId="urn:microsoft.com/office/officeart/2005/8/layout/pyramid1"/>
    <dgm:cxn modelId="{A6D21404-EDB8-9E45-B6D9-8F66C3B28C77}" srcId="{C9CB3C91-DF69-C741-8664-45615AA30C14}" destId="{C3DCD79F-7315-194C-8BD1-5D7EEF8C04F9}" srcOrd="3" destOrd="0" parTransId="{F5AB68AA-2B0F-6247-A9FE-181B0DB50841}" sibTransId="{6C814304-4D6F-2B4D-B6ED-AD17FAE4CF32}"/>
    <dgm:cxn modelId="{16578C10-E839-364B-9036-E0C861C5A771}" type="presOf" srcId="{BE1B55A6-4417-2040-8199-BE95EFFA0835}" destId="{5F2CC8A4-7F58-0548-9446-8E83678762A7}" srcOrd="0" destOrd="0" presId="urn:microsoft.com/office/officeart/2005/8/layout/pyramid1"/>
    <dgm:cxn modelId="{A5637C1D-C8C6-1345-9B62-BD9F5233D7D1}" srcId="{C9CB3C91-DF69-C741-8664-45615AA30C14}" destId="{87976D1A-32A0-E240-B99A-212328050627}" srcOrd="2" destOrd="0" parTransId="{0B07076B-9A11-7444-A3A1-37179B6BC0D4}" sibTransId="{354D3347-8D29-3146-85AD-2891A68E8EB2}"/>
    <dgm:cxn modelId="{D903B5FE-0259-0444-B290-E252BAEC6B8F}" type="presParOf" srcId="{D55164A3-A74A-844E-9CCC-42D2C74A32E6}" destId="{74B01411-4BE2-204F-B58C-9DF2D6634F80}" srcOrd="0" destOrd="0" presId="urn:microsoft.com/office/officeart/2005/8/layout/pyramid1"/>
    <dgm:cxn modelId="{0A2654BB-E9DC-B340-B93D-E1AFA39B9570}" type="presParOf" srcId="{74B01411-4BE2-204F-B58C-9DF2D6634F80}" destId="{5F2CC8A4-7F58-0548-9446-8E83678762A7}" srcOrd="0" destOrd="0" presId="urn:microsoft.com/office/officeart/2005/8/layout/pyramid1"/>
    <dgm:cxn modelId="{A9FB53A1-E93F-6642-8AAA-34D820D9AB1F}" type="presParOf" srcId="{74B01411-4BE2-204F-B58C-9DF2D6634F80}" destId="{AAA48DDC-54EB-C940-8FD3-DFAB8B0BEE4D}" srcOrd="1" destOrd="0" presId="urn:microsoft.com/office/officeart/2005/8/layout/pyramid1"/>
    <dgm:cxn modelId="{010F95C2-826A-AE46-814D-1C0D0C8A00BB}" type="presParOf" srcId="{D55164A3-A74A-844E-9CCC-42D2C74A32E6}" destId="{084A3E11-062A-474E-8FB7-AF20E3910600}" srcOrd="1" destOrd="0" presId="urn:microsoft.com/office/officeart/2005/8/layout/pyramid1"/>
    <dgm:cxn modelId="{FF33FD86-B425-814D-93FB-D56A9AA2AEAA}" type="presParOf" srcId="{084A3E11-062A-474E-8FB7-AF20E3910600}" destId="{5B39AE13-9D7F-9D45-AED2-D2E9A9E2FF3F}" srcOrd="0" destOrd="0" presId="urn:microsoft.com/office/officeart/2005/8/layout/pyramid1"/>
    <dgm:cxn modelId="{EFEC6C6B-19EE-9345-A974-9029957C0CCA}" type="presParOf" srcId="{084A3E11-062A-474E-8FB7-AF20E3910600}" destId="{08AE00F5-650C-CB45-A57C-B3EE5DD0636D}" srcOrd="1" destOrd="0" presId="urn:microsoft.com/office/officeart/2005/8/layout/pyramid1"/>
    <dgm:cxn modelId="{6E649023-979D-BA43-BDB9-DC37AA0C298C}" type="presParOf" srcId="{D55164A3-A74A-844E-9CCC-42D2C74A32E6}" destId="{F77C4065-0A45-FD42-9193-3561B60751AD}" srcOrd="2" destOrd="0" presId="urn:microsoft.com/office/officeart/2005/8/layout/pyramid1"/>
    <dgm:cxn modelId="{B8C9797B-291D-C14E-A726-CEAA764D627F}" type="presParOf" srcId="{F77C4065-0A45-FD42-9193-3561B60751AD}" destId="{646CA088-4032-234A-80F6-E906E5514C47}" srcOrd="0" destOrd="0" presId="urn:microsoft.com/office/officeart/2005/8/layout/pyramid1"/>
    <dgm:cxn modelId="{BD911189-F3B0-9C42-8B60-C38C4067DD54}" type="presParOf" srcId="{F77C4065-0A45-FD42-9193-3561B60751AD}" destId="{18E7A9A7-520C-9345-9A42-DCB8D6927C77}" srcOrd="1" destOrd="0" presId="urn:microsoft.com/office/officeart/2005/8/layout/pyramid1"/>
    <dgm:cxn modelId="{F1D9E03D-0284-8F47-9CE7-5B824E366089}" type="presParOf" srcId="{D55164A3-A74A-844E-9CCC-42D2C74A32E6}" destId="{84051FDC-5557-5D4E-8B20-969F6B68921B}" srcOrd="3" destOrd="0" presId="urn:microsoft.com/office/officeart/2005/8/layout/pyramid1"/>
    <dgm:cxn modelId="{F736AEA8-8016-DF43-8480-6F166F4EC0AD}" type="presParOf" srcId="{84051FDC-5557-5D4E-8B20-969F6B68921B}" destId="{A9E901EF-246A-D441-AC12-ACE22BA68A72}" srcOrd="0" destOrd="0" presId="urn:microsoft.com/office/officeart/2005/8/layout/pyramid1"/>
    <dgm:cxn modelId="{6B7FC951-2BAB-7949-9D1E-31FB2B484523}" type="presParOf" srcId="{84051FDC-5557-5D4E-8B20-969F6B68921B}" destId="{552F608A-9526-564A-9FC0-A8E50E31694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B3C91-DF69-C741-8664-45615AA30C14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BE1B55A6-4417-2040-8199-BE95EFFA0835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Meta-analyses</a:t>
          </a:r>
          <a:endParaRPr lang="en-US" dirty="0">
            <a:solidFill>
              <a:srgbClr val="FFFFFF"/>
            </a:solidFill>
          </a:endParaRPr>
        </a:p>
      </dgm:t>
    </dgm:pt>
    <dgm:pt modelId="{D2316237-9FAA-474D-B718-EA59164FF539}" type="parTrans" cxnId="{44546229-6BA5-684A-976D-DA4064282D13}">
      <dgm:prSet/>
      <dgm:spPr/>
      <dgm:t>
        <a:bodyPr/>
        <a:lstStyle/>
        <a:p>
          <a:endParaRPr lang="en-US"/>
        </a:p>
      </dgm:t>
    </dgm:pt>
    <dgm:pt modelId="{99C40AF3-52A5-8544-B9D1-F39C7AFE02D5}" type="sibTrans" cxnId="{44546229-6BA5-684A-976D-DA4064282D13}">
      <dgm:prSet/>
      <dgm:spPr/>
      <dgm:t>
        <a:bodyPr/>
        <a:lstStyle/>
        <a:p>
          <a:endParaRPr lang="en-US"/>
        </a:p>
      </dgm:t>
    </dgm:pt>
    <dgm:pt modelId="{87976D1A-32A0-E240-B99A-212328050627}">
      <dgm:prSet phldrT="[Text]" custT="1"/>
      <dgm:spPr/>
      <dgm:t>
        <a:bodyPr/>
        <a:lstStyle/>
        <a:p>
          <a:r>
            <a:rPr lang="en-US" sz="3500" dirty="0" smtClean="0">
              <a:solidFill>
                <a:srgbClr val="FFFFFF"/>
              </a:solidFill>
            </a:rPr>
            <a:t>Reports</a:t>
          </a:r>
          <a:endParaRPr lang="en-US" sz="3500" dirty="0">
            <a:solidFill>
              <a:srgbClr val="FFFFFF"/>
            </a:solidFill>
          </a:endParaRPr>
        </a:p>
      </dgm:t>
    </dgm:pt>
    <dgm:pt modelId="{0B07076B-9A11-7444-A3A1-37179B6BC0D4}" type="parTrans" cxnId="{A5637C1D-C8C6-1345-9B62-BD9F5233D7D1}">
      <dgm:prSet/>
      <dgm:spPr/>
      <dgm:t>
        <a:bodyPr/>
        <a:lstStyle/>
        <a:p>
          <a:endParaRPr lang="en-US"/>
        </a:p>
      </dgm:t>
    </dgm:pt>
    <dgm:pt modelId="{354D3347-8D29-3146-85AD-2891A68E8EB2}" type="sibTrans" cxnId="{A5637C1D-C8C6-1345-9B62-BD9F5233D7D1}">
      <dgm:prSet/>
      <dgm:spPr/>
      <dgm:t>
        <a:bodyPr/>
        <a:lstStyle/>
        <a:p>
          <a:endParaRPr lang="en-US"/>
        </a:p>
      </dgm:t>
    </dgm:pt>
    <dgm:pt modelId="{C3DCD79F-7315-194C-8BD1-5D7EEF8C04F9}">
      <dgm:prSet phldrT="[Text]" custT="1"/>
      <dgm:spPr/>
      <dgm:t>
        <a:bodyPr/>
        <a:lstStyle/>
        <a:p>
          <a:r>
            <a:rPr lang="en-US" sz="3500" dirty="0" smtClean="0">
              <a:solidFill>
                <a:schemeClr val="bg1"/>
              </a:solidFill>
            </a:rPr>
            <a:t>Studies (all data collected)</a:t>
          </a:r>
          <a:endParaRPr lang="en-US" sz="3500" dirty="0">
            <a:solidFill>
              <a:schemeClr val="bg1"/>
            </a:solidFill>
          </a:endParaRPr>
        </a:p>
      </dgm:t>
    </dgm:pt>
    <dgm:pt modelId="{F5AB68AA-2B0F-6247-A9FE-181B0DB50841}" type="parTrans" cxnId="{A6D21404-EDB8-9E45-B6D9-8F66C3B28C77}">
      <dgm:prSet/>
      <dgm:spPr/>
      <dgm:t>
        <a:bodyPr/>
        <a:lstStyle/>
        <a:p>
          <a:endParaRPr lang="en-US"/>
        </a:p>
      </dgm:t>
    </dgm:pt>
    <dgm:pt modelId="{6C814304-4D6F-2B4D-B6ED-AD17FAE4CF32}" type="sibTrans" cxnId="{A6D21404-EDB8-9E45-B6D9-8F66C3B28C77}">
      <dgm:prSet/>
      <dgm:spPr/>
      <dgm:t>
        <a:bodyPr/>
        <a:lstStyle/>
        <a:p>
          <a:endParaRPr lang="en-US"/>
        </a:p>
      </dgm:t>
    </dgm:pt>
    <dgm:pt modelId="{73E63D9D-1EF7-444C-99D1-8B24E6A79977}">
      <dgm:prSet custT="1"/>
      <dgm:spPr/>
      <dgm:t>
        <a:bodyPr/>
        <a:lstStyle/>
        <a:p>
          <a:r>
            <a:rPr lang="en-US" sz="3500" dirty="0" smtClean="0">
              <a:solidFill>
                <a:srgbClr val="FFFFFF"/>
              </a:solidFill>
            </a:rPr>
            <a:t>Publications</a:t>
          </a:r>
          <a:endParaRPr lang="en-US" sz="3500" dirty="0">
            <a:solidFill>
              <a:srgbClr val="FFFFFF"/>
            </a:solidFill>
          </a:endParaRPr>
        </a:p>
      </dgm:t>
    </dgm:pt>
    <dgm:pt modelId="{D09AC801-E0A6-9142-A6CC-7CBD40B8296C}" type="parTrans" cxnId="{FF5116F5-8005-7F43-A248-99C51E8FFF53}">
      <dgm:prSet/>
      <dgm:spPr/>
      <dgm:t>
        <a:bodyPr/>
        <a:lstStyle/>
        <a:p>
          <a:endParaRPr lang="en-US"/>
        </a:p>
      </dgm:t>
    </dgm:pt>
    <dgm:pt modelId="{E8B719E8-BCEB-6748-BF59-C04CCDFEFD74}" type="sibTrans" cxnId="{FF5116F5-8005-7F43-A248-99C51E8FFF53}">
      <dgm:prSet/>
      <dgm:spPr/>
      <dgm:t>
        <a:bodyPr/>
        <a:lstStyle/>
        <a:p>
          <a:endParaRPr lang="en-US"/>
        </a:p>
      </dgm:t>
    </dgm:pt>
    <dgm:pt modelId="{D55164A3-A74A-844E-9CCC-42D2C74A32E6}" type="pres">
      <dgm:prSet presAssocID="{C9CB3C91-DF69-C741-8664-45615AA30C14}" presName="Name0" presStyleCnt="0">
        <dgm:presLayoutVars>
          <dgm:dir/>
          <dgm:animLvl val="lvl"/>
          <dgm:resizeHandles val="exact"/>
        </dgm:presLayoutVars>
      </dgm:prSet>
      <dgm:spPr/>
    </dgm:pt>
    <dgm:pt modelId="{74B01411-4BE2-204F-B58C-9DF2D6634F80}" type="pres">
      <dgm:prSet presAssocID="{BE1B55A6-4417-2040-8199-BE95EFFA0835}" presName="Name8" presStyleCnt="0"/>
      <dgm:spPr/>
    </dgm:pt>
    <dgm:pt modelId="{5F2CC8A4-7F58-0548-9446-8E83678762A7}" type="pres">
      <dgm:prSet presAssocID="{BE1B55A6-4417-2040-8199-BE95EFFA0835}" presName="level" presStyleLbl="node1" presStyleIdx="0" presStyleCnt="4" custScaleX="98953" custLinFactNeighborX="992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8DDC-54EB-C940-8FD3-DFAB8B0BEE4D}" type="pres">
      <dgm:prSet presAssocID="{BE1B55A6-4417-2040-8199-BE95EFFA08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3E11-062A-474E-8FB7-AF20E3910600}" type="pres">
      <dgm:prSet presAssocID="{73E63D9D-1EF7-444C-99D1-8B24E6A79977}" presName="Name8" presStyleCnt="0"/>
      <dgm:spPr/>
    </dgm:pt>
    <dgm:pt modelId="{5B39AE13-9D7F-9D45-AED2-D2E9A9E2FF3F}" type="pres">
      <dgm:prSet presAssocID="{73E63D9D-1EF7-444C-99D1-8B24E6A79977}" presName="level" presStyleLbl="node1" presStyleIdx="1" presStyleCnt="4" custScaleX="100439" custLinFactNeighborX="5982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00F5-650C-CB45-A57C-B3EE5DD0636D}" type="pres">
      <dgm:prSet presAssocID="{73E63D9D-1EF7-444C-99D1-8B24E6A799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4065-0A45-FD42-9193-3561B60751AD}" type="pres">
      <dgm:prSet presAssocID="{87976D1A-32A0-E240-B99A-212328050627}" presName="Name8" presStyleCnt="0"/>
      <dgm:spPr/>
    </dgm:pt>
    <dgm:pt modelId="{646CA088-4032-234A-80F6-E906E5514C47}" type="pres">
      <dgm:prSet presAssocID="{87976D1A-32A0-E240-B99A-212328050627}" presName="level" presStyleLbl="node1" presStyleIdx="2" presStyleCnt="4" custScaleX="103858" custLinFactNeighborX="147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7A9A7-520C-9345-9A42-DCB8D6927C77}" type="pres">
      <dgm:prSet presAssocID="{87976D1A-32A0-E240-B99A-2123280506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51FDC-5557-5D4E-8B20-969F6B68921B}" type="pres">
      <dgm:prSet presAssocID="{C3DCD79F-7315-194C-8BD1-5D7EEF8C04F9}" presName="Name8" presStyleCnt="0"/>
      <dgm:spPr/>
    </dgm:pt>
    <dgm:pt modelId="{A9E901EF-246A-D441-AC12-ACE22BA68A72}" type="pres">
      <dgm:prSet presAssocID="{C3DCD79F-7315-194C-8BD1-5D7EEF8C04F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F608A-9526-564A-9FC0-A8E50E31694F}" type="pres">
      <dgm:prSet presAssocID="{C3DCD79F-7315-194C-8BD1-5D7EEF8C0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A4648-5617-764C-BF6F-0CAE086AC67D}" type="presOf" srcId="{BE1B55A6-4417-2040-8199-BE95EFFA0835}" destId="{5F2CC8A4-7F58-0548-9446-8E83678762A7}" srcOrd="0" destOrd="0" presId="urn:microsoft.com/office/officeart/2005/8/layout/pyramid1"/>
    <dgm:cxn modelId="{2FA971EB-75D3-654E-A8E9-CD15FF43F871}" type="presOf" srcId="{73E63D9D-1EF7-444C-99D1-8B24E6A79977}" destId="{5B39AE13-9D7F-9D45-AED2-D2E9A9E2FF3F}" srcOrd="0" destOrd="0" presId="urn:microsoft.com/office/officeart/2005/8/layout/pyramid1"/>
    <dgm:cxn modelId="{44546229-6BA5-684A-976D-DA4064282D13}" srcId="{C9CB3C91-DF69-C741-8664-45615AA30C14}" destId="{BE1B55A6-4417-2040-8199-BE95EFFA0835}" srcOrd="0" destOrd="0" parTransId="{D2316237-9FAA-474D-B718-EA59164FF539}" sibTransId="{99C40AF3-52A5-8544-B9D1-F39C7AFE02D5}"/>
    <dgm:cxn modelId="{D2BC555F-1251-4440-8203-90E78FA4BC89}" type="presOf" srcId="{C9CB3C91-DF69-C741-8664-45615AA30C14}" destId="{D55164A3-A74A-844E-9CCC-42D2C74A32E6}" srcOrd="0" destOrd="0" presId="urn:microsoft.com/office/officeart/2005/8/layout/pyramid1"/>
    <dgm:cxn modelId="{BC499696-D409-7144-9A4F-74696B25BBA2}" type="presOf" srcId="{C3DCD79F-7315-194C-8BD1-5D7EEF8C04F9}" destId="{552F608A-9526-564A-9FC0-A8E50E31694F}" srcOrd="1" destOrd="0" presId="urn:microsoft.com/office/officeart/2005/8/layout/pyramid1"/>
    <dgm:cxn modelId="{FF5116F5-8005-7F43-A248-99C51E8FFF53}" srcId="{C9CB3C91-DF69-C741-8664-45615AA30C14}" destId="{73E63D9D-1EF7-444C-99D1-8B24E6A79977}" srcOrd="1" destOrd="0" parTransId="{D09AC801-E0A6-9142-A6CC-7CBD40B8296C}" sibTransId="{E8B719E8-BCEB-6748-BF59-C04CCDFEFD74}"/>
    <dgm:cxn modelId="{4547C392-7AB9-7C40-AE31-6A9FDBC42174}" type="presOf" srcId="{C3DCD79F-7315-194C-8BD1-5D7EEF8C04F9}" destId="{A9E901EF-246A-D441-AC12-ACE22BA68A72}" srcOrd="0" destOrd="0" presId="urn:microsoft.com/office/officeart/2005/8/layout/pyramid1"/>
    <dgm:cxn modelId="{03257F74-F84E-B74A-A3A1-1E335E335BA6}" type="presOf" srcId="{BE1B55A6-4417-2040-8199-BE95EFFA0835}" destId="{AAA48DDC-54EB-C940-8FD3-DFAB8B0BEE4D}" srcOrd="1" destOrd="0" presId="urn:microsoft.com/office/officeart/2005/8/layout/pyramid1"/>
    <dgm:cxn modelId="{D3B80018-B2B8-9A42-93B8-AF2A89B5ED80}" type="presOf" srcId="{73E63D9D-1EF7-444C-99D1-8B24E6A79977}" destId="{08AE00F5-650C-CB45-A57C-B3EE5DD0636D}" srcOrd="1" destOrd="0" presId="urn:microsoft.com/office/officeart/2005/8/layout/pyramid1"/>
    <dgm:cxn modelId="{A6D21404-EDB8-9E45-B6D9-8F66C3B28C77}" srcId="{C9CB3C91-DF69-C741-8664-45615AA30C14}" destId="{C3DCD79F-7315-194C-8BD1-5D7EEF8C04F9}" srcOrd="3" destOrd="0" parTransId="{F5AB68AA-2B0F-6247-A9FE-181B0DB50841}" sibTransId="{6C814304-4D6F-2B4D-B6ED-AD17FAE4CF32}"/>
    <dgm:cxn modelId="{A5637C1D-C8C6-1345-9B62-BD9F5233D7D1}" srcId="{C9CB3C91-DF69-C741-8664-45615AA30C14}" destId="{87976D1A-32A0-E240-B99A-212328050627}" srcOrd="2" destOrd="0" parTransId="{0B07076B-9A11-7444-A3A1-37179B6BC0D4}" sibTransId="{354D3347-8D29-3146-85AD-2891A68E8EB2}"/>
    <dgm:cxn modelId="{CCC14F24-4591-7E45-8457-409AE071E062}" type="presOf" srcId="{87976D1A-32A0-E240-B99A-212328050627}" destId="{646CA088-4032-234A-80F6-E906E5514C47}" srcOrd="0" destOrd="0" presId="urn:microsoft.com/office/officeart/2005/8/layout/pyramid1"/>
    <dgm:cxn modelId="{088191D2-83C0-5944-B7B1-1FBE0185FDA6}" type="presOf" srcId="{87976D1A-32A0-E240-B99A-212328050627}" destId="{18E7A9A7-520C-9345-9A42-DCB8D6927C77}" srcOrd="1" destOrd="0" presId="urn:microsoft.com/office/officeart/2005/8/layout/pyramid1"/>
    <dgm:cxn modelId="{AAEBEA43-CAAC-AB4C-8E0C-F7F22E75B30C}" type="presParOf" srcId="{D55164A3-A74A-844E-9CCC-42D2C74A32E6}" destId="{74B01411-4BE2-204F-B58C-9DF2D6634F80}" srcOrd="0" destOrd="0" presId="urn:microsoft.com/office/officeart/2005/8/layout/pyramid1"/>
    <dgm:cxn modelId="{BA170F5A-387F-4A4C-A0F9-404BF78355EF}" type="presParOf" srcId="{74B01411-4BE2-204F-B58C-9DF2D6634F80}" destId="{5F2CC8A4-7F58-0548-9446-8E83678762A7}" srcOrd="0" destOrd="0" presId="urn:microsoft.com/office/officeart/2005/8/layout/pyramid1"/>
    <dgm:cxn modelId="{388AF133-4CCE-C34C-B024-6E95988B9F04}" type="presParOf" srcId="{74B01411-4BE2-204F-B58C-9DF2D6634F80}" destId="{AAA48DDC-54EB-C940-8FD3-DFAB8B0BEE4D}" srcOrd="1" destOrd="0" presId="urn:microsoft.com/office/officeart/2005/8/layout/pyramid1"/>
    <dgm:cxn modelId="{C7F47715-876B-474F-B66C-9F9495501690}" type="presParOf" srcId="{D55164A3-A74A-844E-9CCC-42D2C74A32E6}" destId="{084A3E11-062A-474E-8FB7-AF20E3910600}" srcOrd="1" destOrd="0" presId="urn:microsoft.com/office/officeart/2005/8/layout/pyramid1"/>
    <dgm:cxn modelId="{C4D120A4-303D-F846-BA95-A31D71A70B6F}" type="presParOf" srcId="{084A3E11-062A-474E-8FB7-AF20E3910600}" destId="{5B39AE13-9D7F-9D45-AED2-D2E9A9E2FF3F}" srcOrd="0" destOrd="0" presId="urn:microsoft.com/office/officeart/2005/8/layout/pyramid1"/>
    <dgm:cxn modelId="{491FB9FE-1D62-A64A-A761-96BAEA0BB1FC}" type="presParOf" srcId="{084A3E11-062A-474E-8FB7-AF20E3910600}" destId="{08AE00F5-650C-CB45-A57C-B3EE5DD0636D}" srcOrd="1" destOrd="0" presId="urn:microsoft.com/office/officeart/2005/8/layout/pyramid1"/>
    <dgm:cxn modelId="{A21F4496-5136-C04B-A10F-8229628FFB13}" type="presParOf" srcId="{D55164A3-A74A-844E-9CCC-42D2C74A32E6}" destId="{F77C4065-0A45-FD42-9193-3561B60751AD}" srcOrd="2" destOrd="0" presId="urn:microsoft.com/office/officeart/2005/8/layout/pyramid1"/>
    <dgm:cxn modelId="{C9AEB594-5CE8-EF4F-AD01-5214F6A186CF}" type="presParOf" srcId="{F77C4065-0A45-FD42-9193-3561B60751AD}" destId="{646CA088-4032-234A-80F6-E906E5514C47}" srcOrd="0" destOrd="0" presId="urn:microsoft.com/office/officeart/2005/8/layout/pyramid1"/>
    <dgm:cxn modelId="{DFDB2DB7-6C37-2349-A7F0-BF1F438DA7FB}" type="presParOf" srcId="{F77C4065-0A45-FD42-9193-3561B60751AD}" destId="{18E7A9A7-520C-9345-9A42-DCB8D6927C77}" srcOrd="1" destOrd="0" presId="urn:microsoft.com/office/officeart/2005/8/layout/pyramid1"/>
    <dgm:cxn modelId="{B0CD7DF5-9E41-AC4A-8711-A7681971DA6F}" type="presParOf" srcId="{D55164A3-A74A-844E-9CCC-42D2C74A32E6}" destId="{84051FDC-5557-5D4E-8B20-969F6B68921B}" srcOrd="3" destOrd="0" presId="urn:microsoft.com/office/officeart/2005/8/layout/pyramid1"/>
    <dgm:cxn modelId="{F753F2E3-548A-F142-B42F-663504AE9A61}" type="presParOf" srcId="{84051FDC-5557-5D4E-8B20-969F6B68921B}" destId="{A9E901EF-246A-D441-AC12-ACE22BA68A72}" srcOrd="0" destOrd="0" presId="urn:microsoft.com/office/officeart/2005/8/layout/pyramid1"/>
    <dgm:cxn modelId="{020BE4BA-86CB-9444-BF7B-691500437DBE}" type="presParOf" srcId="{84051FDC-5557-5D4E-8B20-969F6B68921B}" destId="{552F608A-9526-564A-9FC0-A8E50E31694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CB3C91-DF69-C741-8664-45615AA30C14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BE1B55A6-4417-2040-8199-BE95EFFA0835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Systematic Reviews</a:t>
          </a:r>
          <a:endParaRPr lang="en-US" dirty="0">
            <a:solidFill>
              <a:srgbClr val="FFFFFF"/>
            </a:solidFill>
          </a:endParaRPr>
        </a:p>
      </dgm:t>
    </dgm:pt>
    <dgm:pt modelId="{D2316237-9FAA-474D-B718-EA59164FF539}" type="parTrans" cxnId="{44546229-6BA5-684A-976D-DA4064282D13}">
      <dgm:prSet/>
      <dgm:spPr/>
      <dgm:t>
        <a:bodyPr/>
        <a:lstStyle/>
        <a:p>
          <a:endParaRPr lang="en-US"/>
        </a:p>
      </dgm:t>
    </dgm:pt>
    <dgm:pt modelId="{99C40AF3-52A5-8544-B9D1-F39C7AFE02D5}" type="sibTrans" cxnId="{44546229-6BA5-684A-976D-DA4064282D13}">
      <dgm:prSet/>
      <dgm:spPr/>
      <dgm:t>
        <a:bodyPr/>
        <a:lstStyle/>
        <a:p>
          <a:endParaRPr lang="en-US"/>
        </a:p>
      </dgm:t>
    </dgm:pt>
    <dgm:pt modelId="{87976D1A-32A0-E240-B99A-212328050627}">
      <dgm:prSet phldrT="[Text]" custT="1"/>
      <dgm:spPr/>
      <dgm:t>
        <a:bodyPr/>
        <a:lstStyle/>
        <a:p>
          <a:r>
            <a:rPr lang="en-US" sz="3500" dirty="0" smtClean="0">
              <a:solidFill>
                <a:srgbClr val="FFFFFF"/>
              </a:solidFill>
            </a:rPr>
            <a:t>Reports</a:t>
          </a:r>
          <a:endParaRPr lang="en-US" sz="3500" dirty="0">
            <a:solidFill>
              <a:srgbClr val="FFFFFF"/>
            </a:solidFill>
          </a:endParaRPr>
        </a:p>
      </dgm:t>
    </dgm:pt>
    <dgm:pt modelId="{0B07076B-9A11-7444-A3A1-37179B6BC0D4}" type="parTrans" cxnId="{A5637C1D-C8C6-1345-9B62-BD9F5233D7D1}">
      <dgm:prSet/>
      <dgm:spPr/>
      <dgm:t>
        <a:bodyPr/>
        <a:lstStyle/>
        <a:p>
          <a:endParaRPr lang="en-US"/>
        </a:p>
      </dgm:t>
    </dgm:pt>
    <dgm:pt modelId="{354D3347-8D29-3146-85AD-2891A68E8EB2}" type="sibTrans" cxnId="{A5637C1D-C8C6-1345-9B62-BD9F5233D7D1}">
      <dgm:prSet/>
      <dgm:spPr/>
      <dgm:t>
        <a:bodyPr/>
        <a:lstStyle/>
        <a:p>
          <a:endParaRPr lang="en-US"/>
        </a:p>
      </dgm:t>
    </dgm:pt>
    <dgm:pt modelId="{C3DCD79F-7315-194C-8BD1-5D7EEF8C04F9}">
      <dgm:prSet phldrT="[Text]" custT="1"/>
      <dgm:spPr/>
      <dgm:t>
        <a:bodyPr/>
        <a:lstStyle/>
        <a:p>
          <a:r>
            <a:rPr lang="en-US" sz="3500" dirty="0" smtClean="0">
              <a:solidFill>
                <a:schemeClr val="bg1"/>
              </a:solidFill>
            </a:rPr>
            <a:t>Studies (all data collected)</a:t>
          </a:r>
          <a:endParaRPr lang="en-US" sz="3500" dirty="0">
            <a:solidFill>
              <a:schemeClr val="bg1"/>
            </a:solidFill>
          </a:endParaRPr>
        </a:p>
      </dgm:t>
    </dgm:pt>
    <dgm:pt modelId="{F5AB68AA-2B0F-6247-A9FE-181B0DB50841}" type="parTrans" cxnId="{A6D21404-EDB8-9E45-B6D9-8F66C3B28C77}">
      <dgm:prSet/>
      <dgm:spPr/>
      <dgm:t>
        <a:bodyPr/>
        <a:lstStyle/>
        <a:p>
          <a:endParaRPr lang="en-US"/>
        </a:p>
      </dgm:t>
    </dgm:pt>
    <dgm:pt modelId="{6C814304-4D6F-2B4D-B6ED-AD17FAE4CF32}" type="sibTrans" cxnId="{A6D21404-EDB8-9E45-B6D9-8F66C3B28C77}">
      <dgm:prSet/>
      <dgm:spPr/>
      <dgm:t>
        <a:bodyPr/>
        <a:lstStyle/>
        <a:p>
          <a:endParaRPr lang="en-US"/>
        </a:p>
      </dgm:t>
    </dgm:pt>
    <dgm:pt modelId="{73E63D9D-1EF7-444C-99D1-8B24E6A79977}">
      <dgm:prSet custT="1"/>
      <dgm:spPr/>
      <dgm:t>
        <a:bodyPr/>
        <a:lstStyle/>
        <a:p>
          <a:r>
            <a:rPr lang="en-US" sz="3500" dirty="0" smtClean="0">
              <a:solidFill>
                <a:srgbClr val="FFFFFF"/>
              </a:solidFill>
            </a:rPr>
            <a:t>Publications</a:t>
          </a:r>
          <a:endParaRPr lang="en-US" sz="3500" dirty="0">
            <a:solidFill>
              <a:srgbClr val="FFFFFF"/>
            </a:solidFill>
          </a:endParaRPr>
        </a:p>
      </dgm:t>
    </dgm:pt>
    <dgm:pt modelId="{D09AC801-E0A6-9142-A6CC-7CBD40B8296C}" type="parTrans" cxnId="{FF5116F5-8005-7F43-A248-99C51E8FFF53}">
      <dgm:prSet/>
      <dgm:spPr/>
      <dgm:t>
        <a:bodyPr/>
        <a:lstStyle/>
        <a:p>
          <a:endParaRPr lang="en-US"/>
        </a:p>
      </dgm:t>
    </dgm:pt>
    <dgm:pt modelId="{E8B719E8-BCEB-6748-BF59-C04CCDFEFD74}" type="sibTrans" cxnId="{FF5116F5-8005-7F43-A248-99C51E8FFF53}">
      <dgm:prSet/>
      <dgm:spPr/>
      <dgm:t>
        <a:bodyPr/>
        <a:lstStyle/>
        <a:p>
          <a:endParaRPr lang="en-US"/>
        </a:p>
      </dgm:t>
    </dgm:pt>
    <dgm:pt modelId="{D55164A3-A74A-844E-9CCC-42D2C74A32E6}" type="pres">
      <dgm:prSet presAssocID="{C9CB3C91-DF69-C741-8664-45615AA30C14}" presName="Name0" presStyleCnt="0">
        <dgm:presLayoutVars>
          <dgm:dir/>
          <dgm:animLvl val="lvl"/>
          <dgm:resizeHandles val="exact"/>
        </dgm:presLayoutVars>
      </dgm:prSet>
      <dgm:spPr/>
    </dgm:pt>
    <dgm:pt modelId="{74B01411-4BE2-204F-B58C-9DF2D6634F80}" type="pres">
      <dgm:prSet presAssocID="{BE1B55A6-4417-2040-8199-BE95EFFA0835}" presName="Name8" presStyleCnt="0"/>
      <dgm:spPr/>
    </dgm:pt>
    <dgm:pt modelId="{5F2CC8A4-7F58-0548-9446-8E83678762A7}" type="pres">
      <dgm:prSet presAssocID="{BE1B55A6-4417-2040-8199-BE95EFFA0835}" presName="level" presStyleLbl="node1" presStyleIdx="0" presStyleCnt="4" custScaleX="98953" custLinFactNeighborX="133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8DDC-54EB-C940-8FD3-DFAB8B0BEE4D}" type="pres">
      <dgm:prSet presAssocID="{BE1B55A6-4417-2040-8199-BE95EFFA08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3E11-062A-474E-8FB7-AF20E3910600}" type="pres">
      <dgm:prSet presAssocID="{73E63D9D-1EF7-444C-99D1-8B24E6A79977}" presName="Name8" presStyleCnt="0"/>
      <dgm:spPr/>
    </dgm:pt>
    <dgm:pt modelId="{5B39AE13-9D7F-9D45-AED2-D2E9A9E2FF3F}" type="pres">
      <dgm:prSet presAssocID="{73E63D9D-1EF7-444C-99D1-8B24E6A79977}" presName="level" presStyleLbl="node1" presStyleIdx="1" presStyleCnt="4" custScaleX="100439" custLinFactNeighborX="5982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00F5-650C-CB45-A57C-B3EE5DD0636D}" type="pres">
      <dgm:prSet presAssocID="{73E63D9D-1EF7-444C-99D1-8B24E6A799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4065-0A45-FD42-9193-3561B60751AD}" type="pres">
      <dgm:prSet presAssocID="{87976D1A-32A0-E240-B99A-212328050627}" presName="Name8" presStyleCnt="0"/>
      <dgm:spPr/>
    </dgm:pt>
    <dgm:pt modelId="{646CA088-4032-234A-80F6-E906E5514C47}" type="pres">
      <dgm:prSet presAssocID="{87976D1A-32A0-E240-B99A-212328050627}" presName="level" presStyleLbl="node1" presStyleIdx="2" presStyleCnt="4" custScaleX="103858" custLinFactNeighborX="147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7A9A7-520C-9345-9A42-DCB8D6927C77}" type="pres">
      <dgm:prSet presAssocID="{87976D1A-32A0-E240-B99A-2123280506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51FDC-5557-5D4E-8B20-969F6B68921B}" type="pres">
      <dgm:prSet presAssocID="{C3DCD79F-7315-194C-8BD1-5D7EEF8C04F9}" presName="Name8" presStyleCnt="0"/>
      <dgm:spPr/>
    </dgm:pt>
    <dgm:pt modelId="{A9E901EF-246A-D441-AC12-ACE22BA68A72}" type="pres">
      <dgm:prSet presAssocID="{C3DCD79F-7315-194C-8BD1-5D7EEF8C04F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F608A-9526-564A-9FC0-A8E50E31694F}" type="pres">
      <dgm:prSet presAssocID="{C3DCD79F-7315-194C-8BD1-5D7EEF8C0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F40713-4184-4943-B8E8-44599C442600}" type="presOf" srcId="{C3DCD79F-7315-194C-8BD1-5D7EEF8C04F9}" destId="{A9E901EF-246A-D441-AC12-ACE22BA68A72}" srcOrd="0" destOrd="0" presId="urn:microsoft.com/office/officeart/2005/8/layout/pyramid1"/>
    <dgm:cxn modelId="{70EB35C7-DA2B-EA44-B354-D9D558BEF55E}" type="presOf" srcId="{BE1B55A6-4417-2040-8199-BE95EFFA0835}" destId="{AAA48DDC-54EB-C940-8FD3-DFAB8B0BEE4D}" srcOrd="1" destOrd="0" presId="urn:microsoft.com/office/officeart/2005/8/layout/pyramid1"/>
    <dgm:cxn modelId="{44546229-6BA5-684A-976D-DA4064282D13}" srcId="{C9CB3C91-DF69-C741-8664-45615AA30C14}" destId="{BE1B55A6-4417-2040-8199-BE95EFFA0835}" srcOrd="0" destOrd="0" parTransId="{D2316237-9FAA-474D-B718-EA59164FF539}" sibTransId="{99C40AF3-52A5-8544-B9D1-F39C7AFE02D5}"/>
    <dgm:cxn modelId="{B03E471B-3860-D043-935F-DC5D46F6BD03}" type="presOf" srcId="{87976D1A-32A0-E240-B99A-212328050627}" destId="{18E7A9A7-520C-9345-9A42-DCB8D6927C77}" srcOrd="1" destOrd="0" presId="urn:microsoft.com/office/officeart/2005/8/layout/pyramid1"/>
    <dgm:cxn modelId="{A2B3F02A-5C58-9944-9A4E-297C3B861C57}" type="presOf" srcId="{73E63D9D-1EF7-444C-99D1-8B24E6A79977}" destId="{08AE00F5-650C-CB45-A57C-B3EE5DD0636D}" srcOrd="1" destOrd="0" presId="urn:microsoft.com/office/officeart/2005/8/layout/pyramid1"/>
    <dgm:cxn modelId="{CDC5D587-1F10-E749-BF16-821B6910F4B4}" type="presOf" srcId="{73E63D9D-1EF7-444C-99D1-8B24E6A79977}" destId="{5B39AE13-9D7F-9D45-AED2-D2E9A9E2FF3F}" srcOrd="0" destOrd="0" presId="urn:microsoft.com/office/officeart/2005/8/layout/pyramid1"/>
    <dgm:cxn modelId="{FF5116F5-8005-7F43-A248-99C51E8FFF53}" srcId="{C9CB3C91-DF69-C741-8664-45615AA30C14}" destId="{73E63D9D-1EF7-444C-99D1-8B24E6A79977}" srcOrd="1" destOrd="0" parTransId="{D09AC801-E0A6-9142-A6CC-7CBD40B8296C}" sibTransId="{E8B719E8-BCEB-6748-BF59-C04CCDFEFD74}"/>
    <dgm:cxn modelId="{52CC5B26-C41F-3141-8F8D-8DDA473223F2}" type="presOf" srcId="{C3DCD79F-7315-194C-8BD1-5D7EEF8C04F9}" destId="{552F608A-9526-564A-9FC0-A8E50E31694F}" srcOrd="1" destOrd="0" presId="urn:microsoft.com/office/officeart/2005/8/layout/pyramid1"/>
    <dgm:cxn modelId="{BFDAF535-1871-354C-999D-D48FBA18B3D1}" type="presOf" srcId="{BE1B55A6-4417-2040-8199-BE95EFFA0835}" destId="{5F2CC8A4-7F58-0548-9446-8E83678762A7}" srcOrd="0" destOrd="0" presId="urn:microsoft.com/office/officeart/2005/8/layout/pyramid1"/>
    <dgm:cxn modelId="{A6D21404-EDB8-9E45-B6D9-8F66C3B28C77}" srcId="{C9CB3C91-DF69-C741-8664-45615AA30C14}" destId="{C3DCD79F-7315-194C-8BD1-5D7EEF8C04F9}" srcOrd="3" destOrd="0" parTransId="{F5AB68AA-2B0F-6247-A9FE-181B0DB50841}" sibTransId="{6C814304-4D6F-2B4D-B6ED-AD17FAE4CF32}"/>
    <dgm:cxn modelId="{A5637C1D-C8C6-1345-9B62-BD9F5233D7D1}" srcId="{C9CB3C91-DF69-C741-8664-45615AA30C14}" destId="{87976D1A-32A0-E240-B99A-212328050627}" srcOrd="2" destOrd="0" parTransId="{0B07076B-9A11-7444-A3A1-37179B6BC0D4}" sibTransId="{354D3347-8D29-3146-85AD-2891A68E8EB2}"/>
    <dgm:cxn modelId="{38AD3ED7-DC71-F949-A657-54EB291F741C}" type="presOf" srcId="{87976D1A-32A0-E240-B99A-212328050627}" destId="{646CA088-4032-234A-80F6-E906E5514C47}" srcOrd="0" destOrd="0" presId="urn:microsoft.com/office/officeart/2005/8/layout/pyramid1"/>
    <dgm:cxn modelId="{91BDECFD-516E-E945-B635-15DF171448C5}" type="presOf" srcId="{C9CB3C91-DF69-C741-8664-45615AA30C14}" destId="{D55164A3-A74A-844E-9CCC-42D2C74A32E6}" srcOrd="0" destOrd="0" presId="urn:microsoft.com/office/officeart/2005/8/layout/pyramid1"/>
    <dgm:cxn modelId="{2884C05F-6C21-FE45-9FDF-E9F6D2AF9896}" type="presParOf" srcId="{D55164A3-A74A-844E-9CCC-42D2C74A32E6}" destId="{74B01411-4BE2-204F-B58C-9DF2D6634F80}" srcOrd="0" destOrd="0" presId="urn:microsoft.com/office/officeart/2005/8/layout/pyramid1"/>
    <dgm:cxn modelId="{DF39DEB0-75A2-A94F-952E-C4B038FFBF10}" type="presParOf" srcId="{74B01411-4BE2-204F-B58C-9DF2D6634F80}" destId="{5F2CC8A4-7F58-0548-9446-8E83678762A7}" srcOrd="0" destOrd="0" presId="urn:microsoft.com/office/officeart/2005/8/layout/pyramid1"/>
    <dgm:cxn modelId="{518F3AB9-DDB7-7F4A-98C4-3D9E5CC2873C}" type="presParOf" srcId="{74B01411-4BE2-204F-B58C-9DF2D6634F80}" destId="{AAA48DDC-54EB-C940-8FD3-DFAB8B0BEE4D}" srcOrd="1" destOrd="0" presId="urn:microsoft.com/office/officeart/2005/8/layout/pyramid1"/>
    <dgm:cxn modelId="{B62F44DD-09B3-0F46-BECE-D3071989DC4A}" type="presParOf" srcId="{D55164A3-A74A-844E-9CCC-42D2C74A32E6}" destId="{084A3E11-062A-474E-8FB7-AF20E3910600}" srcOrd="1" destOrd="0" presId="urn:microsoft.com/office/officeart/2005/8/layout/pyramid1"/>
    <dgm:cxn modelId="{B11B131A-74BE-D441-A048-0DC76D546699}" type="presParOf" srcId="{084A3E11-062A-474E-8FB7-AF20E3910600}" destId="{5B39AE13-9D7F-9D45-AED2-D2E9A9E2FF3F}" srcOrd="0" destOrd="0" presId="urn:microsoft.com/office/officeart/2005/8/layout/pyramid1"/>
    <dgm:cxn modelId="{91104C81-B232-6A45-8CC2-2468DC67C2B0}" type="presParOf" srcId="{084A3E11-062A-474E-8FB7-AF20E3910600}" destId="{08AE00F5-650C-CB45-A57C-B3EE5DD0636D}" srcOrd="1" destOrd="0" presId="urn:microsoft.com/office/officeart/2005/8/layout/pyramid1"/>
    <dgm:cxn modelId="{AEBB1541-1211-E947-B4D3-27CBEC4337BC}" type="presParOf" srcId="{D55164A3-A74A-844E-9CCC-42D2C74A32E6}" destId="{F77C4065-0A45-FD42-9193-3561B60751AD}" srcOrd="2" destOrd="0" presId="urn:microsoft.com/office/officeart/2005/8/layout/pyramid1"/>
    <dgm:cxn modelId="{AE9E7FDF-C5AE-4A42-9036-2F85F86C27E1}" type="presParOf" srcId="{F77C4065-0A45-FD42-9193-3561B60751AD}" destId="{646CA088-4032-234A-80F6-E906E5514C47}" srcOrd="0" destOrd="0" presId="urn:microsoft.com/office/officeart/2005/8/layout/pyramid1"/>
    <dgm:cxn modelId="{B1B96C1A-465B-0945-91A0-17025C0F1A8D}" type="presParOf" srcId="{F77C4065-0A45-FD42-9193-3561B60751AD}" destId="{18E7A9A7-520C-9345-9A42-DCB8D6927C77}" srcOrd="1" destOrd="0" presId="urn:microsoft.com/office/officeart/2005/8/layout/pyramid1"/>
    <dgm:cxn modelId="{06995BBC-79EF-8147-AEFF-4F5AAE09D9E4}" type="presParOf" srcId="{D55164A3-A74A-844E-9CCC-42D2C74A32E6}" destId="{84051FDC-5557-5D4E-8B20-969F6B68921B}" srcOrd="3" destOrd="0" presId="urn:microsoft.com/office/officeart/2005/8/layout/pyramid1"/>
    <dgm:cxn modelId="{0E8D6572-5D31-FB4B-99CF-60AB659B68D5}" type="presParOf" srcId="{84051FDC-5557-5D4E-8B20-969F6B68921B}" destId="{A9E901EF-246A-D441-AC12-ACE22BA68A72}" srcOrd="0" destOrd="0" presId="urn:microsoft.com/office/officeart/2005/8/layout/pyramid1"/>
    <dgm:cxn modelId="{C4A5FAE2-7075-F949-AF9B-EC489B8AD222}" type="presParOf" srcId="{84051FDC-5557-5D4E-8B20-969F6B68921B}" destId="{552F608A-9526-564A-9FC0-A8E50E31694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CC8A4-7F58-0548-9446-8E83678762A7}">
      <dsp:nvSpPr>
        <dsp:cNvPr id="0" name=""/>
        <dsp:cNvSpPr/>
      </dsp:nvSpPr>
      <dsp:spPr>
        <a:xfrm>
          <a:off x="2843807" y="0"/>
          <a:ext cx="1895871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Reviews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2843807" y="0"/>
        <a:ext cx="1895871" cy="1001712"/>
      </dsp:txXfrm>
    </dsp:sp>
    <dsp:sp modelId="{5B39AE13-9D7F-9D45-AED2-D2E9A9E2FF3F}">
      <dsp:nvSpPr>
        <dsp:cNvPr id="0" name=""/>
        <dsp:cNvSpPr/>
      </dsp:nvSpPr>
      <dsp:spPr>
        <a:xfrm>
          <a:off x="1895871" y="1001712"/>
          <a:ext cx="3791743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Publications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2559426" y="1001712"/>
        <a:ext cx="2464633" cy="1001712"/>
      </dsp:txXfrm>
    </dsp:sp>
    <dsp:sp modelId="{646CA088-4032-234A-80F6-E906E5514C47}">
      <dsp:nvSpPr>
        <dsp:cNvPr id="0" name=""/>
        <dsp:cNvSpPr/>
      </dsp:nvSpPr>
      <dsp:spPr>
        <a:xfrm>
          <a:off x="947935" y="2003425"/>
          <a:ext cx="5687615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Reports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1943268" y="2003425"/>
        <a:ext cx="3696949" cy="1001712"/>
      </dsp:txXfrm>
    </dsp:sp>
    <dsp:sp modelId="{A9E901EF-246A-D441-AC12-ACE22BA68A72}">
      <dsp:nvSpPr>
        <dsp:cNvPr id="0" name=""/>
        <dsp:cNvSpPr/>
      </dsp:nvSpPr>
      <dsp:spPr>
        <a:xfrm>
          <a:off x="0" y="3005137"/>
          <a:ext cx="7583487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/>
              </a:solidFill>
            </a:rPr>
            <a:t>Studies (all data collected)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327110" y="3005137"/>
        <a:ext cx="4929266" cy="10017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CC8A4-7F58-0548-9446-8E83678762A7}">
      <dsp:nvSpPr>
        <dsp:cNvPr id="0" name=""/>
        <dsp:cNvSpPr/>
      </dsp:nvSpPr>
      <dsp:spPr>
        <a:xfrm>
          <a:off x="2843807" y="0"/>
          <a:ext cx="1895871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Reviews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2843807" y="0"/>
        <a:ext cx="1895871" cy="1001712"/>
      </dsp:txXfrm>
    </dsp:sp>
    <dsp:sp modelId="{5B39AE13-9D7F-9D45-AED2-D2E9A9E2FF3F}">
      <dsp:nvSpPr>
        <dsp:cNvPr id="0" name=""/>
        <dsp:cNvSpPr/>
      </dsp:nvSpPr>
      <dsp:spPr>
        <a:xfrm>
          <a:off x="1895871" y="1001712"/>
          <a:ext cx="3791743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Publications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2559426" y="1001712"/>
        <a:ext cx="2464633" cy="1001712"/>
      </dsp:txXfrm>
    </dsp:sp>
    <dsp:sp modelId="{646CA088-4032-234A-80F6-E906E5514C47}">
      <dsp:nvSpPr>
        <dsp:cNvPr id="0" name=""/>
        <dsp:cNvSpPr/>
      </dsp:nvSpPr>
      <dsp:spPr>
        <a:xfrm>
          <a:off x="947935" y="2003425"/>
          <a:ext cx="5687615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Reports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1943268" y="2003425"/>
        <a:ext cx="3696949" cy="1001712"/>
      </dsp:txXfrm>
    </dsp:sp>
    <dsp:sp modelId="{A9E901EF-246A-D441-AC12-ACE22BA68A72}">
      <dsp:nvSpPr>
        <dsp:cNvPr id="0" name=""/>
        <dsp:cNvSpPr/>
      </dsp:nvSpPr>
      <dsp:spPr>
        <a:xfrm>
          <a:off x="0" y="3005137"/>
          <a:ext cx="7583487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/>
              </a:solidFill>
            </a:rPr>
            <a:t>Studies (all data collected)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327110" y="3005137"/>
        <a:ext cx="4929266" cy="10017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CC8A4-7F58-0548-9446-8E83678762A7}">
      <dsp:nvSpPr>
        <dsp:cNvPr id="0" name=""/>
        <dsp:cNvSpPr/>
      </dsp:nvSpPr>
      <dsp:spPr>
        <a:xfrm>
          <a:off x="5306620" y="0"/>
          <a:ext cx="1876021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Reviews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5306620" y="0"/>
        <a:ext cx="1876021" cy="1001712"/>
      </dsp:txXfrm>
    </dsp:sp>
    <dsp:sp modelId="{5B39AE13-9D7F-9D45-AED2-D2E9A9E2FF3F}">
      <dsp:nvSpPr>
        <dsp:cNvPr id="0" name=""/>
        <dsp:cNvSpPr/>
      </dsp:nvSpPr>
      <dsp:spPr>
        <a:xfrm>
          <a:off x="3775097" y="1001712"/>
          <a:ext cx="3808389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Publications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4441565" y="1001712"/>
        <a:ext cx="2475453" cy="1001712"/>
      </dsp:txXfrm>
    </dsp:sp>
    <dsp:sp modelId="{646CA088-4032-234A-80F6-E906E5514C47}">
      <dsp:nvSpPr>
        <dsp:cNvPr id="0" name=""/>
        <dsp:cNvSpPr/>
      </dsp:nvSpPr>
      <dsp:spPr>
        <a:xfrm>
          <a:off x="1676443" y="2003425"/>
          <a:ext cx="5907043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Reports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2710176" y="2003425"/>
        <a:ext cx="3839578" cy="1001712"/>
      </dsp:txXfrm>
    </dsp:sp>
    <dsp:sp modelId="{A9E901EF-246A-D441-AC12-ACE22BA68A72}">
      <dsp:nvSpPr>
        <dsp:cNvPr id="0" name=""/>
        <dsp:cNvSpPr/>
      </dsp:nvSpPr>
      <dsp:spPr>
        <a:xfrm>
          <a:off x="0" y="3005137"/>
          <a:ext cx="7583487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/>
              </a:solidFill>
            </a:rPr>
            <a:t>Studies (all data collected)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327110" y="3005137"/>
        <a:ext cx="4929266" cy="10017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CC8A4-7F58-0548-9446-8E83678762A7}">
      <dsp:nvSpPr>
        <dsp:cNvPr id="0" name=""/>
        <dsp:cNvSpPr/>
      </dsp:nvSpPr>
      <dsp:spPr>
        <a:xfrm>
          <a:off x="5306620" y="0"/>
          <a:ext cx="1876021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Reviews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5306620" y="0"/>
        <a:ext cx="1876021" cy="1001712"/>
      </dsp:txXfrm>
    </dsp:sp>
    <dsp:sp modelId="{5B39AE13-9D7F-9D45-AED2-D2E9A9E2FF3F}">
      <dsp:nvSpPr>
        <dsp:cNvPr id="0" name=""/>
        <dsp:cNvSpPr/>
      </dsp:nvSpPr>
      <dsp:spPr>
        <a:xfrm>
          <a:off x="3775097" y="1001712"/>
          <a:ext cx="3808389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Publications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4441565" y="1001712"/>
        <a:ext cx="2475453" cy="1001712"/>
      </dsp:txXfrm>
    </dsp:sp>
    <dsp:sp modelId="{646CA088-4032-234A-80F6-E906E5514C47}">
      <dsp:nvSpPr>
        <dsp:cNvPr id="0" name=""/>
        <dsp:cNvSpPr/>
      </dsp:nvSpPr>
      <dsp:spPr>
        <a:xfrm>
          <a:off x="1676443" y="2003425"/>
          <a:ext cx="5907043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Reports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2710176" y="2003425"/>
        <a:ext cx="3839578" cy="1001712"/>
      </dsp:txXfrm>
    </dsp:sp>
    <dsp:sp modelId="{A9E901EF-246A-D441-AC12-ACE22BA68A72}">
      <dsp:nvSpPr>
        <dsp:cNvPr id="0" name=""/>
        <dsp:cNvSpPr/>
      </dsp:nvSpPr>
      <dsp:spPr>
        <a:xfrm>
          <a:off x="0" y="3005137"/>
          <a:ext cx="7583487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/>
              </a:solidFill>
            </a:rPr>
            <a:t>Studies (all data collected)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327110" y="3005137"/>
        <a:ext cx="4929266" cy="10017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CC8A4-7F58-0548-9446-8E83678762A7}">
      <dsp:nvSpPr>
        <dsp:cNvPr id="0" name=""/>
        <dsp:cNvSpPr/>
      </dsp:nvSpPr>
      <dsp:spPr>
        <a:xfrm>
          <a:off x="4725991" y="0"/>
          <a:ext cx="1876021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</a:rPr>
            <a:t>Meta-analyses</a:t>
          </a:r>
          <a:endParaRPr lang="en-US" sz="3200" kern="1200" dirty="0">
            <a:solidFill>
              <a:srgbClr val="FFFFFF"/>
            </a:solidFill>
          </a:endParaRPr>
        </a:p>
      </dsp:txBody>
      <dsp:txXfrm>
        <a:off x="4725991" y="0"/>
        <a:ext cx="1876021" cy="1001712"/>
      </dsp:txXfrm>
    </dsp:sp>
    <dsp:sp modelId="{5B39AE13-9D7F-9D45-AED2-D2E9A9E2FF3F}">
      <dsp:nvSpPr>
        <dsp:cNvPr id="0" name=""/>
        <dsp:cNvSpPr/>
      </dsp:nvSpPr>
      <dsp:spPr>
        <a:xfrm>
          <a:off x="3775097" y="1001712"/>
          <a:ext cx="3808389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Publications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4441565" y="1001712"/>
        <a:ext cx="2475453" cy="1001712"/>
      </dsp:txXfrm>
    </dsp:sp>
    <dsp:sp modelId="{646CA088-4032-234A-80F6-E906E5514C47}">
      <dsp:nvSpPr>
        <dsp:cNvPr id="0" name=""/>
        <dsp:cNvSpPr/>
      </dsp:nvSpPr>
      <dsp:spPr>
        <a:xfrm>
          <a:off x="1676443" y="2003425"/>
          <a:ext cx="5907043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Reports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2710176" y="2003425"/>
        <a:ext cx="3839578" cy="1001712"/>
      </dsp:txXfrm>
    </dsp:sp>
    <dsp:sp modelId="{A9E901EF-246A-D441-AC12-ACE22BA68A72}">
      <dsp:nvSpPr>
        <dsp:cNvPr id="0" name=""/>
        <dsp:cNvSpPr/>
      </dsp:nvSpPr>
      <dsp:spPr>
        <a:xfrm>
          <a:off x="0" y="3005137"/>
          <a:ext cx="7583487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/>
              </a:solidFill>
            </a:rPr>
            <a:t>Studies (all data collected)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327110" y="3005137"/>
        <a:ext cx="4929266" cy="10017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CC8A4-7F58-0548-9446-8E83678762A7}">
      <dsp:nvSpPr>
        <dsp:cNvPr id="0" name=""/>
        <dsp:cNvSpPr/>
      </dsp:nvSpPr>
      <dsp:spPr>
        <a:xfrm>
          <a:off x="3096811" y="0"/>
          <a:ext cx="1876021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FFFF"/>
              </a:solidFill>
            </a:rPr>
            <a:t>Systematic Reviews</a:t>
          </a:r>
          <a:endParaRPr lang="en-US" sz="3000" kern="1200" dirty="0">
            <a:solidFill>
              <a:srgbClr val="FFFFFF"/>
            </a:solidFill>
          </a:endParaRPr>
        </a:p>
      </dsp:txBody>
      <dsp:txXfrm>
        <a:off x="3096811" y="0"/>
        <a:ext cx="1876021" cy="1001712"/>
      </dsp:txXfrm>
    </dsp:sp>
    <dsp:sp modelId="{5B39AE13-9D7F-9D45-AED2-D2E9A9E2FF3F}">
      <dsp:nvSpPr>
        <dsp:cNvPr id="0" name=""/>
        <dsp:cNvSpPr/>
      </dsp:nvSpPr>
      <dsp:spPr>
        <a:xfrm>
          <a:off x="3775097" y="1001712"/>
          <a:ext cx="3808389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Publications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4441565" y="1001712"/>
        <a:ext cx="2475453" cy="1001712"/>
      </dsp:txXfrm>
    </dsp:sp>
    <dsp:sp modelId="{646CA088-4032-234A-80F6-E906E5514C47}">
      <dsp:nvSpPr>
        <dsp:cNvPr id="0" name=""/>
        <dsp:cNvSpPr/>
      </dsp:nvSpPr>
      <dsp:spPr>
        <a:xfrm>
          <a:off x="1676443" y="2003425"/>
          <a:ext cx="5907043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FFFF"/>
              </a:solidFill>
            </a:rPr>
            <a:t>Reports</a:t>
          </a:r>
          <a:endParaRPr lang="en-US" sz="3500" kern="1200" dirty="0">
            <a:solidFill>
              <a:srgbClr val="FFFFFF"/>
            </a:solidFill>
          </a:endParaRPr>
        </a:p>
      </dsp:txBody>
      <dsp:txXfrm>
        <a:off x="2710176" y="2003425"/>
        <a:ext cx="3839578" cy="1001712"/>
      </dsp:txXfrm>
    </dsp:sp>
    <dsp:sp modelId="{A9E901EF-246A-D441-AC12-ACE22BA68A72}">
      <dsp:nvSpPr>
        <dsp:cNvPr id="0" name=""/>
        <dsp:cNvSpPr/>
      </dsp:nvSpPr>
      <dsp:spPr>
        <a:xfrm>
          <a:off x="0" y="3005137"/>
          <a:ext cx="7583487" cy="1001712"/>
        </a:xfrm>
        <a:prstGeom prst="trapezoid">
          <a:avLst>
            <a:gd name="adj" fmla="val 94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/>
              </a:solidFill>
            </a:rPr>
            <a:t>Studies (all data collected)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327110" y="3005137"/>
        <a:ext cx="4929266" cy="100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3C6B6-A476-6147-B12B-1AB8264FC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CB93C-32C9-3D42-A1CC-81C6F541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E&amp;E not the only question, but</a:t>
            </a:r>
            <a:r>
              <a:rPr lang="en-US" baseline="0" dirty="0" smtClean="0"/>
              <a:t> effects matter. Could also use research </a:t>
            </a:r>
            <a:r>
              <a:rPr lang="en-US" baseline="0" dirty="0" err="1" smtClean="0"/>
              <a:t>synth</a:t>
            </a:r>
            <a:r>
              <a:rPr lang="en-US" baseline="0" dirty="0" smtClean="0"/>
              <a:t> for other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B93C-32C9-3D42-A1CC-81C6F5413F5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E&amp;E not the only question, but</a:t>
            </a:r>
            <a:r>
              <a:rPr lang="en-US" baseline="0" dirty="0" smtClean="0"/>
              <a:t> effects matter. Could also use research </a:t>
            </a:r>
            <a:r>
              <a:rPr lang="en-US" baseline="0" dirty="0" err="1" smtClean="0"/>
              <a:t>synth</a:t>
            </a:r>
            <a:r>
              <a:rPr lang="en-US" baseline="0" dirty="0" smtClean="0"/>
              <a:t> for other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B93C-32C9-3D42-A1CC-81C6F5413F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E&amp;E not the only question, but</a:t>
            </a:r>
            <a:r>
              <a:rPr lang="en-US" baseline="0" dirty="0" smtClean="0"/>
              <a:t> effects matter. Could also use research </a:t>
            </a:r>
            <a:r>
              <a:rPr lang="en-US" baseline="0" dirty="0" err="1" smtClean="0"/>
              <a:t>synth</a:t>
            </a:r>
            <a:r>
              <a:rPr lang="en-US" baseline="0" dirty="0" smtClean="0"/>
              <a:t> for other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B93C-32C9-3D42-A1CC-81C6F5413F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A84C6-F049-554D-BDDC-C3CA00A45F0C}" type="slidenum">
              <a:rPr lang="en-US" smtClean="0">
                <a:ea typeface="ＭＳ Ｐゴシック" pitchFamily="-109" charset="-128"/>
                <a:cs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outcome reporting bias 7/7 sig and 12/22 NS results fully reported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B93C-32C9-3D42-A1CC-81C6F5413F5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B93C-32C9-3D42-A1CC-81C6F5413F5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 to what this means for policy and practice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B93C-32C9-3D42-A1CC-81C6F5413F5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F1D47A4-5BE1-C24D-ACC5-24937F1F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253" r:id="rId1"/>
    <p:sldLayoutId id="2147487254" r:id="rId2"/>
    <p:sldLayoutId id="2147487255" r:id="rId3"/>
    <p:sldLayoutId id="2147487256" r:id="rId4"/>
    <p:sldLayoutId id="2147487257" r:id="rId5"/>
    <p:sldLayoutId id="2147487258" r:id="rId6"/>
    <p:sldLayoutId id="2147487259" r:id="rId7"/>
    <p:sldLayoutId id="2147487260" r:id="rId8"/>
    <p:sldLayoutId id="2147487261" r:id="rId9"/>
    <p:sldLayoutId id="2147487262" r:id="rId10"/>
    <p:sldLayoutId id="2147487263" r:id="rId11"/>
    <p:sldLayoutId id="2147487264" r:id="rId12"/>
    <p:sldLayoutId id="2147487265" r:id="rId13"/>
    <p:sldLayoutId id="2147487266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pd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2971800"/>
          </a:xfrm>
          <a:effectLst>
            <a:outerShdw blurRad="50800" dist="76200" dir="2700000" algn="tl" rotWithShape="0">
              <a:srgbClr val="000090">
                <a:alpha val="43000"/>
              </a:srgb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 algn="br">
                    <a:srgbClr val="000090">
                      <a:alpha val="43000"/>
                    </a:srgbClr>
                  </a:outerShdw>
                </a:effectLst>
              </a:rPr>
              <a:t>Obstacles to the Diffusion of Knowledge:</a:t>
            </a:r>
            <a:b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 algn="br">
                    <a:srgbClr val="000090">
                      <a:alpha val="43000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3"/>
                </a:solidFill>
                <a:effectLst>
                  <a:outerShdw blurRad="50800" dist="76200" dir="2700000" algn="br">
                    <a:srgbClr val="000090">
                      <a:alpha val="43000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accent3"/>
                </a:solidFill>
                <a:effectLst>
                  <a:outerShdw blurRad="50800" dist="76200" dir="2700000" algn="br">
                    <a:srgbClr val="000090">
                      <a:alpha val="43000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3"/>
                </a:solidFill>
                <a:effectLst>
                  <a:outerShdw blurRad="50800" dist="76200" dir="2700000" algn="br">
                    <a:srgbClr val="000090">
                      <a:alpha val="43000"/>
                    </a:srgbClr>
                  </a:outerShdw>
                </a:effectLst>
              </a:rPr>
              <a:t>The Hazards of </a:t>
            </a:r>
            <a:br>
              <a:rPr lang="en-US" sz="4800" b="1" dirty="0" smtClean="0">
                <a:solidFill>
                  <a:schemeClr val="accent3"/>
                </a:solidFill>
                <a:effectLst>
                  <a:outerShdw blurRad="50800" dist="76200" dir="2700000" algn="br">
                    <a:srgbClr val="000090">
                      <a:alpha val="43000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3"/>
                </a:solidFill>
                <a:effectLst>
                  <a:outerShdw blurRad="50800" dist="76200" dir="2700000" algn="br">
                    <a:srgbClr val="000090">
                      <a:alpha val="43000"/>
                    </a:srgbClr>
                  </a:outerShdw>
                </a:effectLst>
              </a:rPr>
              <a:t>Haphazard Reviews </a:t>
            </a:r>
            <a:endParaRPr lang="en-US" sz="4800" b="1" dirty="0">
              <a:solidFill>
                <a:schemeClr val="accent3"/>
              </a:solidFill>
              <a:effectLst>
                <a:outerShdw blurRad="50800" dist="76200" dir="2700000" algn="br">
                  <a:srgbClr val="00009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162800" cy="3048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Julia H. Littell, Ph.D., Professor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Graduate School of Social Work and Social Research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Bryn Mawr College, USA</a:t>
            </a:r>
          </a:p>
          <a:p>
            <a:pPr algn="ctr"/>
            <a:endParaRPr lang="en-US" sz="2400" dirty="0" smtClean="0">
              <a:solidFill>
                <a:schemeClr val="tx2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Roundtable Discussion at the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Society for Social Work and Research conference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16 January 2011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Tampa, FL</a:t>
            </a:r>
            <a:endParaRPr lang="en-US" sz="2400" dirty="0">
              <a:solidFill>
                <a:schemeClr val="tx2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95833"/>
            <a:ext cx="7983537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Empirically-based criteria for systematic reviews 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(PRISMA and AMSTAR)</a:t>
            </a:r>
            <a:endParaRPr lang="en-US" sz="24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981951" cy="48006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A priori design (protocol) provided</a:t>
            </a:r>
            <a:endParaRPr lang="en-US" sz="3000" baseline="300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Explicit inclusion/exclusion criteria</a:t>
            </a:r>
          </a:p>
          <a:p>
            <a:pPr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Replicable search strategy, multiple databases, not limited to published sources</a:t>
            </a:r>
          </a:p>
          <a:p>
            <a:pPr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Duplicate study selection and data extraction</a:t>
            </a:r>
            <a:endParaRPr lang="en-US" sz="2800" baseline="300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Provide list of excluded studies and reasons for exclusion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Methodological quality (risk of bias) assessed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Results presented as effect sizes, pooled if possible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Likelihood of publication bias assessed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Conflict of interest statement</a:t>
            </a:r>
          </a:p>
          <a:p>
            <a:pPr lvl="1">
              <a:buFont typeface="Wingdings" charset="2"/>
              <a:buChar char="§"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6200"/>
            <a:ext cx="7583488" cy="1143000"/>
          </a:xfrm>
        </p:spPr>
        <p:txBody>
          <a:bodyPr anchor="t">
            <a:no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Haphazard reviews are common</a:t>
            </a: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6043949" cy="56692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05600" y="914400"/>
            <a:ext cx="2209800" cy="5669280"/>
          </a:xfrm>
        </p:spPr>
        <p:txBody>
          <a:bodyPr>
            <a:normAutofit lnSpcReduction="10000"/>
          </a:bodyPr>
          <a:lstStyle/>
          <a:p>
            <a:pPr marL="1588" lvl="1" indent="-1588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37 published reviews</a:t>
            </a:r>
          </a:p>
          <a:p>
            <a:pPr marL="1588" lvl="1" indent="-1588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None met all criteria</a:t>
            </a:r>
          </a:p>
          <a:p>
            <a:pPr marL="1588" lvl="1" indent="-1588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1588" lvl="1" indent="-1588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Fewer than ¼ met any single quality criterion</a:t>
            </a:r>
          </a:p>
          <a:p>
            <a:pPr marL="1588" lvl="1" indent="-1588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1588" lvl="1" indent="-1588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Littell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Traditional (haphazard) reviews</a:t>
            </a: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76400"/>
            <a:ext cx="7907337" cy="4800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Convenience samples of published studies</a:t>
            </a:r>
            <a:endParaRPr lang="en-US" sz="3000" b="1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Narrative description of studies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Cognitive algebra or “vote counting” to synthesize results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Vulnerable to many sources of bias and error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Diffusion of knowledge in the professional literature: The ideal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79463" y="194945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15200" y="312187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Positive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6804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Negative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Diffusion of knowledge in the professional literature: The reality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79463" y="194945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751" y="312187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Positive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6804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Negative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Diffusion of knowledge in the professional literature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Dissemination of research results is a biased process </a:t>
            </a:r>
            <a:r>
              <a:rPr lang="en-US" sz="3200" dirty="0" smtClean="0">
                <a:solidFill>
                  <a:srgbClr val="FFFFFF"/>
                </a:solidFill>
              </a:rPr>
              <a:t>(Song et al., 2009, 2010)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</a:rPr>
              <a:t>Selective reporting of outcomes</a:t>
            </a:r>
          </a:p>
          <a:p>
            <a:pPr lvl="1"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</a:rPr>
              <a:t>Publication bias</a:t>
            </a:r>
          </a:p>
          <a:p>
            <a:pPr lvl="1"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</a:rPr>
              <a:t>Citation bias</a:t>
            </a:r>
          </a:p>
          <a:p>
            <a:pPr lvl="1"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</a:rPr>
              <a:t>Confirmation bias</a:t>
            </a:r>
          </a:p>
          <a:p>
            <a:pPr>
              <a:buNone/>
            </a:pP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Selective reporting of outcomes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342900" y="1219200"/>
            <a:ext cx="8343900" cy="3733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24" b="1" dirty="0" smtClean="0">
                <a:solidFill>
                  <a:srgbClr val="FFFFFF"/>
                </a:solidFill>
              </a:rPr>
              <a:t>Outcome reporting bias</a:t>
            </a:r>
          </a:p>
          <a:p>
            <a:pPr lvl="1"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</a:rPr>
              <a:t>Reporting of results influenced by their direction and/or statistical significance</a:t>
            </a:r>
          </a:p>
          <a:p>
            <a:pPr lvl="1"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</a:rPr>
              <a:t>“Cherry picking”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Outcome reporting bias (ORB)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907337" cy="445097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  <a:latin typeface="Tahoma" pitchFamily="-108" charset="0"/>
              </a:rPr>
              <a:t>Within studies with mixed results, significant results are more likely to be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Tahoma" pitchFamily="-108" charset="0"/>
              </a:rPr>
              <a:t>reported (mentioned at all)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Tahoma" pitchFamily="-108" charset="0"/>
              </a:rPr>
              <a:t>fully reported (i.e., data provided) 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FFFFFF"/>
                </a:solidFill>
                <a:latin typeface="Tahoma" pitchFamily="-108" charset="0"/>
              </a:rPr>
              <a:t>(Chan et al., 2004, 2005; Williamson et al., 2006)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dirty="0" smtClean="0">
              <a:solidFill>
                <a:schemeClr val="bg1"/>
              </a:solidFill>
              <a:latin typeface="Tahoma" pitchFamily="-108" charset="0"/>
            </a:endParaRPr>
          </a:p>
          <a:p>
            <a:pPr>
              <a:spcAft>
                <a:spcPts val="1200"/>
              </a:spcAft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Selective reporting of outcomes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9" y="1066800"/>
            <a:ext cx="7550331" cy="1828800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342900" y="2895600"/>
            <a:ext cx="8343900" cy="3733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24" dirty="0" smtClean="0">
                <a:solidFill>
                  <a:srgbClr val="FFFFFF"/>
                </a:solidFill>
              </a:rPr>
              <a:t>BMJ (2010)</a:t>
            </a:r>
          </a:p>
          <a:p>
            <a:pPr>
              <a:buFont typeface="Wingdings" charset="2"/>
              <a:buChar char="§"/>
            </a:pPr>
            <a:r>
              <a:rPr lang="en-US" sz="2824" dirty="0" smtClean="0">
                <a:solidFill>
                  <a:srgbClr val="FFFFFF"/>
                </a:solidFill>
              </a:rPr>
              <a:t>“The prevalence of incomplete reporting is high. </a:t>
            </a:r>
            <a:r>
              <a:rPr lang="en-US" sz="2824" dirty="0" err="1" smtClean="0">
                <a:solidFill>
                  <a:srgbClr val="FFFFFF"/>
                </a:solidFill>
              </a:rPr>
              <a:t>Trialists</a:t>
            </a:r>
            <a:r>
              <a:rPr lang="en-US" sz="2824" dirty="0" smtClean="0">
                <a:solidFill>
                  <a:srgbClr val="FFFFFF"/>
                </a:solidFill>
              </a:rPr>
              <a:t> seem generally unaware of the implications for the evidence base of not reporting all outcomes…”</a:t>
            </a:r>
          </a:p>
          <a:p>
            <a:pPr>
              <a:buFont typeface="Wingdings" charset="2"/>
              <a:buChar char="§"/>
            </a:pPr>
            <a:endParaRPr lang="en-US" sz="4727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90" y="228600"/>
            <a:ext cx="8358110" cy="1737360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42900" y="1965960"/>
            <a:ext cx="8343900" cy="46634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3097" dirty="0" smtClean="0">
                <a:solidFill>
                  <a:srgbClr val="FFFFFF"/>
                </a:solidFill>
              </a:rPr>
              <a:t>BMJ (2010)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3294" dirty="0" smtClean="0">
                <a:solidFill>
                  <a:srgbClr val="FFFFFF"/>
                </a:solidFill>
              </a:rPr>
              <a:t>Of 42 meta-analyses with statistically significant results </a:t>
            </a:r>
          </a:p>
          <a:p>
            <a:pPr lvl="1">
              <a:buFont typeface="Wingdings" charset="2"/>
              <a:buChar char="§"/>
            </a:pPr>
            <a:r>
              <a:rPr lang="en-US" sz="3294" dirty="0" smtClean="0">
                <a:solidFill>
                  <a:srgbClr val="FFFFFF"/>
                </a:solidFill>
              </a:rPr>
              <a:t>8 (19%) became </a:t>
            </a:r>
            <a:r>
              <a:rPr lang="en-US" sz="3294" dirty="0" err="1" smtClean="0">
                <a:solidFill>
                  <a:srgbClr val="FFFFFF"/>
                </a:solidFill>
              </a:rPr>
              <a:t>nonsignificant</a:t>
            </a:r>
            <a:r>
              <a:rPr lang="en-US" sz="3294" dirty="0" smtClean="0">
                <a:solidFill>
                  <a:srgbClr val="FFFFFF"/>
                </a:solidFill>
              </a:rPr>
              <a:t> after adjusting for ORB</a:t>
            </a:r>
          </a:p>
          <a:p>
            <a:pPr lvl="1">
              <a:buFont typeface="Wingdings" charset="2"/>
              <a:buChar char="§"/>
            </a:pPr>
            <a:r>
              <a:rPr lang="en-US" sz="3294" dirty="0" smtClean="0">
                <a:solidFill>
                  <a:srgbClr val="FFFFFF"/>
                </a:solidFill>
              </a:rPr>
              <a:t>11 (26%) overestimated treatment effect by 20% or more</a:t>
            </a:r>
          </a:p>
          <a:p>
            <a:pPr>
              <a:buFont typeface="Wingdings" charset="2"/>
              <a:buChar char="§"/>
            </a:pPr>
            <a:r>
              <a:rPr lang="en-US" sz="3294" dirty="0" smtClean="0">
                <a:solidFill>
                  <a:srgbClr val="FFFFFF"/>
                </a:solidFill>
              </a:rPr>
              <a:t>19/42 = 45% of meta-analyses with substantial errors due to ORB</a:t>
            </a:r>
          </a:p>
          <a:p>
            <a:pPr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BEC85"/>
                </a:solidFill>
                <a:effectLst>
                  <a:outerShdw blurRad="76200" dist="76200" dir="2700000">
                    <a:srgbClr val="000000">
                      <a:alpha val="43000"/>
                    </a:srgbClr>
                  </a:outerShdw>
                </a:effectLst>
              </a:rPr>
              <a:t>Overview</a:t>
            </a:r>
            <a:endParaRPr lang="en-US" sz="4400" b="1" dirty="0">
              <a:solidFill>
                <a:srgbClr val="FBEC85"/>
              </a:solidFill>
              <a:effectLst>
                <a:outerShdw blurRad="762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Purposes and types of research reviews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Why review methods matter</a:t>
            </a:r>
          </a:p>
          <a:p>
            <a:pPr lvl="1"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Common sources of bias and error in reviews</a:t>
            </a:r>
          </a:p>
          <a:p>
            <a:pPr lvl="1"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Consequences of bias and error</a:t>
            </a:r>
          </a:p>
          <a:p>
            <a:pPr lvl="1"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Why haphazard reviews are hazardous to public health and well-being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Implications for</a:t>
            </a:r>
          </a:p>
          <a:p>
            <a:pPr lvl="1"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The design and conduct of research reviews</a:t>
            </a:r>
          </a:p>
          <a:p>
            <a:pPr lvl="1"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The organization and conduct of social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Publication bias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00200"/>
            <a:ext cx="7907337" cy="5257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Studies with statistically significant or positive results are more likely to be published than studies with non-significant (null) results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Begg</a:t>
            </a:r>
            <a:r>
              <a:rPr lang="en-US" dirty="0" smtClean="0">
                <a:solidFill>
                  <a:schemeClr val="bg1"/>
                </a:solidFill>
              </a:rPr>
              <a:t>, 1994; </a:t>
            </a:r>
            <a:r>
              <a:rPr lang="en-US" dirty="0" err="1" smtClean="0">
                <a:solidFill>
                  <a:schemeClr val="bg1"/>
                </a:solidFill>
              </a:rPr>
              <a:t>Dickersin</a:t>
            </a:r>
            <a:r>
              <a:rPr lang="en-US" dirty="0" smtClean="0">
                <a:solidFill>
                  <a:schemeClr val="bg1"/>
                </a:solidFill>
              </a:rPr>
              <a:t>, 2005; Scherer et al., 2004; Song et al., 2009; </a:t>
            </a:r>
            <a:r>
              <a:rPr lang="en-US" dirty="0" err="1" smtClean="0">
                <a:solidFill>
                  <a:schemeClr val="bg1"/>
                </a:solidFill>
              </a:rPr>
              <a:t>Torgerson</a:t>
            </a:r>
            <a:r>
              <a:rPr lang="en-US" dirty="0" smtClean="0">
                <a:solidFill>
                  <a:schemeClr val="bg1"/>
                </a:solidFill>
              </a:rPr>
              <a:t>, 2006)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 typeface="Wingdings" charset="2"/>
              <a:buChar char="§"/>
            </a:pPr>
            <a:endParaRPr lang="en-US" sz="2800" dirty="0" smtClean="0">
              <a:solidFill>
                <a:srgbClr val="FFFFFF"/>
              </a:solidFill>
              <a:latin typeface="Tahoma" pitchFamily="-108" charset="0"/>
            </a:endParaRPr>
          </a:p>
          <a:p>
            <a:pPr>
              <a:spcBef>
                <a:spcPct val="0"/>
              </a:spcBef>
              <a:buFont typeface="Wingdings" charset="2"/>
              <a:buChar char="§"/>
            </a:pPr>
            <a:endParaRPr lang="en-US" sz="2800" dirty="0" smtClean="0">
              <a:solidFill>
                <a:srgbClr val="FFFFFF"/>
              </a:solidFill>
              <a:latin typeface="Tahoma" pitchFamily="-108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None/>
            </a:pPr>
            <a:endParaRPr lang="en-US" dirty="0" smtClean="0">
              <a:solidFill>
                <a:schemeClr val="bg1"/>
              </a:solidFill>
              <a:latin typeface="Tahoma" pitchFamily="-108" charset="0"/>
            </a:endParaRPr>
          </a:p>
          <a:p>
            <a:pPr>
              <a:spcAft>
                <a:spcPts val="1200"/>
              </a:spcAft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Extent of publication bias in different categories of research cohorts: A meta-analysis (Song et al., 2009)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9464" y="2108200"/>
          <a:ext cx="7907336" cy="456580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06736"/>
                <a:gridCol w="2291336"/>
                <a:gridCol w="2509264"/>
              </a:tblGrid>
              <a:tr h="778357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Cohort Type (N)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0315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Publication of Positive versus Other Results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2421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03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Pooled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OR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60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103154"/>
                          </a:solidFill>
                        </a:rPr>
                        <a:t>Inception cohorts (12)</a:t>
                      </a:r>
                      <a:endParaRPr lang="en-US" sz="2000" b="1" dirty="0">
                        <a:solidFill>
                          <a:srgbClr val="103154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2.78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2.10 to 3.69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827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Registration cohorts (4)</a:t>
                      </a:r>
                      <a:endParaRPr lang="en-US" sz="2000" b="1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2.01 to 12.45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827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Abstract cohorts (28)</a:t>
                      </a:r>
                      <a:endParaRPr lang="en-US" sz="2000" b="1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1.70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1.44 to 2.02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827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Manuscript cohorts (4)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0.80 to 1.39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Publication bias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00200"/>
            <a:ext cx="7907337" cy="5257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</a:rPr>
              <a:t>Sources of publication bias are complex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Investigators don’t think null/negative results are worthwhile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Investigators don’t expect null results to be accepted for publication, so don’t submit them </a:t>
            </a:r>
            <a:r>
              <a:rPr lang="en-US" sz="2200" dirty="0" smtClean="0">
                <a:solidFill>
                  <a:srgbClr val="FFFFFF"/>
                </a:solidFill>
              </a:rPr>
              <a:t>(</a:t>
            </a:r>
            <a:r>
              <a:rPr lang="en-US" sz="2200" dirty="0" err="1" smtClean="0">
                <a:solidFill>
                  <a:srgbClr val="FFFFFF"/>
                </a:solidFill>
              </a:rPr>
              <a:t>Dickersin</a:t>
            </a:r>
            <a:r>
              <a:rPr lang="en-US" sz="2200" dirty="0" smtClean="0">
                <a:solidFill>
                  <a:srgbClr val="FFFFFF"/>
                </a:solidFill>
              </a:rPr>
              <a:t>, 2005)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“Publication bias appears to occur early, mainly before the presentation of findings at conferences or submission of manuscripts to journals” (Song et al., 2009).</a:t>
            </a:r>
            <a:endParaRPr lang="en-US" sz="2600" dirty="0" smtClean="0">
              <a:solidFill>
                <a:srgbClr val="FFFFFF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 typeface="Wingdings" charset="2"/>
              <a:buChar char="§"/>
            </a:pPr>
            <a:endParaRPr lang="en-US" sz="2800" dirty="0" smtClean="0">
              <a:solidFill>
                <a:srgbClr val="FFFFFF"/>
              </a:solidFill>
              <a:latin typeface="Tahoma" pitchFamily="-108" charset="0"/>
            </a:endParaRPr>
          </a:p>
          <a:p>
            <a:pPr>
              <a:spcBef>
                <a:spcPct val="0"/>
              </a:spcBef>
              <a:buFont typeface="Wingdings" charset="2"/>
              <a:buChar char="§"/>
            </a:pPr>
            <a:endParaRPr lang="en-US" sz="2800" dirty="0" smtClean="0">
              <a:solidFill>
                <a:srgbClr val="FFFFFF"/>
              </a:solidFill>
              <a:latin typeface="Tahoma" pitchFamily="-108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None/>
            </a:pPr>
            <a:endParaRPr lang="en-US" dirty="0" smtClean="0">
              <a:solidFill>
                <a:schemeClr val="bg1"/>
              </a:solidFill>
              <a:latin typeface="Tahoma" pitchFamily="-108" charset="0"/>
            </a:endParaRPr>
          </a:p>
          <a:p>
            <a:pPr>
              <a:spcAft>
                <a:spcPts val="1200"/>
              </a:spcAft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5833"/>
            <a:ext cx="8058151" cy="1143000"/>
          </a:xfrm>
        </p:spPr>
        <p:txBody>
          <a:bodyPr anchor="t"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Publication rates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42900" y="1143000"/>
            <a:ext cx="3276600" cy="358139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Average 51% of studies are published (16 cohorts)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Source: </a:t>
            </a:r>
            <a:r>
              <a:rPr lang="en-US" sz="3200" dirty="0" err="1" smtClean="0">
                <a:solidFill>
                  <a:srgbClr val="FFFFFF"/>
                </a:solidFill>
              </a:rPr>
              <a:t>Dwan</a:t>
            </a:r>
            <a:r>
              <a:rPr lang="en-US" sz="3200" dirty="0" smtClean="0">
                <a:solidFill>
                  <a:srgbClr val="FFFFFF"/>
                </a:solidFill>
              </a:rPr>
              <a:t> et al. (2008), Table 3</a:t>
            </a:r>
          </a:p>
          <a:p>
            <a:pPr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609600"/>
            <a:ext cx="4572000" cy="3916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7" y="4754880"/>
            <a:ext cx="8541903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5833"/>
            <a:ext cx="8058151" cy="1143000"/>
          </a:xfrm>
        </p:spPr>
        <p:txBody>
          <a:bodyPr anchor="t"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Publication rates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42900" y="1143000"/>
            <a:ext cx="3276600" cy="358139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Average 51% of studies are published (16 cohorts)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Source: </a:t>
            </a:r>
            <a:r>
              <a:rPr lang="en-US" sz="3200" dirty="0" err="1" smtClean="0">
                <a:solidFill>
                  <a:srgbClr val="FFFFFF"/>
                </a:solidFill>
              </a:rPr>
              <a:t>Dwan</a:t>
            </a:r>
            <a:r>
              <a:rPr lang="en-US" sz="3200" dirty="0" smtClean="0">
                <a:solidFill>
                  <a:srgbClr val="FFFFFF"/>
                </a:solidFill>
              </a:rPr>
              <a:t> et al. (2008), Table 3</a:t>
            </a:r>
          </a:p>
          <a:p>
            <a:pPr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609600"/>
            <a:ext cx="4572000" cy="39165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24300" y="1752600"/>
            <a:ext cx="3962400" cy="457200"/>
          </a:xfrm>
          <a:prstGeom prst="ellipse">
            <a:avLst/>
          </a:prstGeom>
          <a:noFill/>
          <a:ln w="635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7" y="4754880"/>
            <a:ext cx="8541903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Publication bias in social sciences</a:t>
            </a:r>
            <a:b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(few cohort studies)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38833"/>
            <a:ext cx="559296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48000"/>
            <a:ext cx="4488024" cy="2743200"/>
          </a:xfrm>
          <a:prstGeom prst="rect">
            <a:avLst/>
          </a:prstGeom>
          <a:ln w="15875" cap="flat" cmpd="sng" algn="ctr">
            <a:solidFill>
              <a:srgbClr val="103154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228600" y="5181600"/>
            <a:ext cx="6629400" cy="137159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Sig </a:t>
            </a:r>
            <a:r>
              <a:rPr lang="en-US" sz="2800" b="1" dirty="0" err="1" smtClean="0">
                <a:solidFill>
                  <a:srgbClr val="FFFFFF"/>
                </a:solidFill>
              </a:rPr>
              <a:t>vs</a:t>
            </a:r>
            <a:r>
              <a:rPr lang="en-US" sz="2800" b="1" dirty="0" smtClean="0">
                <a:solidFill>
                  <a:srgbClr val="FFFFFF"/>
                </a:solidFill>
              </a:rPr>
              <a:t> NS results:</a:t>
            </a:r>
          </a:p>
          <a:p>
            <a:pPr>
              <a:spcBef>
                <a:spcPts val="200"/>
              </a:spcBef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Publication RR  = 16.6 (OR = 60)</a:t>
            </a:r>
          </a:p>
          <a:p>
            <a:pPr>
              <a:spcBef>
                <a:spcPts val="200"/>
              </a:spcBef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Presentation RR= 7.5 (OR = 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Dissemination biases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8212138" cy="445097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Tahoma" pitchFamily="-65" charset="0"/>
              </a:rPr>
              <a:t>Studies with significant results are 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Tahoma" pitchFamily="-65" charset="0"/>
              </a:rPr>
              <a:t>Published faster </a:t>
            </a:r>
            <a:r>
              <a:rPr lang="en-US" dirty="0" smtClean="0">
                <a:solidFill>
                  <a:srgbClr val="FFFFFF"/>
                </a:solidFill>
                <a:latin typeface="Tahoma" pitchFamily="-65" charset="0"/>
              </a:rPr>
              <a:t>(Hopewell et al., 2001)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Tahoma" pitchFamily="-65" charset="0"/>
              </a:rPr>
              <a:t>Cited and reprinted more often </a:t>
            </a:r>
            <a:r>
              <a:rPr lang="en-US" dirty="0" smtClean="0">
                <a:solidFill>
                  <a:srgbClr val="FFFFFF"/>
                </a:solidFill>
                <a:latin typeface="Tahoma" pitchFamily="-65" charset="0"/>
              </a:rPr>
              <a:t>(Egger &amp; Smith, 1998)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Tahoma" pitchFamily="-65" charset="0"/>
              </a:rPr>
              <a:t>More likely to be published in English than other languages </a:t>
            </a:r>
            <a:r>
              <a:rPr lang="en-US" dirty="0" smtClean="0">
                <a:solidFill>
                  <a:srgbClr val="FFFFFF"/>
                </a:solidFill>
                <a:latin typeface="Tahoma" pitchFamily="-65" charset="0"/>
              </a:rPr>
              <a:t>(Egger, </a:t>
            </a:r>
            <a:r>
              <a:rPr lang="en-US" dirty="0" err="1" smtClean="0">
                <a:solidFill>
                  <a:srgbClr val="FFFFFF"/>
                </a:solidFill>
                <a:latin typeface="Tahoma" pitchFamily="-65" charset="0"/>
              </a:rPr>
              <a:t>Zellweger-Zahner</a:t>
            </a:r>
            <a:r>
              <a:rPr lang="en-US" dirty="0" smtClean="0">
                <a:solidFill>
                  <a:srgbClr val="FFFFFF"/>
                </a:solidFill>
                <a:latin typeface="Tahoma" pitchFamily="-65" charset="0"/>
              </a:rPr>
              <a:t> et al., 1997)</a:t>
            </a:r>
          </a:p>
          <a:p>
            <a:pPr lvl="1">
              <a:buFont typeface="Wingdings" charset="2"/>
              <a:buChar char="§"/>
            </a:pPr>
            <a:endParaRPr lang="en-US" sz="2800" dirty="0" smtClean="0">
              <a:solidFill>
                <a:srgbClr val="FFFFFF"/>
              </a:solidFill>
              <a:latin typeface="Tahoma" pitchFamily="-65" charset="0"/>
            </a:endParaRP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Tahoma" pitchFamily="-65" charset="0"/>
              </a:rPr>
              <a:t>Easier to locate (esp. in English)</a:t>
            </a:r>
            <a:endParaRPr lang="en-US" sz="2800" dirty="0">
              <a:solidFill>
                <a:srgbClr val="FFFFFF"/>
              </a:solidFill>
              <a:latin typeface="Tahoma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Reporting, publication and dissemination biases</a:t>
            </a:r>
            <a:endParaRPr lang="en-US" sz="4000" b="1" dirty="0">
              <a:solidFill>
                <a:schemeClr val="accent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907337" cy="445097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  <a:latin typeface="Tahoma" pitchFamily="-108" charset="0"/>
              </a:rPr>
              <a:t>Are ubiquitous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  <a:latin typeface="Tahoma" pitchFamily="-108" charset="0"/>
              </a:rPr>
              <a:t>Are cumulative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  <a:latin typeface="Tahoma" pitchFamily="-108" charset="0"/>
              </a:rPr>
              <a:t>Inflate effect size estimates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Tahoma" pitchFamily="-108" charset="0"/>
              </a:rPr>
              <a:t>(Altman, 2006; Hopewell et al., 2005, 2007, 2009; Song et al.,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648200" cy="6126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62000"/>
            <a:ext cx="4724400" cy="5808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362200"/>
            <a:ext cx="5949950" cy="4450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Really?</a:t>
            </a:r>
            <a:endParaRPr lang="en-US" sz="4000" b="1" dirty="0">
              <a:solidFill>
                <a:schemeClr val="accent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907337" cy="445097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  <a:latin typeface="Tahoma" pitchFamily="-108" charset="0"/>
              </a:rPr>
              <a:t>A real world example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  <a:latin typeface="Tahoma" pitchFamily="-108" charset="0"/>
              </a:rPr>
              <a:t>One study published in 1987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Tahoma" pitchFamily="-108" charset="0"/>
              </a:rPr>
              <a:t>How did investigators make use of data?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Tahoma" pitchFamily="-108" charset="0"/>
              </a:rPr>
              <a:t>How did reviewers make use of data?</a:t>
            </a:r>
          </a:p>
          <a:p>
            <a:pPr>
              <a:buFont typeface="Wingdings" charset="2"/>
              <a:buChar char="§"/>
            </a:pPr>
            <a:r>
              <a:rPr lang="en-US" sz="2600" dirty="0" smtClean="0">
                <a:solidFill>
                  <a:srgbClr val="FFFFFF"/>
                </a:solidFill>
                <a:latin typeface="Tahoma" pitchFamily="-108" charset="0"/>
              </a:rPr>
              <a:t>(Littell, 2008, </a:t>
            </a:r>
            <a:r>
              <a:rPr lang="en-US" sz="2600" i="1" dirty="0" smtClean="0">
                <a:solidFill>
                  <a:srgbClr val="FFFFFF"/>
                </a:solidFill>
                <a:latin typeface="Tahoma" pitchFamily="-108" charset="0"/>
              </a:rPr>
              <a:t>CYSR</a:t>
            </a:r>
            <a:r>
              <a:rPr lang="en-US" sz="2600" dirty="0" smtClean="0">
                <a:solidFill>
                  <a:srgbClr val="FFFFFF"/>
                </a:solidFill>
                <a:latin typeface="Tahoma" pitchFamily="-10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BEC85"/>
                </a:solidFill>
                <a:effectLst>
                  <a:outerShdw blurRad="76200" dist="76200" dir="2700000">
                    <a:srgbClr val="000000">
                      <a:alpha val="43000"/>
                    </a:srgbClr>
                  </a:outerShdw>
                </a:effectLst>
              </a:rPr>
              <a:t>Purpose of research reviews</a:t>
            </a:r>
            <a:endParaRPr lang="en-US" sz="4000" b="1" dirty="0">
              <a:solidFill>
                <a:srgbClr val="FBEC85"/>
              </a:solidFill>
              <a:effectLst>
                <a:outerShdw blurRad="762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2390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Summarize and synthesize results of multiple studies on a given topic</a:t>
            </a:r>
            <a:endParaRPr lang="en-US" sz="3600" b="1" dirty="0" smtClean="0">
              <a:solidFill>
                <a:srgbClr val="FFFFFF"/>
              </a:solidFill>
              <a:sym typeface="Tahom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381000" y="219633"/>
            <a:ext cx="7583488" cy="847167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An Example</a:t>
            </a:r>
            <a:endParaRPr lang="en-US" b="1" dirty="0">
              <a:solidFill>
                <a:srgbClr val="FBEC85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1062335"/>
            <a:ext cx="819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Parent Training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Multisystemic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 Therapy 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Brunk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 et al., 1987)</a:t>
            </a:r>
            <a:endParaRPr lang="en-US" sz="2400" b="1" dirty="0">
              <a:solidFill>
                <a:srgbClr val="00FF00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3432273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524000"/>
            <a:ext cx="5029200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1" indent="-230188">
              <a:spcBef>
                <a:spcPts val="105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a typeface="Arial" pitchFamily="-108" charset="0"/>
                <a:cs typeface="Arial" pitchFamily="-108" charset="0"/>
              </a:rPr>
              <a:t>43 families of abused/neglected children randomly assigned to</a:t>
            </a:r>
          </a:p>
          <a:p>
            <a:pPr marL="230188" lvl="1" indent="-230188">
              <a:spcBef>
                <a:spcPts val="105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a typeface="Arial" pitchFamily="-108" charset="0"/>
                <a:cs typeface="Arial" pitchFamily="-108" charset="0"/>
              </a:rPr>
              <a:t>Parent training (PT) groups or </a:t>
            </a:r>
            <a:r>
              <a:rPr lang="en-US" sz="2800" dirty="0" err="1" smtClean="0">
                <a:solidFill>
                  <a:schemeClr val="bg1"/>
                </a:solidFill>
                <a:ea typeface="Arial" pitchFamily="-108" charset="0"/>
                <a:cs typeface="Arial" pitchFamily="-108" charset="0"/>
              </a:rPr>
              <a:t>Multisystemic</a:t>
            </a:r>
            <a:r>
              <a:rPr lang="en-US" sz="2800" dirty="0" smtClean="0">
                <a:solidFill>
                  <a:schemeClr val="bg1"/>
                </a:solidFill>
                <a:ea typeface="Arial" pitchFamily="-108" charset="0"/>
                <a:cs typeface="Arial" pitchFamily="-108" charset="0"/>
              </a:rPr>
              <a:t> Therapy (MST)</a:t>
            </a:r>
          </a:p>
          <a:p>
            <a:pPr marL="230188" lvl="1" indent="-230188">
              <a:spcBef>
                <a:spcPts val="105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a typeface="Arial" pitchFamily="-108" charset="0"/>
                <a:cs typeface="Arial" pitchFamily="-108" charset="0"/>
              </a:rPr>
              <a:t>33 /43 families completed treatment and provided data on outcomes immediately after treatment</a:t>
            </a:r>
          </a:p>
          <a:p>
            <a:pPr marL="230188" lvl="1" indent="-230188">
              <a:spcBef>
                <a:spcPts val="105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a typeface="Arial" pitchFamily="-108" charset="0"/>
                <a:cs typeface="Arial" pitchFamily="-108" charset="0"/>
              </a:rPr>
              <a:t>30 outcomes (scales and subscales)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83488" cy="847167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Results obtained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Brunk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 et al., 1987)</a:t>
            </a:r>
            <a:endParaRPr lang="en-US" sz="2800" b="1" dirty="0">
              <a:solidFill>
                <a:srgbClr val="FBEC85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1062335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Parent Training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Multisystemic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 Therapy</a:t>
            </a:r>
            <a:endParaRPr lang="en-US" sz="2400" b="1" dirty="0">
              <a:solidFill>
                <a:srgbClr val="00FF00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685800" y="5867400"/>
          <a:ext cx="780765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1944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33400" y="5486400"/>
            <a:ext cx="155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Outcome data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5877560"/>
          <a:ext cx="780765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1944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33400" y="5486400"/>
            <a:ext cx="155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Outcome data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5039360"/>
          <a:ext cx="5029205" cy="370840"/>
        </p:xfrm>
        <a:graphic>
          <a:graphicData uri="http://schemas.openxmlformats.org/drawingml/2006/table">
            <a:tbl>
              <a:tblPr firstRow="1" bandRow="1">
                <a:effectLst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45836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provided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39"/>
          <p:cNvSpPr txBox="1">
            <a:spLocks/>
          </p:cNvSpPr>
          <p:nvPr/>
        </p:nvSpPr>
        <p:spPr>
          <a:xfrm>
            <a:off x="685800" y="304800"/>
            <a:ext cx="737235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did the investigators make of these results?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BEC85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37" y="1600200"/>
            <a:ext cx="3258326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0" y="16002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Data provided on</a:t>
            </a:r>
          </a:p>
          <a:p>
            <a:pPr marL="223838" indent="-223838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all (7) statistically significant results</a:t>
            </a:r>
          </a:p>
          <a:p>
            <a:pPr marL="223838" indent="-223838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12/22 non-significant results</a:t>
            </a:r>
          </a:p>
          <a:p>
            <a:pPr marL="223838" indent="-223838">
              <a:buClr>
                <a:schemeClr val="accent1"/>
              </a:buCl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Outcome reporting bias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5877560"/>
          <a:ext cx="780765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1944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33400" y="5486400"/>
            <a:ext cx="155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Outcome data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5039360"/>
          <a:ext cx="5029205" cy="370840"/>
        </p:xfrm>
        <a:graphic>
          <a:graphicData uri="http://schemas.openxmlformats.org/drawingml/2006/table">
            <a:tbl>
              <a:tblPr firstRow="1" bandRow="1">
                <a:effectLst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4583668"/>
            <a:ext cx="20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provided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33800" y="4277360"/>
          <a:ext cx="1219200" cy="370840"/>
        </p:xfrm>
        <a:graphic>
          <a:graphicData uri="http://schemas.openxmlformats.org/drawingml/2006/table">
            <a:tbl>
              <a:tblPr firstRow="1" bandRow="1">
                <a:effectLst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43840"/>
                <a:gridCol w="243840"/>
                <a:gridCol w="243840"/>
                <a:gridCol w="243840"/>
                <a:gridCol w="2438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4200" y="382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Abstract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39"/>
          <p:cNvSpPr txBox="1">
            <a:spLocks/>
          </p:cNvSpPr>
          <p:nvPr/>
        </p:nvSpPr>
        <p:spPr>
          <a:xfrm>
            <a:off x="685800" y="304800"/>
            <a:ext cx="737235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did the investigators make of these results?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BEC85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931545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Both groups showed decreased psychiatric symptoms, reduced stress, and reduced severity of identified problems.</a:t>
            </a:r>
          </a:p>
          <a:p>
            <a:pPr marL="223838" indent="-223838"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MST was more effective than PT at restructuring parent-child relations. </a:t>
            </a:r>
          </a:p>
          <a:p>
            <a:pPr marL="223838" indent="-223838"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PT was more effective than MST at reducing identified social problems.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60" y="1676400"/>
            <a:ext cx="354224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5877560"/>
          <a:ext cx="780765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1944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33400" y="5486400"/>
            <a:ext cx="155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Outcome data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5039360"/>
          <a:ext cx="5029205" cy="370840"/>
        </p:xfrm>
        <a:graphic>
          <a:graphicData uri="http://schemas.openxmlformats.org/drawingml/2006/table">
            <a:tbl>
              <a:tblPr firstRow="1" bandRow="1">
                <a:effectLst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  <a:gridCol w="2646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4583668"/>
            <a:ext cx="20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provided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33800" y="4277360"/>
          <a:ext cx="1219200" cy="370840"/>
        </p:xfrm>
        <a:graphic>
          <a:graphicData uri="http://schemas.openxmlformats.org/drawingml/2006/table">
            <a:tbl>
              <a:tblPr firstRow="1" bandRow="1">
                <a:effectLst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43840"/>
                <a:gridCol w="243840"/>
                <a:gridCol w="243840"/>
                <a:gridCol w="243840"/>
                <a:gridCol w="2438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4200" y="382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Abstract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39"/>
          <p:cNvSpPr txBox="1">
            <a:spLocks/>
          </p:cNvSpPr>
          <p:nvPr/>
        </p:nvSpPr>
        <p:spPr>
          <a:xfrm>
            <a:off x="990599" y="76200"/>
            <a:ext cx="737235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did the investigators build?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1748135"/>
            <a:ext cx="2938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76200" dist="38100" dir="2700000">
                    <a:srgbClr val="000000">
                      <a:alpha val="43000"/>
                    </a:srgbClr>
                  </a:outerShdw>
                </a:effectLst>
              </a:rPr>
              <a:t>A balanced report</a:t>
            </a:r>
            <a:endParaRPr lang="en-US" sz="2800" b="1" dirty="0">
              <a:solidFill>
                <a:schemeClr val="bg1"/>
              </a:solidFill>
              <a:effectLst>
                <a:outerShdw blurRad="762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4358" y="2271355"/>
            <a:ext cx="41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(with some missing data)</a:t>
            </a:r>
            <a:endParaRPr lang="en-US" sz="2800" b="1" dirty="0">
              <a:solidFill>
                <a:schemeClr val="bg1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6258560"/>
          <a:ext cx="780765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1944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33400" y="5879068"/>
            <a:ext cx="155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Outcome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39"/>
          <p:cNvSpPr txBox="1">
            <a:spLocks/>
          </p:cNvSpPr>
          <p:nvPr/>
        </p:nvSpPr>
        <p:spPr>
          <a:xfrm>
            <a:off x="228600" y="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b="1" dirty="0" smtClean="0"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Content analysis of published reviews of </a:t>
            </a:r>
            <a:r>
              <a:rPr lang="en-US" sz="3000" b="1" dirty="0" err="1" smtClean="0"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Brunk</a:t>
            </a:r>
            <a:r>
              <a:rPr lang="en-US" sz="3000" b="1" dirty="0" smtClean="0"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et al.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BEC85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brunk reviews only whit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0" y="228600"/>
            <a:ext cx="1065007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6258560"/>
          <a:ext cx="780765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tableStyleId>{5C22544A-7EE6-4342-B048-85BDC9FD1C3A}</a:tableStyleId>
              </a:tblPr>
              <a:tblGrid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  <a:gridCol w="2602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1944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1270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  <a:reflection stA="50000" endPos="75000" dist="127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33400" y="5879068"/>
            <a:ext cx="155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Outcome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39"/>
          <p:cNvSpPr txBox="1">
            <a:spLocks/>
          </p:cNvSpPr>
          <p:nvPr/>
        </p:nvSpPr>
        <p:spPr>
          <a:xfrm>
            <a:off x="228600" y="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b="1" dirty="0" smtClean="0"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Summary: Published reviews describing </a:t>
            </a:r>
            <a:r>
              <a:rPr lang="en-US" sz="3000" b="1" dirty="0" err="1" smtClean="0"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Brunk</a:t>
            </a:r>
            <a:r>
              <a:rPr lang="en-US" sz="3000" b="1" dirty="0" smtClean="0">
                <a:solidFill>
                  <a:srgbClr val="FBEC85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et al.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BEC85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7863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Clr>
                <a:srgbClr val="FF75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 descr="rubik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25" y="3505200"/>
            <a:ext cx="1289907" cy="1371600"/>
          </a:xfrm>
          <a:prstGeom prst="rect">
            <a:avLst/>
          </a:prstGeom>
        </p:spPr>
      </p:pic>
      <p:sp>
        <p:nvSpPr>
          <p:cNvPr id="9" name="Cube 8"/>
          <p:cNvSpPr>
            <a:spLocks noChangeAspect="1"/>
          </p:cNvSpPr>
          <p:nvPr/>
        </p:nvSpPr>
        <p:spPr>
          <a:xfrm>
            <a:off x="7239000" y="1447800"/>
            <a:ext cx="914400" cy="914400"/>
          </a:xfrm>
          <a:prstGeom prst="cube">
            <a:avLst/>
          </a:prstGeom>
          <a:solidFill>
            <a:srgbClr val="00FF00"/>
          </a:solidFill>
          <a:ln>
            <a:solidFill>
              <a:srgbClr val="004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990600"/>
            <a:ext cx="609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buClr>
                <a:srgbClr val="FF7500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Most reviews used a single phrase to characterize results of this study, highlighting advantages of one approach (MST)</a:t>
            </a:r>
          </a:p>
          <a:p>
            <a:pPr marL="223838" indent="-223838">
              <a:buClr>
                <a:srgbClr val="FF7500"/>
              </a:buClr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223838" indent="-223838">
              <a:buClr>
                <a:srgbClr val="FF7500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Ignoring valuable information on relative advantages, disadvantages, and equivalent results of different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5833"/>
            <a:ext cx="7583488" cy="847167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Next…</a:t>
            </a:r>
            <a:endParaRPr lang="en-US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10200"/>
          </a:xfrm>
        </p:spPr>
        <p:txBody>
          <a:bodyPr>
            <a:normAutofit/>
          </a:bodyPr>
          <a:lstStyle/>
          <a:p>
            <a:pPr marL="403225" lvl="1" indent="-403225">
              <a:spcBef>
                <a:spcPts val="2000"/>
              </a:spcBef>
              <a:buFont typeface="Wingdings" charset="2"/>
              <a:buChar char="§"/>
            </a:pPr>
            <a:r>
              <a:rPr lang="en-US" sz="3200" dirty="0" err="1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Brunk</a:t>
            </a:r>
            <a:r>
              <a:rPr lang="en-US" sz="32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 study cited as evidence that MST “works” in cases of child maltreatment </a:t>
            </a:r>
            <a:r>
              <a:rPr lang="en-US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Kazdin</a:t>
            </a:r>
            <a:r>
              <a:rPr lang="en-US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 &amp; </a:t>
            </a:r>
            <a:r>
              <a:rPr lang="en-US" dirty="0" err="1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Weisz</a:t>
            </a:r>
            <a:r>
              <a:rPr lang="en-US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, Burns, </a:t>
            </a:r>
            <a:r>
              <a:rPr lang="en-US" dirty="0" err="1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Landsverk</a:t>
            </a:r>
            <a:r>
              <a:rPr lang="en-US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)</a:t>
            </a:r>
          </a:p>
          <a:p>
            <a:pPr marL="746125" lvl="1" indent="-236538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33/43 families, 1987, no follow-up</a:t>
            </a:r>
          </a:p>
          <a:p>
            <a:pPr marL="746125" lvl="1" indent="-236538">
              <a:buFont typeface="Wingdings" charset="2"/>
              <a:buChar char="§"/>
            </a:pPr>
            <a:endParaRPr lang="en-US" sz="3000" dirty="0" smtClean="0">
              <a:solidFill>
                <a:schemeClr val="bg1"/>
              </a:solidFill>
              <a:ea typeface="Tahoma" pitchFamily="-108" charset="0"/>
              <a:cs typeface="Tahoma" pitchFamily="-108" charset="0"/>
              <a:sym typeface="Tahoma" pitchFamily="-108" charset="0"/>
            </a:endParaRPr>
          </a:p>
          <a:p>
            <a:pPr marL="403225" indent="-236538">
              <a:buFont typeface="Wingdings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Lite</a:t>
            </a:r>
            <a:r>
              <a:rPr lang="en-US" sz="32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” reviews cite other narrative reviews</a:t>
            </a:r>
          </a:p>
          <a:p>
            <a:pPr marL="403225" indent="-236538">
              <a:buFont typeface="Wingdings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Conclusion is repeated </a:t>
            </a:r>
          </a:p>
          <a:p>
            <a:pPr marL="746125" lvl="1" indent="-236538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until readers mistake repetition for replication?</a:t>
            </a:r>
          </a:p>
          <a:p>
            <a:pPr marL="746125" lvl="1" indent="-236538">
              <a:buFont typeface="Wingdings" charset="2"/>
              <a:buChar char="§"/>
            </a:pPr>
            <a:endParaRPr lang="en-US" sz="3000" dirty="0" smtClean="0">
              <a:solidFill>
                <a:schemeClr val="bg1"/>
              </a:solidFill>
              <a:ea typeface="Tahoma" pitchFamily="-108" charset="0"/>
              <a:cs typeface="Tahoma" pitchFamily="-108" charset="0"/>
              <a:sym typeface="Tahoma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 anchor="t">
            <a:no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Example of a “</a:t>
            </a:r>
            <a:r>
              <a:rPr lang="en-US" sz="4000" b="1" dirty="0" err="1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lite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” review</a:t>
            </a: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4075177" cy="5486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810000" cy="5410200"/>
          </a:xfrm>
        </p:spPr>
        <p:txBody>
          <a:bodyPr>
            <a:normAutofit/>
          </a:bodyPr>
          <a:lstStyle/>
          <a:p>
            <a:pPr marL="342900"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McHugh &amp; Barlow (2010)</a:t>
            </a:r>
          </a:p>
          <a:p>
            <a:pPr marL="342900"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“Evidence-based psychological treatments” (</a:t>
            </a:r>
            <a:r>
              <a:rPr lang="en-US" sz="3000" dirty="0" err="1" smtClean="0">
                <a:solidFill>
                  <a:schemeClr val="bg1"/>
                </a:solidFill>
              </a:rPr>
              <a:t>EBPTs</a:t>
            </a:r>
            <a:r>
              <a:rPr lang="en-US" sz="3000" dirty="0" smtClean="0">
                <a:solidFill>
                  <a:schemeClr val="bg1"/>
                </a:solidFill>
              </a:rPr>
              <a:t>)</a:t>
            </a:r>
          </a:p>
          <a:p>
            <a:pPr marL="342900"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No assessment of the evidence for these treatments</a:t>
            </a:r>
          </a:p>
          <a:p>
            <a:pPr marL="342900"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Cites other reviews, uncontrolled studies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The only other RCT of MST for CAN</a:t>
            </a: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1950" y="914400"/>
            <a:ext cx="8686800" cy="48006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30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00363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83534" y="1273734"/>
            <a:ext cx="2137307" cy="842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Diffusion of knowledge in the professional literature: The ideal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79463" y="194945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15200" y="312187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Positive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6804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Negative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8515350" cy="1143000"/>
          </a:xfrm>
        </p:spPr>
        <p:txBody>
          <a:bodyPr anchor="t"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Outcome reporting bias</a:t>
            </a:r>
            <a:b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000" dirty="0" smtClean="0">
                <a:solidFill>
                  <a:schemeClr val="bg1"/>
                </a:solidFill>
              </a:rPr>
              <a:t>Reports effect sizes for significant results ONLY</a:t>
            </a:r>
            <a:br>
              <a:rPr lang="en-US" sz="3000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1950" y="914400"/>
            <a:ext cx="8686800" cy="4800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00363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83534" y="1273734"/>
            <a:ext cx="2137307" cy="842162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96200" y="4629148"/>
            <a:ext cx="598488" cy="2000252"/>
          </a:xfrm>
          <a:prstGeom prst="ellipse">
            <a:avLst/>
          </a:prstGeom>
          <a:noFill/>
          <a:ln w="508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Diffusion of knowledge in the professional literature: The reality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79463" y="194945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751" y="312187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Positive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6804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Negative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3"/>
            <a:ext cx="79073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Why traditional reviews and </a:t>
            </a:r>
            <a:b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well-meaning experts can be misleading</a:t>
            </a:r>
            <a:endParaRPr lang="en-US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4000"/>
            <a:ext cx="8305800" cy="5257800"/>
          </a:xfrm>
        </p:spPr>
        <p:txBody>
          <a:bodyPr numCol="2">
            <a:normAutofit/>
          </a:bodyPr>
          <a:lstStyle/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Rely on “natural” methods to filter and synthesize data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Human brain</a:t>
            </a: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Good at detecting patterns, maintaining homeostasis</a:t>
            </a: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Bad at vigilance, complex math, revising beliefs </a:t>
            </a:r>
            <a:r>
              <a:rPr lang="en-US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Runciman</a:t>
            </a:r>
            <a:r>
              <a:rPr lang="en-US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, 2007)</a:t>
            </a:r>
            <a:endParaRPr lang="en-US" sz="2800" dirty="0" smtClean="0">
              <a:solidFill>
                <a:schemeClr val="bg1"/>
              </a:solidFill>
              <a:ea typeface="Tahoma" pitchFamily="-108" charset="0"/>
              <a:cs typeface="Tahoma" pitchFamily="-108" charset="0"/>
              <a:sym typeface="Tahoma" pitchFamily="-108" charset="0"/>
            </a:endParaRP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endParaRPr lang="en-US" sz="3000" dirty="0" smtClean="0">
              <a:solidFill>
                <a:schemeClr val="bg1"/>
              </a:solidFill>
              <a:ea typeface="Tahoma" pitchFamily="-108" charset="0"/>
              <a:cs typeface="Tahoma" pitchFamily="-108" charset="0"/>
              <a:sym typeface="Tahoma" pitchFamily="-108" charset="0"/>
            </a:endParaRP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endParaRPr lang="en-US" sz="3000" dirty="0" smtClean="0">
              <a:solidFill>
                <a:schemeClr val="bg1"/>
              </a:solidFill>
              <a:ea typeface="Tahoma" pitchFamily="-108" charset="0"/>
              <a:cs typeface="Tahoma" pitchFamily="-108" charset="0"/>
              <a:sym typeface="Tahoma" pitchFamily="-108" charset="0"/>
            </a:endParaRP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endParaRPr lang="en-US" sz="3000" dirty="0" smtClean="0">
              <a:solidFill>
                <a:schemeClr val="bg1"/>
              </a:solidFill>
              <a:ea typeface="Tahoma" pitchFamily="-108" charset="0"/>
              <a:cs typeface="Tahoma" pitchFamily="-108" charset="0"/>
              <a:sym typeface="Tahoma" pitchFamily="-108" charset="0"/>
            </a:endParaRP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endParaRPr lang="en-US" sz="3000" dirty="0" smtClean="0">
              <a:solidFill>
                <a:schemeClr val="bg1"/>
              </a:solidFill>
              <a:ea typeface="Tahoma" pitchFamily="-108" charset="0"/>
              <a:cs typeface="Tahoma" pitchFamily="-108" charset="0"/>
              <a:sym typeface="Tahoma" pitchFamily="-108" charset="0"/>
            </a:endParaRP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endParaRPr lang="en-US" sz="3000" dirty="0" smtClean="0">
              <a:solidFill>
                <a:schemeClr val="bg1"/>
              </a:solidFill>
              <a:ea typeface="Tahoma" pitchFamily="-108" charset="0"/>
              <a:cs typeface="Tahoma" pitchFamily="-108" charset="0"/>
              <a:sym typeface="Tahoma" pitchFamily="-108" charset="0"/>
            </a:endParaRP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endParaRPr lang="en-US" sz="3000" dirty="0" smtClean="0">
              <a:solidFill>
                <a:schemeClr val="bg1"/>
              </a:solidFill>
              <a:ea typeface="Tahoma" pitchFamily="-108" charset="0"/>
              <a:cs typeface="Tahoma" pitchFamily="-108" charset="0"/>
              <a:sym typeface="Tahoma" pitchFamily="-108" charset="0"/>
            </a:endParaRP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  <a:ea typeface="Tahoma" pitchFamily="-108" charset="0"/>
                <a:cs typeface="Tahoma" pitchFamily="-108" charset="0"/>
                <a:sym typeface="Tahoma" pitchFamily="-108" charset="0"/>
              </a:rPr>
              <a:t>Research synthesis is too complex for informal methods, “cognitive algebra”</a:t>
            </a:r>
            <a:endParaRPr lang="en-US" dirty="0"/>
          </a:p>
        </p:txBody>
      </p:sp>
      <p:pic>
        <p:nvPicPr>
          <p:cNvPr id="5" name="Picture 4" descr="Human_Brain_N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7719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Rely on heuristic devices, cognitive biases</a:t>
            </a:r>
            <a:endParaRPr lang="en-US" sz="44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4196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Anchoring – </a:t>
            </a:r>
            <a:r>
              <a:rPr lang="en-US" sz="2800" dirty="0" smtClean="0">
                <a:solidFill>
                  <a:srgbClr val="FFFFFF"/>
                </a:solidFill>
                <a:cs typeface="Corbel"/>
              </a:rPr>
              <a:t>relying too heavily on one piece of information. Once an anchor is set, there is bias toward it.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Availability/familiarity bias </a:t>
            </a:r>
            <a:r>
              <a:rPr lang="en-US" sz="2800" dirty="0" smtClean="0">
                <a:solidFill>
                  <a:srgbClr val="FFFFFF"/>
                </a:solidFill>
                <a:cs typeface="Corbel"/>
              </a:rPr>
              <a:t>– over-reliance on information that is easily accessible, or easily recalled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Confirmation bias – </a:t>
            </a:r>
            <a:r>
              <a:rPr lang="en-US" sz="2400" dirty="0" smtClean="0">
                <a:solidFill>
                  <a:srgbClr val="FFFFFF"/>
                </a:solidFill>
                <a:latin typeface="Tahoma" pitchFamily="-108" charset="0"/>
              </a:rPr>
              <a:t>Tendency to seek and accept information that confirms prior expectations (hypotheses) and ignore evidence to the contrary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Escalation of commitment </a:t>
            </a:r>
            <a:endParaRPr lang="en-US" sz="2400" dirty="0" smtClean="0">
              <a:solidFill>
                <a:srgbClr val="FFFFFF"/>
              </a:solidFill>
              <a:cs typeface="Corbel"/>
            </a:endParaRP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endParaRPr lang="en-US" sz="2400" dirty="0" smtClean="0">
              <a:solidFill>
                <a:srgbClr val="FFFFFF"/>
              </a:solidFill>
              <a:latin typeface="Tahoma" pitchFamily="-108" charset="0"/>
            </a:endParaRP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endParaRPr lang="en-US" sz="2800" dirty="0" smtClean="0">
              <a:solidFill>
                <a:srgbClr val="FFFFFF"/>
              </a:solidFill>
              <a:cs typeface="Corbel"/>
            </a:endParaRP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endParaRPr lang="en-US" sz="3000" b="1" dirty="0" smtClean="0">
              <a:solidFill>
                <a:srgbClr val="FFFFFF"/>
              </a:solidFill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Haphazard reviews</a:t>
            </a:r>
            <a:endParaRPr lang="en-US" sz="44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38833"/>
            <a:ext cx="7831137" cy="4733367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Can be very misleading, even when conducted by experts (</a:t>
            </a:r>
            <a:r>
              <a:rPr lang="en-US" sz="2800" b="1" dirty="0" err="1" smtClean="0">
                <a:solidFill>
                  <a:srgbClr val="FFFFFF"/>
                </a:solidFill>
                <a:cs typeface="Corbel"/>
              </a:rPr>
              <a:t>Petticrew</a:t>
            </a: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 &amp; Roberts, 2006)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“If a review purports to be an authoritative summary of what ‘the evidence’ says, then the reader is entitled to demand that this is a comprehensive, objective, and reliable overview, and not a partial review of a convenience sample of the author’s favorite studies” (</a:t>
            </a:r>
            <a:r>
              <a:rPr lang="en-US" sz="2800" b="1" dirty="0" err="1" smtClean="0">
                <a:solidFill>
                  <a:srgbClr val="FFFFFF"/>
                </a:solidFill>
                <a:cs typeface="Corbel"/>
              </a:rPr>
              <a:t>Petticrew</a:t>
            </a: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 &amp; Roberts, 2006, </a:t>
            </a:r>
            <a:r>
              <a:rPr lang="en-US" sz="2800" b="1" dirty="0" err="1" smtClean="0">
                <a:solidFill>
                  <a:srgbClr val="FFFFFF"/>
                </a:solidFill>
                <a:cs typeface="Corbel"/>
              </a:rPr>
              <a:t>p</a:t>
            </a: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. 6).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endParaRPr lang="en-US" sz="3000" b="1" dirty="0" smtClean="0">
              <a:solidFill>
                <a:srgbClr val="FFFFFF"/>
              </a:solidFill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Haphazard reviews are hazardous to health and well-being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298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Mislead readers 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Over-estimate positive effects of interventions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Under-estimate or ignore potential harmful effects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Minimize or ignore viable alternatives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Promote ineffective and potentially harmful interventions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1143000"/>
          </a:xfrm>
        </p:spPr>
        <p:txBody>
          <a:bodyPr>
            <a:noAutofit/>
          </a:bodyPr>
          <a:lstStyle/>
          <a:p>
            <a:r>
              <a:rPr lang="en-US" sz="39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Meta-analyses of published studies: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“the fine art of getting it wrong” (Ioannidis, 2010)</a:t>
            </a:r>
            <a:endParaRPr lang="en-US" sz="28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79463" y="194945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751" y="312187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Positive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6804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Negative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Systematic reviews must include unpublished reports &amp; data</a:t>
            </a:r>
            <a:endParaRPr lang="en-US" sz="36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79463" y="194945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751" y="312187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Positive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6804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Negative results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95833"/>
            <a:ext cx="7831137" cy="1143000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Haphazard reviews are increasing</a:t>
            </a:r>
            <a:b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PsychINFO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 peer-reviewed journals only)</a:t>
            </a:r>
            <a:endParaRPr lang="en-US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79462" y="1600200"/>
          <a:ext cx="758348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95833"/>
            <a:ext cx="7983537" cy="1143000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Reviews in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ProQuest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 social sciences subject area (peer-reviewed journals only)</a:t>
            </a:r>
            <a:endParaRPr lang="en-US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779463" y="1752600"/>
          <a:ext cx="758348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BEC85"/>
                </a:solidFill>
                <a:effectLst>
                  <a:outerShdw blurRad="76200" dist="76200" dir="2700000">
                    <a:srgbClr val="000000">
                      <a:alpha val="43000"/>
                    </a:srgbClr>
                  </a:outerShdw>
                </a:effectLst>
              </a:rPr>
              <a:t>Rationale for reviews</a:t>
            </a:r>
            <a:endParaRPr lang="en-US" sz="4000" b="1" dirty="0">
              <a:solidFill>
                <a:srgbClr val="FBEC85"/>
              </a:solidFill>
              <a:effectLst>
                <a:outerShdw blurRad="762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Autofit/>
          </a:bodyPr>
          <a:lstStyle/>
          <a:p>
            <a:pPr marL="452438" lvl="1" indent="-452438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Provide more compelling evidence than results of any single study</a:t>
            </a:r>
          </a:p>
          <a:p>
            <a:pPr marL="452438" lvl="1" indent="-452438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Provide opportunities to investigate</a:t>
            </a:r>
            <a:endParaRPr lang="en-US" sz="3200" b="1" dirty="0" smtClean="0">
              <a:solidFill>
                <a:srgbClr val="FFFFFF"/>
              </a:solidFill>
              <a:sym typeface="Tahoma" pitchFamily="-65" charset="0"/>
            </a:endParaRPr>
          </a:p>
          <a:p>
            <a:pPr marL="1027113" lvl="2">
              <a:spcAft>
                <a:spcPts val="600"/>
              </a:spcAft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Consistency of results across studies</a:t>
            </a:r>
          </a:p>
          <a:p>
            <a:pPr marL="1027113" lvl="2">
              <a:spcAft>
                <a:spcPts val="600"/>
              </a:spcAft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Why results may vary across studies </a:t>
            </a:r>
          </a:p>
          <a:p>
            <a:pPr marL="1363663" lvl="3">
              <a:spcAft>
                <a:spcPts val="600"/>
              </a:spcAft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Potential moderators: populations, interventions, comparisons measures, study designs, contexts, etc.</a:t>
            </a:r>
          </a:p>
          <a:p>
            <a:pPr marL="506413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FFFFFF"/>
                </a:solidFill>
                <a:ea typeface="Tahoma" pitchFamily="-65" charset="0"/>
                <a:cs typeface="Tahoma" pitchFamily="-65" charset="0"/>
                <a:sym typeface="Tahoma" pitchFamily="-65" charset="0"/>
              </a:rPr>
              <a:t>Increasingly important, as means to cope with information glut</a:t>
            </a:r>
            <a:endParaRPr lang="en-US" sz="2800" b="1" dirty="0" smtClean="0">
              <a:solidFill>
                <a:srgbClr val="FFFFFF"/>
              </a:solidFill>
              <a:sym typeface="Tahoma" pitchFamily="-65" charset="0"/>
            </a:endParaRPr>
          </a:p>
          <a:p>
            <a:pPr marL="334963">
              <a:buFont typeface="Wingdings" charset="2"/>
              <a:buChar char="§"/>
            </a:pPr>
            <a:endParaRPr lang="en-US" sz="3200" b="1" dirty="0" smtClean="0">
              <a:solidFill>
                <a:srgbClr val="FFFFFF"/>
              </a:solidFill>
              <a:sym typeface="Tahom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The way forward</a:t>
            </a:r>
            <a:endParaRPr lang="en-US" sz="44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399" cy="45720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To cope with reporting and publication bias:</a:t>
            </a: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2600" b="1" dirty="0" smtClean="0">
                <a:solidFill>
                  <a:srgbClr val="FFFFFF"/>
                </a:solidFill>
                <a:cs typeface="Corbel"/>
              </a:rPr>
              <a:t>Prospective registration of all research protocols/proposals by </a:t>
            </a:r>
            <a:r>
              <a:rPr lang="en-US" sz="2600" b="1" dirty="0" err="1" smtClean="0">
                <a:solidFill>
                  <a:srgbClr val="FFFFFF"/>
                </a:solidFill>
                <a:cs typeface="Corbel"/>
              </a:rPr>
              <a:t>IRBs</a:t>
            </a:r>
            <a:r>
              <a:rPr lang="en-US" sz="2600" b="1" dirty="0" smtClean="0">
                <a:solidFill>
                  <a:srgbClr val="FFFFFF"/>
                </a:solidFill>
                <a:cs typeface="Corbel"/>
              </a:rPr>
              <a:t>, as a condition of publication</a:t>
            </a: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2600" b="1" dirty="0" smtClean="0">
                <a:solidFill>
                  <a:srgbClr val="FFFFFF"/>
                </a:solidFill>
                <a:cs typeface="Corbel"/>
              </a:rPr>
              <a:t>Journals and reviewers check for potential outcome reporting bias</a:t>
            </a: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2600" b="1" dirty="0" smtClean="0">
                <a:solidFill>
                  <a:srgbClr val="FFFFFF"/>
                </a:solidFill>
                <a:cs typeface="Corbel"/>
              </a:rPr>
              <a:t>Raw data available on request for verification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cs typeface="Corbel"/>
              </a:rPr>
              <a:t>Systematic reviews held to high standards (PRISMA, AMSTAR)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83488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Conclusions: Ethical issues</a:t>
            </a: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752600"/>
            <a:ext cx="7831137" cy="4724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If we believe that policy and practice should be informed by the best available evidence, 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We must conduct evidence syntheses</a:t>
            </a:r>
          </a:p>
          <a:p>
            <a:pPr lvl="1"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</a:rPr>
              <a:t>in </a:t>
            </a:r>
            <a:r>
              <a:rPr lang="en-US" sz="2800" b="1" dirty="0" smtClean="0">
                <a:solidFill>
                  <a:srgbClr val="FFFFFF"/>
                </a:solidFill>
              </a:rPr>
              <a:t>accordance with </a:t>
            </a:r>
            <a:r>
              <a:rPr lang="en-US" sz="2800" b="1" i="1" dirty="0" smtClean="0">
                <a:solidFill>
                  <a:srgbClr val="FFFFFF"/>
                </a:solidFill>
              </a:rPr>
              <a:t>the best evidence </a:t>
            </a:r>
            <a:r>
              <a:rPr lang="en-US" sz="2800" b="1" dirty="0" smtClean="0">
                <a:solidFill>
                  <a:srgbClr val="FFFFFF"/>
                </a:solidFill>
              </a:rPr>
              <a:t>on the accuracy of our review methods</a:t>
            </a:r>
          </a:p>
          <a:p>
            <a:pPr>
              <a:buFont typeface="Wingdings" charset="2"/>
              <a:buChar char="§"/>
            </a:pPr>
            <a:r>
              <a:rPr lang="en-US" sz="3000" b="1" dirty="0" smtClean="0">
                <a:solidFill>
                  <a:srgbClr val="FFFFFF"/>
                </a:solidFill>
              </a:rPr>
              <a:t>Scholars </a:t>
            </a:r>
            <a:r>
              <a:rPr lang="en-US" sz="3000" b="1" i="1" dirty="0" smtClean="0">
                <a:solidFill>
                  <a:srgbClr val="FFFFFF"/>
                </a:solidFill>
              </a:rPr>
              <a:t>must use evidence </a:t>
            </a:r>
            <a:r>
              <a:rPr lang="en-US" sz="3000" b="1" dirty="0" smtClean="0">
                <a:solidFill>
                  <a:srgbClr val="FFFFFF"/>
                </a:solidFill>
              </a:rPr>
              <a:t>to inform our “practice”</a:t>
            </a:r>
          </a:p>
          <a:p>
            <a:pPr lvl="1"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</a:rPr>
              <a:t>Good evidence is available (methodology research) to inform the practice of reviewing research</a:t>
            </a:r>
          </a:p>
          <a:p>
            <a:pPr lvl="1">
              <a:buFont typeface="Wingdings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</a:rPr>
              <a:t>We must use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04800"/>
            <a:ext cx="7585075" cy="6953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The problem: Studies pile up</a:t>
            </a: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5843" name="Content Placeholder 3" descr="Bricks new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1255" r="-21255"/>
          <a:stretch>
            <a:fillRect/>
          </a:stretch>
        </p:blipFill>
        <p:spPr>
          <a:xfrm>
            <a:off x="3810000" y="1295400"/>
            <a:ext cx="5842000" cy="2743200"/>
          </a:xfrm>
        </p:spPr>
      </p:pic>
      <p:pic>
        <p:nvPicPr>
          <p:cNvPr id="35844" name="Content Placeholder 3" descr="Bricks_web.jpg"/>
          <p:cNvPicPr>
            <a:picLocks noChangeAspect="1"/>
          </p:cNvPicPr>
          <p:nvPr/>
        </p:nvPicPr>
        <p:blipFill>
          <a:blip r:embed="rId4"/>
          <a:srcRect l="-13087" r="-13087"/>
          <a:stretch>
            <a:fillRect/>
          </a:stretch>
        </p:blipFill>
        <p:spPr bwMode="auto">
          <a:xfrm>
            <a:off x="-152400" y="1301750"/>
            <a:ext cx="5178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22263" y="4168775"/>
            <a:ext cx="88217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buClr>
                <a:schemeClr val="accent1"/>
              </a:buClr>
              <a:buFont typeface="Wingdings" pitchFamily="26" charset="2"/>
              <a:buChar char="§"/>
            </a:pPr>
            <a:r>
              <a:rPr lang="en-US" sz="3200" b="1">
                <a:solidFill>
                  <a:schemeClr val="bg1"/>
                </a:solidFill>
                <a:latin typeface="Corbel" pitchFamily="26" charset="0"/>
              </a:rPr>
              <a:t>“What can you build with thousands of bricks?”</a:t>
            </a:r>
          </a:p>
          <a:p>
            <a:pPr marL="684213" lvl="1" indent="-228600">
              <a:buClr>
                <a:schemeClr val="accent1"/>
              </a:buClr>
              <a:buFont typeface="Wingdings" pitchFamily="26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Corbel" pitchFamily="26" charset="0"/>
              </a:rPr>
              <a:t>Combining results of studies can lead to better intervention theories needed to guide effective program development and evaluation design (Lipsey, 1997,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33400"/>
            <a:ext cx="758348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How do we build evidence?</a:t>
            </a: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79463" y="1981200"/>
            <a:ext cx="7583487" cy="4495800"/>
          </a:xfrm>
        </p:spPr>
        <p:txBody>
          <a:bodyPr/>
          <a:lstStyle/>
          <a:p>
            <a:pPr eaLnBrk="1" hangingPunct="1">
              <a:buFont typeface="Wingdings" pitchFamily="26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  <a:ea typeface="ＭＳ Ｐゴシック" pitchFamily="26" charset="-128"/>
                <a:cs typeface="ＭＳ Ｐゴシック" pitchFamily="26" charset="-128"/>
              </a:rPr>
              <a:t>What are our blueprints?</a:t>
            </a:r>
          </a:p>
          <a:p>
            <a:pPr eaLnBrk="1" hangingPunct="1">
              <a:buFont typeface="Wingdings" pitchFamily="26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  <a:ea typeface="ＭＳ Ｐゴシック" pitchFamily="26" charset="-128"/>
                <a:cs typeface="ＭＳ Ｐゴシック" pitchFamily="26" charset="-128"/>
              </a:rPr>
              <a:t>What are the raw materials?</a:t>
            </a:r>
            <a:endParaRPr lang="en-US" sz="3000" b="1" dirty="0" smtClean="0">
              <a:solidFill>
                <a:schemeClr val="bg1"/>
              </a:solidFill>
              <a:ea typeface="ＭＳ Ｐゴシック" pitchFamily="26" charset="-128"/>
              <a:cs typeface="ＭＳ Ｐゴシック" pitchFamily="26" charset="-128"/>
            </a:endParaRPr>
          </a:p>
          <a:p>
            <a:pPr eaLnBrk="1" hangingPunct="1">
              <a:buFont typeface="Wingdings" pitchFamily="26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  <a:ea typeface="ＭＳ Ｐゴシック" pitchFamily="26" charset="-128"/>
                <a:cs typeface="ＭＳ Ｐゴシック" pitchFamily="26" charset="-128"/>
              </a:rPr>
              <a:t>What methods are used to combine results across studies?</a:t>
            </a:r>
            <a:endParaRPr lang="en-US" sz="3200" b="1" dirty="0">
              <a:solidFill>
                <a:schemeClr val="bg1"/>
              </a:solidFill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Types of reviews</a:t>
            </a: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76400"/>
            <a:ext cx="7583488" cy="4800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Reviews vary in amount of planning, transparency, rigor</a:t>
            </a:r>
          </a:p>
          <a:p>
            <a:pPr>
              <a:buFont typeface="Wingdings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Different approaches:</a:t>
            </a:r>
          </a:p>
          <a:p>
            <a:pPr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Traditional, narrative literature reviews</a:t>
            </a:r>
          </a:p>
          <a:p>
            <a:pPr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Meta-analysis (quantitative synthesis)</a:t>
            </a:r>
          </a:p>
          <a:p>
            <a:pPr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Systematic reviews</a:t>
            </a:r>
          </a:p>
          <a:p>
            <a:pPr lvl="1">
              <a:buFont typeface="Wingdings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Hybrids (e.g., rapid evidence assessments)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Haphazard reviews</a:t>
            </a:r>
            <a:endParaRPr lang="en-US" sz="4000" b="1" dirty="0">
              <a:solidFill>
                <a:schemeClr val="accent3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76400"/>
            <a:ext cx="8059737" cy="4800600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Not systematic</a:t>
            </a:r>
          </a:p>
          <a:p>
            <a:pPr lvl="1">
              <a:buNone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53713</TotalTime>
  <Words>1905</Words>
  <Application>Microsoft Office PowerPoint</Application>
  <PresentationFormat>On-screen Show (4:3)</PresentationFormat>
  <Paragraphs>297</Paragraphs>
  <Slides>51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Pixel</vt:lpstr>
      <vt:lpstr>Obstacles to the Diffusion of Knowledge:  The Hazards of  Haphazard Reviews </vt:lpstr>
      <vt:lpstr>Overview</vt:lpstr>
      <vt:lpstr>Purpose of research reviews</vt:lpstr>
      <vt:lpstr>Diffusion of knowledge in the professional literature: The ideal</vt:lpstr>
      <vt:lpstr>Rationale for reviews</vt:lpstr>
      <vt:lpstr>The problem: Studies pile up</vt:lpstr>
      <vt:lpstr>How do we build evidence?</vt:lpstr>
      <vt:lpstr>Types of reviews</vt:lpstr>
      <vt:lpstr>Haphazard reviews</vt:lpstr>
      <vt:lpstr>Empirically-based criteria for systematic reviews (PRISMA and AMSTAR)</vt:lpstr>
      <vt:lpstr>Haphazard reviews are common</vt:lpstr>
      <vt:lpstr>Traditional (haphazard) reviews</vt:lpstr>
      <vt:lpstr>Diffusion of knowledge in the professional literature: The ideal</vt:lpstr>
      <vt:lpstr>Diffusion of knowledge in the professional literature: The reality</vt:lpstr>
      <vt:lpstr>Diffusion of knowledge in the professional literature</vt:lpstr>
      <vt:lpstr>Selective reporting of outcomes</vt:lpstr>
      <vt:lpstr>Outcome reporting bias (ORB)</vt:lpstr>
      <vt:lpstr>Selective reporting of outcomes</vt:lpstr>
      <vt:lpstr>Slide 19</vt:lpstr>
      <vt:lpstr>Publication bias</vt:lpstr>
      <vt:lpstr>Extent of publication bias in different categories of research cohorts: A meta-analysis (Song et al., 2009)</vt:lpstr>
      <vt:lpstr>Publication bias</vt:lpstr>
      <vt:lpstr>Publication rates</vt:lpstr>
      <vt:lpstr>Publication rates</vt:lpstr>
      <vt:lpstr>Publication bias in social sciences (few cohort studies)</vt:lpstr>
      <vt:lpstr>Dissemination biases</vt:lpstr>
      <vt:lpstr>Reporting, publication and dissemination biases</vt:lpstr>
      <vt:lpstr> </vt:lpstr>
      <vt:lpstr>Really?</vt:lpstr>
      <vt:lpstr>An Example</vt:lpstr>
      <vt:lpstr>Results obtained (Brunk et al., 1987)</vt:lpstr>
      <vt:lpstr>Slide 32</vt:lpstr>
      <vt:lpstr>Slide 33</vt:lpstr>
      <vt:lpstr>Slide 34</vt:lpstr>
      <vt:lpstr>Slide 35</vt:lpstr>
      <vt:lpstr>Slide 36</vt:lpstr>
      <vt:lpstr>Next…</vt:lpstr>
      <vt:lpstr>Example of a “lite” review</vt:lpstr>
      <vt:lpstr>The only other RCT of MST for CAN</vt:lpstr>
      <vt:lpstr>Outcome reporting bias Reports effect sizes for significant results ONLY </vt:lpstr>
      <vt:lpstr>Diffusion of knowledge in the professional literature: The reality</vt:lpstr>
      <vt:lpstr>Why traditional reviews and  well-meaning experts can be misleading</vt:lpstr>
      <vt:lpstr>Rely on heuristic devices, cognitive biases</vt:lpstr>
      <vt:lpstr>Haphazard reviews</vt:lpstr>
      <vt:lpstr>Haphazard reviews are hazardous to health and well-being</vt:lpstr>
      <vt:lpstr>Meta-analyses of published studies: “the fine art of getting it wrong” (Ioannidis, 2010)</vt:lpstr>
      <vt:lpstr>Systematic reviews must include unpublished reports &amp; data</vt:lpstr>
      <vt:lpstr>Haphazard reviews are increasing (PsychINFO peer-reviewed journals only)</vt:lpstr>
      <vt:lpstr>Reviews in ProQuest social sciences subject area (peer-reviewed journals only)</vt:lpstr>
      <vt:lpstr>The way forward</vt:lpstr>
      <vt:lpstr>Conclusions: Ethical issues</vt:lpstr>
    </vt:vector>
  </TitlesOfParts>
  <Company>Bryn Mawr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  what works?</dc:title>
  <dc:creator>Julia Littell</dc:creator>
  <cp:lastModifiedBy>Joanne Yaffe</cp:lastModifiedBy>
  <cp:revision>343</cp:revision>
  <cp:lastPrinted>2011-01-17T15:10:29Z</cp:lastPrinted>
  <dcterms:created xsi:type="dcterms:W3CDTF">2011-01-17T16:40:42Z</dcterms:created>
  <dcterms:modified xsi:type="dcterms:W3CDTF">2011-09-10T03:47:23Z</dcterms:modified>
</cp:coreProperties>
</file>