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4"/>
  </p:notesMasterIdLst>
  <p:handoutMasterIdLst>
    <p:handoutMasterId r:id="rId75"/>
  </p:handoutMasterIdLst>
  <p:sldIdLst>
    <p:sldId id="257" r:id="rId2"/>
    <p:sldId id="266" r:id="rId3"/>
    <p:sldId id="267" r:id="rId4"/>
    <p:sldId id="270" r:id="rId5"/>
    <p:sldId id="367" r:id="rId6"/>
    <p:sldId id="368" r:id="rId7"/>
    <p:sldId id="369" r:id="rId8"/>
    <p:sldId id="317" r:id="rId9"/>
    <p:sldId id="359" r:id="rId10"/>
    <p:sldId id="319" r:id="rId11"/>
    <p:sldId id="273" r:id="rId12"/>
    <p:sldId id="274" r:id="rId13"/>
    <p:sldId id="275" r:id="rId14"/>
    <p:sldId id="278" r:id="rId15"/>
    <p:sldId id="279" r:id="rId16"/>
    <p:sldId id="280" r:id="rId17"/>
    <p:sldId id="281" r:id="rId18"/>
    <p:sldId id="370" r:id="rId19"/>
    <p:sldId id="282" r:id="rId20"/>
    <p:sldId id="371" r:id="rId21"/>
    <p:sldId id="372" r:id="rId22"/>
    <p:sldId id="355" r:id="rId23"/>
    <p:sldId id="283" r:id="rId24"/>
    <p:sldId id="322" r:id="rId25"/>
    <p:sldId id="320" r:id="rId26"/>
    <p:sldId id="362" r:id="rId27"/>
    <p:sldId id="321" r:id="rId28"/>
    <p:sldId id="323" r:id="rId29"/>
    <p:sldId id="324" r:id="rId30"/>
    <p:sldId id="333" r:id="rId31"/>
    <p:sldId id="334" r:id="rId32"/>
    <p:sldId id="335" r:id="rId33"/>
    <p:sldId id="336" r:id="rId34"/>
    <p:sldId id="337" r:id="rId35"/>
    <p:sldId id="338" r:id="rId36"/>
    <p:sldId id="339" r:id="rId37"/>
    <p:sldId id="365" r:id="rId38"/>
    <p:sldId id="343" r:id="rId39"/>
    <p:sldId id="348" r:id="rId40"/>
    <p:sldId id="296" r:id="rId41"/>
    <p:sldId id="349" r:id="rId42"/>
    <p:sldId id="373" r:id="rId43"/>
    <p:sldId id="374" r:id="rId44"/>
    <p:sldId id="300" r:id="rId45"/>
    <p:sldId id="363" r:id="rId46"/>
    <p:sldId id="364" r:id="rId47"/>
    <p:sldId id="352" r:id="rId48"/>
    <p:sldId id="350" r:id="rId49"/>
    <p:sldId id="304" r:id="rId50"/>
    <p:sldId id="284" r:id="rId51"/>
    <p:sldId id="285" r:id="rId52"/>
    <p:sldId id="286" r:id="rId53"/>
    <p:sldId id="287" r:id="rId54"/>
    <p:sldId id="288" r:id="rId55"/>
    <p:sldId id="289" r:id="rId56"/>
    <p:sldId id="290" r:id="rId57"/>
    <p:sldId id="291" r:id="rId58"/>
    <p:sldId id="292" r:id="rId59"/>
    <p:sldId id="353" r:id="rId60"/>
    <p:sldId id="356" r:id="rId61"/>
    <p:sldId id="357" r:id="rId62"/>
    <p:sldId id="358" r:id="rId63"/>
    <p:sldId id="307" r:id="rId64"/>
    <p:sldId id="308" r:id="rId65"/>
    <p:sldId id="309" r:id="rId66"/>
    <p:sldId id="376" r:id="rId67"/>
    <p:sldId id="377" r:id="rId68"/>
    <p:sldId id="378" r:id="rId69"/>
    <p:sldId id="375" r:id="rId70"/>
    <p:sldId id="312" r:id="rId71"/>
    <p:sldId id="313" r:id="rId72"/>
    <p:sldId id="314" r:id="rId73"/>
  </p:sldIdLst>
  <p:sldSz cx="9144000" cy="6858000" type="screen4x3"/>
  <p:notesSz cx="6662738" cy="9906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05" autoAdjust="0"/>
  </p:normalViewPr>
  <p:slideViewPr>
    <p:cSldViewPr snapToGrid="0">
      <p:cViewPr varScale="1">
        <p:scale>
          <a:sx n="52" d="100"/>
          <a:sy n="52" d="100"/>
        </p:scale>
        <p:origin x="-1026"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92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28876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64867" name="Rectangle 3"/>
          <p:cNvSpPr>
            <a:spLocks noGrp="1" noChangeArrowheads="1"/>
          </p:cNvSpPr>
          <p:nvPr>
            <p:ph type="dt" sz="quarter" idx="1"/>
          </p:nvPr>
        </p:nvSpPr>
        <p:spPr bwMode="auto">
          <a:xfrm>
            <a:off x="3773488" y="0"/>
            <a:ext cx="288766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64868" name="Rectangle 4"/>
          <p:cNvSpPr>
            <a:spLocks noGrp="1" noChangeArrowheads="1"/>
          </p:cNvSpPr>
          <p:nvPr>
            <p:ph type="ftr" sz="quarter" idx="2"/>
          </p:nvPr>
        </p:nvSpPr>
        <p:spPr bwMode="auto">
          <a:xfrm>
            <a:off x="0" y="9409113"/>
            <a:ext cx="28876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64869" name="Rectangle 5"/>
          <p:cNvSpPr>
            <a:spLocks noGrp="1" noChangeArrowheads="1"/>
          </p:cNvSpPr>
          <p:nvPr>
            <p:ph type="sldNum" sz="quarter" idx="3"/>
          </p:nvPr>
        </p:nvSpPr>
        <p:spPr bwMode="auto">
          <a:xfrm>
            <a:off x="3773488" y="9409113"/>
            <a:ext cx="288766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1302D9E-E3E3-42C0-8850-63F6C4587669}"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76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8195" name="Rectangle 3"/>
          <p:cNvSpPr>
            <a:spLocks noGrp="1" noChangeArrowheads="1"/>
          </p:cNvSpPr>
          <p:nvPr>
            <p:ph type="dt" idx="1"/>
          </p:nvPr>
        </p:nvSpPr>
        <p:spPr bwMode="auto">
          <a:xfrm>
            <a:off x="3773488" y="0"/>
            <a:ext cx="288766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8196" name="Rectangle 4"/>
          <p:cNvSpPr>
            <a:spLocks noGrp="1" noRot="1" noChangeAspect="1" noChangeArrowheads="1" noTextEdit="1"/>
          </p:cNvSpPr>
          <p:nvPr>
            <p:ph type="sldImg" idx="2"/>
          </p:nvPr>
        </p:nvSpPr>
        <p:spPr bwMode="auto">
          <a:xfrm>
            <a:off x="855663" y="742950"/>
            <a:ext cx="4953000" cy="37147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66750" y="4705350"/>
            <a:ext cx="5329238"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8" name="Rectangle 6"/>
          <p:cNvSpPr>
            <a:spLocks noGrp="1" noChangeArrowheads="1"/>
          </p:cNvSpPr>
          <p:nvPr>
            <p:ph type="ftr" sz="quarter" idx="4"/>
          </p:nvPr>
        </p:nvSpPr>
        <p:spPr bwMode="auto">
          <a:xfrm>
            <a:off x="0" y="9409113"/>
            <a:ext cx="28876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8199" name="Rectangle 7"/>
          <p:cNvSpPr>
            <a:spLocks noGrp="1" noChangeArrowheads="1"/>
          </p:cNvSpPr>
          <p:nvPr>
            <p:ph type="sldNum" sz="quarter" idx="5"/>
          </p:nvPr>
        </p:nvSpPr>
        <p:spPr bwMode="auto">
          <a:xfrm>
            <a:off x="3773488" y="9409113"/>
            <a:ext cx="288766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268CC2F-3C2A-4587-B11F-79C6D585E24F}"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7888E4-0A34-475A-9463-44F803647042}" type="slidenum">
              <a:rPr lang="en-GB"/>
              <a:pPr/>
              <a:t>1</a:t>
            </a:fld>
            <a:endParaRPr lang="en-GB"/>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DEB853-76D3-42D7-A24E-EAC1EA74D070}" type="slidenum">
              <a:rPr lang="en-GB"/>
              <a:pPr/>
              <a:t>24</a:t>
            </a:fld>
            <a:endParaRPr lang="en-GB"/>
          </a:p>
        </p:txBody>
      </p:sp>
      <p:sp>
        <p:nvSpPr>
          <p:cNvPr id="110594" name="Rectangle 2"/>
          <p:cNvSpPr>
            <a:spLocks noGrp="1" noRot="1" noChangeAspect="1" noChangeArrowheads="1" noTextEdit="1"/>
          </p:cNvSpPr>
          <p:nvPr>
            <p:ph type="sldImg"/>
          </p:nvPr>
        </p:nvSpPr>
        <p:spPr>
          <a:xfrm>
            <a:off x="854075" y="742950"/>
            <a:ext cx="4953000" cy="3714750"/>
          </a:xfrm>
          <a:ln/>
        </p:spPr>
      </p:sp>
      <p:sp>
        <p:nvSpPr>
          <p:cNvPr id="110595" name="Rectangle 3"/>
          <p:cNvSpPr>
            <a:spLocks noGrp="1" noChangeArrowheads="1"/>
          </p:cNvSpPr>
          <p:nvPr>
            <p:ph type="body" idx="1"/>
          </p:nvPr>
        </p:nvSpPr>
        <p:spPr>
          <a:xfrm>
            <a:off x="677863" y="4806950"/>
            <a:ext cx="4884737" cy="4457700"/>
          </a:xfrm>
        </p:spPr>
        <p:txBody>
          <a:bodyPr/>
          <a:lstStyle/>
          <a:p>
            <a:r>
              <a:rPr lang="en-GB"/>
              <a:t>Kitchen sink, perfect world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7B624-B37E-4F48-9E7F-EB709581EE92}" type="slidenum">
              <a:rPr lang="en-GB"/>
              <a:pPr/>
              <a:t>34</a:t>
            </a:fld>
            <a:endParaRPr lang="en-GB"/>
          </a:p>
        </p:txBody>
      </p:sp>
      <p:sp>
        <p:nvSpPr>
          <p:cNvPr id="129026" name="Rectangle 2"/>
          <p:cNvSpPr>
            <a:spLocks noGrp="1" noChangeArrowheads="1"/>
          </p:cNvSpPr>
          <p:nvPr>
            <p:ph type="body" idx="1"/>
          </p:nvPr>
        </p:nvSpPr>
        <p:spPr>
          <a:xfrm>
            <a:off x="889000" y="4705350"/>
            <a:ext cx="4884738" cy="4457700"/>
          </a:xfrm>
          <a:ln/>
        </p:spPr>
        <p:txBody>
          <a:bodyPr lIns="92075" tIns="46038" rIns="92075" bIns="46038"/>
          <a:lstStyle/>
          <a:p>
            <a:endParaRPr lang="en-US"/>
          </a:p>
        </p:txBody>
      </p:sp>
      <p:sp>
        <p:nvSpPr>
          <p:cNvPr id="129027" name="Rectangle 3"/>
          <p:cNvSpPr>
            <a:spLocks noGrp="1" noRot="1" noChangeAspect="1" noChangeArrowheads="1" noTextEdit="1"/>
          </p:cNvSpPr>
          <p:nvPr>
            <p:ph type="sldImg"/>
          </p:nvPr>
        </p:nvSpPr>
        <p:spPr>
          <a:xfrm>
            <a:off x="863600" y="749300"/>
            <a:ext cx="4935538" cy="3702050"/>
          </a:xfrm>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FAB5B-FCBA-41A5-9DB4-1EBE76EB1D89}" type="slidenum">
              <a:rPr lang="en-GB"/>
              <a:pPr/>
              <a:t>40</a:t>
            </a:fld>
            <a:endParaRPr lang="en-GB"/>
          </a:p>
        </p:txBody>
      </p:sp>
      <p:sp>
        <p:nvSpPr>
          <p:cNvPr id="68610" name="Rectangle 2"/>
          <p:cNvSpPr>
            <a:spLocks noGrp="1" noRot="1" noChangeAspect="1" noChangeArrowheads="1" noTextEdit="1"/>
          </p:cNvSpPr>
          <p:nvPr>
            <p:ph type="sldImg"/>
          </p:nvPr>
        </p:nvSpPr>
        <p:spPr>
          <a:xfrm>
            <a:off x="854075" y="742950"/>
            <a:ext cx="4953000" cy="3714750"/>
          </a:xfrm>
          <a:ln/>
        </p:spPr>
      </p:sp>
      <p:sp>
        <p:nvSpPr>
          <p:cNvPr id="68611" name="Rectangle 3"/>
          <p:cNvSpPr>
            <a:spLocks noGrp="1" noChangeArrowheads="1"/>
          </p:cNvSpPr>
          <p:nvPr>
            <p:ph type="body" idx="1"/>
          </p:nvPr>
        </p:nvSpPr>
        <p:spPr>
          <a:xfrm>
            <a:off x="677863" y="4806950"/>
            <a:ext cx="4884737" cy="4457700"/>
          </a:xfrm>
        </p:spPr>
        <p:txBody>
          <a:bodyPr/>
          <a:lstStyle/>
          <a:p>
            <a:r>
              <a:rPr lang="en-GB"/>
              <a:t>Kitchen sink, perfect world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6EE916-A2B1-4CC9-9EBA-BC31E1E89815}" type="slidenum">
              <a:rPr lang="en-GB"/>
              <a:pPr/>
              <a:t>49</a:t>
            </a:fld>
            <a:endParaRPr lang="en-GB"/>
          </a:p>
        </p:txBody>
      </p:sp>
      <p:sp>
        <p:nvSpPr>
          <p:cNvPr id="77826" name="Rectangle 2"/>
          <p:cNvSpPr>
            <a:spLocks noGrp="1" noRot="1" noChangeAspect="1" noChangeArrowheads="1" noTextEdit="1"/>
          </p:cNvSpPr>
          <p:nvPr>
            <p:ph type="sldImg"/>
          </p:nvPr>
        </p:nvSpPr>
        <p:spPr>
          <a:xfrm>
            <a:off x="854075" y="742950"/>
            <a:ext cx="4953000" cy="3714750"/>
          </a:xfrm>
          <a:ln/>
        </p:spPr>
      </p:sp>
      <p:sp>
        <p:nvSpPr>
          <p:cNvPr id="77827" name="Rectangle 3"/>
          <p:cNvSpPr>
            <a:spLocks noGrp="1" noChangeArrowheads="1"/>
          </p:cNvSpPr>
          <p:nvPr>
            <p:ph type="body" idx="1"/>
          </p:nvPr>
        </p:nvSpPr>
        <p:spPr>
          <a:xfrm>
            <a:off x="677863" y="4806950"/>
            <a:ext cx="4884737" cy="44577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Professor Tom Lehr, Harvard mathematician, once said </a:t>
            </a:r>
          </a:p>
          <a:p>
            <a:pPr marL="0" marR="0" indent="0" algn="l" defTabSz="914400" rtl="0" eaLnBrk="1" fontAlgn="base" latinLnBrk="0" hangingPunct="1">
              <a:lnSpc>
                <a:spcPct val="100000"/>
              </a:lnSpc>
              <a:spcBef>
                <a:spcPct val="30000"/>
              </a:spcBef>
              <a:spcAft>
                <a:spcPct val="0"/>
              </a:spcAft>
              <a:buClrTx/>
              <a:buSzTx/>
              <a:buFontTx/>
              <a:buNone/>
              <a:tabLst/>
              <a:defRPr/>
            </a:pPr>
            <a:r>
              <a:rPr lang="en-GB" b="1" dirty="0" smtClean="0"/>
              <a:t>‘Life is like a sewer. What you get out of it depends on what you put into it.’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Which means THIS IS WHY one needs to</a:t>
            </a:r>
            <a:r>
              <a:rPr lang="en-GB" baseline="0" dirty="0" smtClean="0"/>
              <a:t> be </a:t>
            </a:r>
            <a:r>
              <a:rPr lang="en-GB" dirty="0" smtClean="0"/>
              <a:t>careful what kind of </a:t>
            </a:r>
            <a:r>
              <a:rPr lang="en-GB" smtClean="0"/>
              <a:t>studies he/she lets </a:t>
            </a:r>
            <a:r>
              <a:rPr lang="en-GB" dirty="0" smtClean="0"/>
              <a:t>into a review. </a:t>
            </a:r>
          </a:p>
          <a:p>
            <a:endParaRPr lang="en-GB" dirty="0"/>
          </a:p>
        </p:txBody>
      </p:sp>
      <p:sp>
        <p:nvSpPr>
          <p:cNvPr id="4" name="Slide Number Placeholder 3"/>
          <p:cNvSpPr>
            <a:spLocks noGrp="1"/>
          </p:cNvSpPr>
          <p:nvPr>
            <p:ph type="sldNum" sz="quarter" idx="10"/>
          </p:nvPr>
        </p:nvSpPr>
        <p:spPr/>
        <p:txBody>
          <a:bodyPr/>
          <a:lstStyle/>
          <a:p>
            <a:fld id="{7268CC2F-3C2A-4587-B11F-79C6D585E24F}" type="slidenum">
              <a:rPr lang="en-GB" smtClean="0"/>
              <a:pPr/>
              <a:t>59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73260-2A0A-4216-8898-83DDD2DA0682}" type="slidenum">
              <a:rPr lang="en-GB"/>
              <a:pPr/>
              <a:t>60</a:t>
            </a:fld>
            <a:endParaRPr lang="en-GB"/>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677863" y="4806950"/>
            <a:ext cx="4884737" cy="4457700"/>
          </a:xfrm>
        </p:spPr>
        <p:txBody>
          <a:bodyPr/>
          <a:lstStyle/>
          <a:p>
            <a:r>
              <a:rPr lang="en-GB"/>
              <a:t>Antipsychs cover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CCB58A-1F95-42CB-8DD4-981BC8BA4E75}" type="slidenum">
              <a:rPr lang="en-GB"/>
              <a:pPr/>
              <a:t>61</a:t>
            </a:fld>
            <a:endParaRPr lang="en-GB"/>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xfrm>
            <a:off x="677863" y="4806950"/>
            <a:ext cx="4884737" cy="4457700"/>
          </a:xfrm>
        </p:spPr>
        <p:txBody>
          <a:bodyPr/>
          <a:lstStyle/>
          <a:p>
            <a:r>
              <a:rPr lang="en-GB"/>
              <a:t>ANTIPSYCHOTICS FOR CB in LD – de Koning slide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17671E-C7D0-473C-A6D8-0B1E645038CA}" type="slidenum">
              <a:rPr lang="en-GB"/>
              <a:pPr/>
              <a:t>63</a:t>
            </a:fld>
            <a:endParaRPr lang="en-GB"/>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677863" y="4806950"/>
            <a:ext cx="4884737" cy="4457700"/>
          </a:xfrm>
        </p:spPr>
        <p:txBody>
          <a:bodyPr/>
          <a:lstStyle/>
          <a:p>
            <a:r>
              <a:rPr lang="en-GB"/>
              <a:t>SCARED STRAIGHT - COVERSHEET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141D0C-6580-44AC-AC2E-4446C5672F92}" type="slidenum">
              <a:rPr lang="en-GB"/>
              <a:pPr/>
              <a:t>64</a:t>
            </a:fld>
            <a:endParaRPr lang="en-GB"/>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677863" y="4806950"/>
            <a:ext cx="4884737" cy="4457700"/>
          </a:xfrm>
        </p:spPr>
        <p:txBody>
          <a:bodyPr/>
          <a:lstStyle/>
          <a:p>
            <a:r>
              <a:rPr lang="en-GB"/>
              <a:t>SCARED STRAIGHT - HARM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0F066A-AE95-4ABE-A9DA-90849950D72A}" type="slidenum">
              <a:rPr lang="en-GB"/>
              <a:pPr/>
              <a:t>70</a:t>
            </a:fld>
            <a:endParaRPr lang="en-GB"/>
          </a:p>
        </p:txBody>
      </p:sp>
      <p:sp>
        <p:nvSpPr>
          <p:cNvPr id="91138" name="Rectangle 2"/>
          <p:cNvSpPr>
            <a:spLocks noGrp="1" noRot="1" noChangeAspect="1" noChangeArrowheads="1" noTextEdit="1"/>
          </p:cNvSpPr>
          <p:nvPr>
            <p:ph type="sldImg"/>
          </p:nvPr>
        </p:nvSpPr>
        <p:spPr>
          <a:xfrm>
            <a:off x="854075" y="742950"/>
            <a:ext cx="4953000" cy="3714750"/>
          </a:xfrm>
          <a:ln/>
        </p:spPr>
      </p:sp>
      <p:sp>
        <p:nvSpPr>
          <p:cNvPr id="91139" name="Rectangle 3"/>
          <p:cNvSpPr>
            <a:spLocks noGrp="1" noChangeArrowheads="1"/>
          </p:cNvSpPr>
          <p:nvPr>
            <p:ph type="body" idx="1"/>
          </p:nvPr>
        </p:nvSpPr>
        <p:spPr>
          <a:xfrm>
            <a:off x="677863" y="4806950"/>
            <a:ext cx="4884737" cy="4457700"/>
          </a:xfrm>
        </p:spPr>
        <p:txBody>
          <a:bodyPr/>
          <a:lstStyle/>
          <a:p>
            <a:r>
              <a:rPr lang="en-GB"/>
              <a:t>What I am talking about here is quite radical, and it’s really about the CULTURE of research and the PRESSURE to publish.    Healthcare is one thing but I suggest you may wish to think about this in the context of your own research, because whatever you’re doing may involve policy research to do with human beings and / or public resources.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116C4-AD9F-44B8-8E84-1916A5B23C1B}" type="slidenum">
              <a:rPr lang="en-GB"/>
              <a:pPr/>
              <a:t>2</a:t>
            </a:fld>
            <a:endParaRPr lang="en-GB"/>
          </a:p>
        </p:txBody>
      </p:sp>
      <p:sp>
        <p:nvSpPr>
          <p:cNvPr id="29698" name="Rectangle 2"/>
          <p:cNvSpPr>
            <a:spLocks noGrp="1" noRot="1" noChangeAspect="1" noChangeArrowheads="1" noTextEdit="1"/>
          </p:cNvSpPr>
          <p:nvPr>
            <p:ph type="sldImg"/>
          </p:nvPr>
        </p:nvSpPr>
        <p:spPr>
          <a:xfrm>
            <a:off x="854075" y="742950"/>
            <a:ext cx="4953000" cy="3714750"/>
          </a:xfrm>
          <a:ln/>
        </p:spPr>
      </p:sp>
      <p:sp>
        <p:nvSpPr>
          <p:cNvPr id="29699" name="Rectangle 3"/>
          <p:cNvSpPr>
            <a:spLocks noGrp="1" noChangeArrowheads="1"/>
          </p:cNvSpPr>
          <p:nvPr>
            <p:ph type="body" idx="1"/>
          </p:nvPr>
        </p:nvSpPr>
        <p:spPr>
          <a:xfrm>
            <a:off x="677863" y="4806950"/>
            <a:ext cx="4884737" cy="4457700"/>
          </a:xfrm>
        </p:spPr>
        <p:txBody>
          <a:bodyPr/>
          <a:lstStyle/>
          <a:p>
            <a:pPr marL="228600" indent="-228600"/>
            <a:r>
              <a:rPr lang="en-GB"/>
              <a:t>The methodology of systematic reviews which I am going to discuss today is unlikely to be appropriate for all of you</a:t>
            </a:r>
          </a:p>
          <a:p>
            <a:pPr marL="228600" indent="-228600"/>
            <a:r>
              <a:rPr lang="en-GB"/>
              <a:t>and may, particularly in its purely COCHRANE sense, inappropriate for you all.  This does not actually matter very </a:t>
            </a:r>
          </a:p>
          <a:p>
            <a:pPr marL="228600" indent="-228600"/>
            <a:r>
              <a:rPr lang="en-GB"/>
              <a:t>much, because the principles and problems that underlie this type of research should generalise to the work of anyone</a:t>
            </a:r>
          </a:p>
          <a:p>
            <a:pPr marL="228600" indent="-228600"/>
            <a:r>
              <a:rPr lang="en-GB"/>
              <a:t> in this room involved in secondary analysis.    </a:t>
            </a:r>
          </a:p>
          <a:p>
            <a:pPr marL="228600" indent="-228600"/>
            <a:endParaRPr lang="en-GB"/>
          </a:p>
          <a:p>
            <a:pPr marL="228600" indent="-228600">
              <a:buFontTx/>
              <a:buAutoNum type="arabicParenR"/>
            </a:pPr>
            <a:r>
              <a:rPr lang="en-GB"/>
              <a:t>Respect the work that’s gone before and get the expertise you need to FIND and efficiently INVESTIGATE the results </a:t>
            </a:r>
          </a:p>
          <a:p>
            <a:pPr marL="228600" indent="-228600">
              <a:buFontTx/>
              <a:buAutoNum type="arabicParenR"/>
            </a:pPr>
            <a:r>
              <a:rPr lang="en-GB"/>
              <a:t>of experiments carried out in the past.  This allows you to MINIMISE duplication of effort and stop adding to the </a:t>
            </a:r>
          </a:p>
          <a:p>
            <a:pPr marL="228600" indent="-228600">
              <a:buFontTx/>
              <a:buAutoNum type="arabicParenR"/>
            </a:pPr>
            <a:r>
              <a:rPr lang="en-GB"/>
              <a:t>mountains of research which falls into the ‘re-invention of the wheel’ category</a:t>
            </a:r>
          </a:p>
          <a:p>
            <a:pPr marL="228600" indent="-228600">
              <a:buFontTx/>
              <a:buAutoNum type="arabicParenR"/>
            </a:pPr>
            <a:r>
              <a:rPr lang="en-GB"/>
              <a:t>Respect--  but keep your CRITICAL FACULTIES in excellent working order.  </a:t>
            </a:r>
          </a:p>
          <a:p>
            <a:pPr marL="228600" indent="-228600">
              <a:buFontTx/>
              <a:buAutoNum type="arabicParenR"/>
            </a:pPr>
            <a:r>
              <a:rPr lang="en-GB"/>
              <a:t>Don’t believe everything you read in print, not even if it’s from the ‘top chaps’ and ‘chappettes’ in your area.  </a:t>
            </a:r>
          </a:p>
          <a:p>
            <a:pPr marL="228600" indent="-228600">
              <a:buFontTx/>
              <a:buAutoNum type="arabicParenR"/>
            </a:pPr>
            <a:r>
              <a:rPr lang="en-GB"/>
              <a:t>Don’t dismiss more modestly produced types of research.  </a:t>
            </a:r>
          </a:p>
          <a:p>
            <a:pPr marL="228600" indent="-228600">
              <a:buFontTx/>
              <a:buAutoNum type="arabicParenR"/>
            </a:pPr>
            <a:r>
              <a:rPr lang="en-GB"/>
              <a:t>Subject ALL research that you review to the same criteria for quality assessment</a:t>
            </a:r>
          </a:p>
          <a:p>
            <a:pPr marL="228600" indent="-228600"/>
            <a:endParaRPr lang="en-GB"/>
          </a:p>
          <a:p>
            <a:pPr marL="228600" indent="-228600"/>
            <a:r>
              <a:rPr lang="en-GB"/>
              <a:t>Try to have an invariably systematic approach to your work, including SENSIBLE PLANNING OF YOUR RESEARCH </a:t>
            </a:r>
          </a:p>
          <a:p>
            <a:pPr marL="228600" indent="-228600"/>
            <a:r>
              <a:rPr lang="en-GB"/>
              <a:t>(which, in my language, would involve the writing of a Cochrane protocol, which we write, peer review and publish before </a:t>
            </a:r>
          </a:p>
          <a:p>
            <a:pPr marL="228600" indent="-228600"/>
            <a:r>
              <a:rPr lang="en-GB"/>
              <a:t>we look at any of our secondary data, in order to ensure our purity of approach); application of CRITICAL APPRAISAL</a:t>
            </a:r>
          </a:p>
          <a:p>
            <a:pPr marL="228600" indent="-228600"/>
            <a:r>
              <a:rPr lang="en-GB"/>
              <a:t>of the data you are examining, attempting the best fit possible between your data and your statistical methods </a:t>
            </a:r>
          </a:p>
          <a:p>
            <a:pPr marL="228600" indent="-228600"/>
            <a:r>
              <a:rPr lang="en-GB"/>
              <a:t>(and knowing where to give up if statistical analysis is not appropriate) and concise and clear write-up of your results,</a:t>
            </a:r>
          </a:p>
          <a:p>
            <a:pPr marL="228600" indent="-228600"/>
            <a:r>
              <a:rPr lang="en-GB"/>
              <a:t>with attention both to the implications your conclusions have for practise in the ‘real world’, and the implications they </a:t>
            </a:r>
          </a:p>
          <a:p>
            <a:pPr marL="228600" indent="-228600"/>
            <a:r>
              <a:rPr lang="en-GB"/>
              <a:t>have for the world of research, when ‘real world’ conclusions cannot yet be drawn.   </a:t>
            </a:r>
          </a:p>
          <a:p>
            <a:pPr marL="228600" indent="-228600"/>
            <a:endParaRPr lang="en-GB"/>
          </a:p>
          <a:p>
            <a:pPr marL="228600" indent="-228600"/>
            <a:r>
              <a:rPr lang="en-GB"/>
              <a:t>Cochrane systematic reviews invariably concern an assessment of the effectiveness (or ineffectiveness) of a healthcare</a:t>
            </a:r>
          </a:p>
          <a:p>
            <a:pPr marL="228600" indent="-228600"/>
            <a:r>
              <a:rPr lang="en-GB"/>
              <a:t>intervention for a particular condition in a particular population.   Sometimes, despite our best efforts to locate data </a:t>
            </a:r>
          </a:p>
          <a:p>
            <a:pPr marL="228600" indent="-228600"/>
            <a:r>
              <a:rPr lang="en-GB"/>
              <a:t>to analyse for such questions, the data simply aren’t there or aren’t suitable for analysis, in which case our conclusions </a:t>
            </a:r>
          </a:p>
          <a:p>
            <a:pPr marL="228600" indent="-228600"/>
            <a:r>
              <a:rPr lang="en-GB"/>
              <a:t>don’t end up with the dramatic forest plot you see in our logo, but an empty page.   </a:t>
            </a:r>
          </a:p>
          <a:p>
            <a:pPr marL="228600" indent="-228600"/>
            <a:endParaRPr lang="en-GB"/>
          </a:p>
          <a:p>
            <a:pPr marL="228600" indent="-228600"/>
            <a:r>
              <a:rPr lang="en-GB"/>
              <a:t> In the world of Cochrane, we regard the message of ‘no evidence’ as as powerful a message of solid evidence for or </a:t>
            </a:r>
          </a:p>
          <a:p>
            <a:pPr marL="228600" indent="-228600"/>
            <a:r>
              <a:rPr lang="en-GB"/>
              <a:t>against a treatment, because it is as important to let patients, doctors and policymakers that more research is required</a:t>
            </a:r>
          </a:p>
          <a:p>
            <a:pPr marL="228600" indent="-228600"/>
            <a:r>
              <a:rPr lang="en-GB"/>
              <a:t>before treatments can be recommended with real certainty.   </a:t>
            </a:r>
          </a:p>
          <a:p>
            <a:pPr marL="228600" indent="-228600"/>
            <a:endParaRPr lang="en-GB"/>
          </a:p>
          <a:p>
            <a:pPr marL="228600" indent="-228600"/>
            <a:r>
              <a:rPr lang="en-GB"/>
              <a:t>It’s all about EVIDENCE. Finding it and assessing it, according to pre-prepared standards is what systematic reviews are about.  In the old days, people </a:t>
            </a:r>
          </a:p>
          <a:p>
            <a:pPr marL="228600" indent="-228600"/>
            <a:r>
              <a:rPr lang="en-GB"/>
              <a:t>might have called such work ‘literature reviews’ or ‘overviews’.  It is the openness and transparency of the systems brought to the the process that makes systematic reviews different and… well… systematic.</a:t>
            </a:r>
          </a:p>
          <a:p>
            <a:pPr marL="228600" indent="-228600"/>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A252-2733-492C-B1D7-FDABCD3365A6}" type="slidenum">
              <a:rPr lang="en-GB"/>
              <a:pPr/>
              <a:t>71</a:t>
            </a:fld>
            <a:endParaRPr lang="en-GB"/>
          </a:p>
        </p:txBody>
      </p:sp>
      <p:sp>
        <p:nvSpPr>
          <p:cNvPr id="93186" name="Rectangle 2"/>
          <p:cNvSpPr>
            <a:spLocks noGrp="1" noRot="1" noChangeAspect="1" noChangeArrowheads="1" noTextEdit="1"/>
          </p:cNvSpPr>
          <p:nvPr>
            <p:ph type="sldImg"/>
          </p:nvPr>
        </p:nvSpPr>
        <p:spPr>
          <a:xfrm>
            <a:off x="854075" y="742950"/>
            <a:ext cx="4953000" cy="3714750"/>
          </a:xfrm>
          <a:ln/>
        </p:spPr>
      </p:sp>
      <p:sp>
        <p:nvSpPr>
          <p:cNvPr id="93187" name="Rectangle 3"/>
          <p:cNvSpPr>
            <a:spLocks noGrp="1" noChangeArrowheads="1"/>
          </p:cNvSpPr>
          <p:nvPr>
            <p:ph type="body" idx="1"/>
          </p:nvPr>
        </p:nvSpPr>
        <p:spPr>
          <a:xfrm>
            <a:off x="677863" y="4806950"/>
            <a:ext cx="4884737" cy="4457700"/>
          </a:xfrm>
        </p:spPr>
        <p:txBody>
          <a:bodyPr/>
          <a:lstStyle/>
          <a:p>
            <a:r>
              <a:rPr lang="en-GB"/>
              <a:t>What I am talking about here is quite radical, and it’s really about the CULTURE of research and the PRESSURE to publish.    Healthcare is one thing but I suggest you may wish to think about this in the context of your own research, because whatever you’re doing may involve policy research to do with human beings and / or public resources. </a:t>
            </a:r>
          </a:p>
          <a:p>
            <a:endParaRPr lang="en-GB"/>
          </a:p>
          <a:p>
            <a:r>
              <a:rPr lang="en-GB"/>
              <a:t>Do not be afraid to ‘set a bar’ before you look at research in your field, and to be honest about what you find.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400C415-40E3-4613-A54B-F532FD311D70}" type="slidenum">
              <a:rPr lang="en-GB"/>
              <a:pPr/>
              <a:t>8</a:t>
            </a:fld>
            <a:endParaRPr lang="en-GB"/>
          </a:p>
        </p:txBody>
      </p:sp>
      <p:sp>
        <p:nvSpPr>
          <p:cNvPr id="101378" name="Rectangle 2"/>
          <p:cNvSpPr>
            <a:spLocks noGrp="1" noChangeArrowheads="1"/>
          </p:cNvSpPr>
          <p:nvPr>
            <p:ph type="body" idx="1"/>
          </p:nvPr>
        </p:nvSpPr>
        <p:spPr>
          <a:xfrm>
            <a:off x="677863" y="4806950"/>
            <a:ext cx="4884737" cy="4457700"/>
          </a:xfrm>
        </p:spPr>
        <p:txBody>
          <a:bodyPr/>
          <a:lstStyle/>
          <a:p>
            <a:r>
              <a:rPr lang="en-GB"/>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8D62D20-BB8F-48A6-A3C8-5D92129A9874}" type="slidenum">
              <a:rPr lang="en-GB"/>
              <a:pPr/>
              <a:t>9</a:t>
            </a:fld>
            <a:endParaRPr lang="en-GB"/>
          </a:p>
        </p:txBody>
      </p:sp>
      <p:sp>
        <p:nvSpPr>
          <p:cNvPr id="161794" name="Rectangle 2"/>
          <p:cNvSpPr>
            <a:spLocks noGrp="1" noChangeArrowheads="1"/>
          </p:cNvSpPr>
          <p:nvPr>
            <p:ph type="body" idx="1"/>
          </p:nvPr>
        </p:nvSpPr>
        <p:spPr>
          <a:xfrm>
            <a:off x="677863" y="4806950"/>
            <a:ext cx="4884737" cy="4457700"/>
          </a:xfrm>
        </p:spPr>
        <p:txBody>
          <a:bodyPr/>
          <a:lstStyle/>
          <a:p>
            <a:r>
              <a:rPr lang="en-GB"/>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4CDE2-E41C-447E-AC8A-6AFBE1ED90FF}" type="slidenum">
              <a:rPr lang="en-GB"/>
              <a:pPr/>
              <a:t>10</a:t>
            </a:fld>
            <a:endParaRPr lang="en-GB"/>
          </a:p>
        </p:txBody>
      </p:sp>
      <p:sp>
        <p:nvSpPr>
          <p:cNvPr id="104450" name="Rectangle 2"/>
          <p:cNvSpPr>
            <a:spLocks noGrp="1" noRot="1" noChangeAspect="1" noChangeArrowheads="1" noTextEdit="1"/>
          </p:cNvSpPr>
          <p:nvPr>
            <p:ph type="sldImg"/>
          </p:nvPr>
        </p:nvSpPr>
        <p:spPr>
          <a:xfrm>
            <a:off x="854075" y="742950"/>
            <a:ext cx="4953000" cy="3714750"/>
          </a:xfrm>
          <a:ln/>
        </p:spPr>
      </p:sp>
      <p:sp>
        <p:nvSpPr>
          <p:cNvPr id="104451" name="Rectangle 3"/>
          <p:cNvSpPr>
            <a:spLocks noGrp="1" noChangeArrowheads="1"/>
          </p:cNvSpPr>
          <p:nvPr>
            <p:ph type="body" idx="1"/>
          </p:nvPr>
        </p:nvSpPr>
        <p:spPr>
          <a:xfrm>
            <a:off x="677863" y="4806950"/>
            <a:ext cx="4884737" cy="445770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2A94D-BA9D-4E72-82A1-0A361E46B9A6}" type="slidenum">
              <a:rPr lang="en-GB"/>
              <a:pPr/>
              <a:t>11</a:t>
            </a:fld>
            <a:endParaRPr lang="en-GB"/>
          </a:p>
        </p:txBody>
      </p:sp>
      <p:sp>
        <p:nvSpPr>
          <p:cNvPr id="37890" name="Rectangle 2"/>
          <p:cNvSpPr>
            <a:spLocks noGrp="1" noRot="1" noChangeAspect="1" noChangeArrowheads="1" noTextEdit="1"/>
          </p:cNvSpPr>
          <p:nvPr>
            <p:ph type="sldImg"/>
          </p:nvPr>
        </p:nvSpPr>
        <p:spPr>
          <a:xfrm>
            <a:off x="854075" y="742950"/>
            <a:ext cx="4953000" cy="3714750"/>
          </a:xfrm>
          <a:ln/>
        </p:spPr>
      </p:sp>
      <p:sp>
        <p:nvSpPr>
          <p:cNvPr id="37891" name="Rectangle 3"/>
          <p:cNvSpPr>
            <a:spLocks noGrp="1" noChangeArrowheads="1"/>
          </p:cNvSpPr>
          <p:nvPr>
            <p:ph type="body" idx="1"/>
          </p:nvPr>
        </p:nvSpPr>
        <p:spPr>
          <a:xfrm>
            <a:off x="677863" y="4806950"/>
            <a:ext cx="4884737" cy="4457700"/>
          </a:xfrm>
        </p:spPr>
        <p:txBody>
          <a:bodyPr/>
          <a:lstStyle/>
          <a:p>
            <a:pPr marL="228600" indent="-228600"/>
            <a:r>
              <a:rPr lang="en-GB"/>
              <a:t>How many of you have experience of this?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FE823-8707-4274-A3A2-A1371E5748AE}" type="slidenum">
              <a:rPr lang="en-GB"/>
              <a:pPr/>
              <a:t>12</a:t>
            </a:fld>
            <a:endParaRPr lang="en-GB"/>
          </a:p>
        </p:txBody>
      </p:sp>
      <p:sp>
        <p:nvSpPr>
          <p:cNvPr id="39938" name="Rectangle 2"/>
          <p:cNvSpPr>
            <a:spLocks noGrp="1" noRot="1" noChangeAspect="1" noChangeArrowheads="1" noTextEdit="1"/>
          </p:cNvSpPr>
          <p:nvPr>
            <p:ph type="sldImg"/>
          </p:nvPr>
        </p:nvSpPr>
        <p:spPr>
          <a:xfrm>
            <a:off x="854075" y="742950"/>
            <a:ext cx="4953000" cy="3714750"/>
          </a:xfrm>
          <a:ln/>
        </p:spPr>
      </p:sp>
      <p:sp>
        <p:nvSpPr>
          <p:cNvPr id="39939" name="Rectangle 3"/>
          <p:cNvSpPr>
            <a:spLocks noGrp="1" noChangeArrowheads="1"/>
          </p:cNvSpPr>
          <p:nvPr>
            <p:ph type="body" idx="1"/>
          </p:nvPr>
        </p:nvSpPr>
        <p:spPr>
          <a:xfrm>
            <a:off x="677863" y="4806950"/>
            <a:ext cx="4884737" cy="4457700"/>
          </a:xfrm>
        </p:spPr>
        <p:txBody>
          <a:bodyPr/>
          <a:lstStyle/>
          <a:p>
            <a:pPr marL="228600" indent="-228600"/>
            <a:r>
              <a:rPr lang="en-GB"/>
              <a:t>How many of you would agree with this?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189FF-C3B2-4FAF-AFC7-11D225B3DBEE}" type="slidenum">
              <a:rPr lang="en-GB"/>
              <a:pPr/>
              <a:t>14</a:t>
            </a:fld>
            <a:endParaRPr lang="en-GB"/>
          </a:p>
        </p:txBody>
      </p:sp>
      <p:sp>
        <p:nvSpPr>
          <p:cNvPr id="47106" name="Rectangle 2"/>
          <p:cNvSpPr>
            <a:spLocks noGrp="1" noRot="1" noChangeAspect="1" noChangeArrowheads="1" noTextEdit="1"/>
          </p:cNvSpPr>
          <p:nvPr>
            <p:ph type="sldImg"/>
          </p:nvPr>
        </p:nvSpPr>
        <p:spPr>
          <a:xfrm>
            <a:off x="854075" y="742950"/>
            <a:ext cx="4953000" cy="3714750"/>
          </a:xfrm>
          <a:ln/>
        </p:spPr>
      </p:sp>
      <p:sp>
        <p:nvSpPr>
          <p:cNvPr id="47107" name="Rectangle 3"/>
          <p:cNvSpPr>
            <a:spLocks noGrp="1" noChangeArrowheads="1"/>
          </p:cNvSpPr>
          <p:nvPr>
            <p:ph type="body" idx="1"/>
          </p:nvPr>
        </p:nvSpPr>
        <p:spPr>
          <a:xfrm>
            <a:off x="677863" y="4806950"/>
            <a:ext cx="4884737" cy="4457700"/>
          </a:xfrm>
        </p:spPr>
        <p:txBody>
          <a:bodyPr/>
          <a:lstStyle/>
          <a:p>
            <a:r>
              <a:rPr lang="en-GB"/>
              <a:t>History and structure of the CC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5B8F4-92F7-4E69-8C62-6B4FC3DCCE4F}" type="slidenum">
              <a:rPr lang="en-GB"/>
              <a:pPr/>
              <a:t>15</a:t>
            </a:fld>
            <a:endParaRPr lang="en-GB"/>
          </a:p>
        </p:txBody>
      </p:sp>
      <p:sp>
        <p:nvSpPr>
          <p:cNvPr id="49154" name="Rectangle 2"/>
          <p:cNvSpPr>
            <a:spLocks noGrp="1" noRot="1" noChangeAspect="1" noChangeArrowheads="1" noTextEdit="1"/>
          </p:cNvSpPr>
          <p:nvPr>
            <p:ph type="sldImg"/>
          </p:nvPr>
        </p:nvSpPr>
        <p:spPr>
          <a:xfrm>
            <a:off x="854075" y="742950"/>
            <a:ext cx="4953000" cy="3714750"/>
          </a:xfrm>
          <a:ln/>
        </p:spPr>
      </p:sp>
      <p:sp>
        <p:nvSpPr>
          <p:cNvPr id="49155" name="Rectangle 3"/>
          <p:cNvSpPr>
            <a:spLocks noGrp="1" noChangeArrowheads="1"/>
          </p:cNvSpPr>
          <p:nvPr>
            <p:ph type="body" idx="1"/>
          </p:nvPr>
        </p:nvSpPr>
        <p:spPr>
          <a:xfrm>
            <a:off x="677863" y="4806950"/>
            <a:ext cx="4884737" cy="44577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30238" y="2570163"/>
            <a:ext cx="8258175" cy="676275"/>
          </a:xfrm>
        </p:spPr>
        <p:txBody>
          <a:bodyPr lIns="0" tIns="0" rIns="0" bIns="0" anchor="t"/>
          <a:lstStyle>
            <a:lvl1pPr marL="0" indent="0">
              <a:buFontTx/>
              <a:buNone/>
              <a:defRPr/>
            </a:lvl1pPr>
          </a:lstStyle>
          <a:p>
            <a:r>
              <a:rPr lang="en-GB"/>
              <a:t>Click to edit Master title style</a:t>
            </a:r>
          </a:p>
        </p:txBody>
      </p:sp>
      <p:sp>
        <p:nvSpPr>
          <p:cNvPr id="5123" name="Rectangle 3"/>
          <p:cNvSpPr>
            <a:spLocks noGrp="1" noChangeArrowheads="1"/>
          </p:cNvSpPr>
          <p:nvPr>
            <p:ph type="subTitle" idx="1"/>
          </p:nvPr>
        </p:nvSpPr>
        <p:spPr>
          <a:xfrm>
            <a:off x="627063" y="3235325"/>
            <a:ext cx="8258175" cy="658813"/>
          </a:xfrm>
        </p:spPr>
        <p:txBody>
          <a:bodyPr lIns="0" tIns="0" rIns="0" bIns="0"/>
          <a:lstStyle>
            <a:lvl1pPr marL="0" indent="0">
              <a:buFontTx/>
              <a:buNone/>
              <a:defRPr sz="3600"/>
            </a:lvl1pPr>
          </a:lstStyle>
          <a:p>
            <a:r>
              <a:rPr lang="en-GB"/>
              <a:t>Click to edit Master subtitle style</a:t>
            </a:r>
          </a:p>
        </p:txBody>
      </p:sp>
      <p:pic>
        <p:nvPicPr>
          <p:cNvPr id="5124" name="Picture 4" descr="Logo-white-transpgif"/>
          <p:cNvPicPr>
            <a:picLocks noChangeArrowheads="1"/>
          </p:cNvPicPr>
          <p:nvPr/>
        </p:nvPicPr>
        <p:blipFill>
          <a:blip r:embed="rId2" cstate="print"/>
          <a:srcRect/>
          <a:stretch>
            <a:fillRect/>
          </a:stretch>
        </p:blipFill>
        <p:spPr bwMode="auto">
          <a:xfrm>
            <a:off x="-10110788" y="-819150"/>
            <a:ext cx="727075" cy="2403475"/>
          </a:xfrm>
          <a:prstGeom prst="rect">
            <a:avLst/>
          </a:prstGeom>
          <a:noFill/>
        </p:spPr>
      </p:pic>
      <p:pic>
        <p:nvPicPr>
          <p:cNvPr id="5125" name="Picture 5" descr="UoB-white"/>
          <p:cNvPicPr>
            <a:picLocks noChangeAspect="1" noChangeArrowheads="1"/>
          </p:cNvPicPr>
          <p:nvPr/>
        </p:nvPicPr>
        <p:blipFill>
          <a:blip r:embed="rId3" cstate="print"/>
          <a:srcRect/>
          <a:stretch>
            <a:fillRect/>
          </a:stretch>
        </p:blipFill>
        <p:spPr bwMode="auto">
          <a:xfrm>
            <a:off x="6281738" y="549275"/>
            <a:ext cx="2700337" cy="784225"/>
          </a:xfrm>
          <a:prstGeom prst="rect">
            <a:avLst/>
          </a:prstGeom>
          <a:noFill/>
        </p:spPr>
      </p:pic>
      <p:pic>
        <p:nvPicPr>
          <p:cNvPr id="5126" name="Picture 6" descr="City panorama"/>
          <p:cNvPicPr>
            <a:picLocks noChangeAspect="1" noChangeArrowheads="1"/>
          </p:cNvPicPr>
          <p:nvPr/>
        </p:nvPicPr>
        <p:blipFill>
          <a:blip r:embed="rId4" cstate="print"/>
          <a:srcRect/>
          <a:stretch>
            <a:fillRect/>
          </a:stretch>
        </p:blipFill>
        <p:spPr bwMode="auto">
          <a:xfrm>
            <a:off x="0" y="0"/>
            <a:ext cx="9144000" cy="1620838"/>
          </a:xfrm>
          <a:prstGeom prst="rect">
            <a:avLst/>
          </a:prstGeom>
          <a:noFill/>
        </p:spPr>
      </p:pic>
      <p:sp>
        <p:nvSpPr>
          <p:cNvPr id="5128" name="Text Box 8"/>
          <p:cNvSpPr txBox="1">
            <a:spLocks noChangeArrowheads="1"/>
          </p:cNvSpPr>
          <p:nvPr/>
        </p:nvSpPr>
        <p:spPr bwMode="auto">
          <a:xfrm>
            <a:off x="642938" y="5897563"/>
            <a:ext cx="6149975" cy="366712"/>
          </a:xfrm>
          <a:prstGeom prst="rect">
            <a:avLst/>
          </a:prstGeom>
          <a:noFill/>
          <a:ln w="9525">
            <a:noFill/>
            <a:miter lim="800000"/>
            <a:headEnd/>
            <a:tailEnd/>
          </a:ln>
          <a:effectLst/>
        </p:spPr>
        <p:txBody>
          <a:bodyPr>
            <a:spAutoFit/>
          </a:bodyPr>
          <a:lstStyle/>
          <a:p>
            <a:pPr>
              <a:spcBef>
                <a:spcPct val="50000"/>
              </a:spcBef>
            </a:pPr>
            <a:endParaRPr lang="en-US"/>
          </a:p>
        </p:txBody>
      </p:sp>
      <p:grpSp>
        <p:nvGrpSpPr>
          <p:cNvPr id="5129" name="Group 9"/>
          <p:cNvGrpSpPr>
            <a:grpSpLocks/>
          </p:cNvGrpSpPr>
          <p:nvPr/>
        </p:nvGrpSpPr>
        <p:grpSpPr bwMode="auto">
          <a:xfrm>
            <a:off x="0" y="5932488"/>
            <a:ext cx="9144000" cy="939800"/>
            <a:chOff x="0" y="3737"/>
            <a:chExt cx="5760" cy="592"/>
          </a:xfrm>
        </p:grpSpPr>
        <p:sp>
          <p:nvSpPr>
            <p:cNvPr id="5130" name="Rectangle 10"/>
            <p:cNvSpPr>
              <a:spLocks noChangeArrowheads="1"/>
            </p:cNvSpPr>
            <p:nvPr/>
          </p:nvSpPr>
          <p:spPr bwMode="auto">
            <a:xfrm>
              <a:off x="0" y="3737"/>
              <a:ext cx="5760" cy="592"/>
            </a:xfrm>
            <a:prstGeom prst="rect">
              <a:avLst/>
            </a:prstGeom>
            <a:solidFill>
              <a:srgbClr val="2858BB"/>
            </a:solidFill>
            <a:ln w="9525">
              <a:noFill/>
              <a:miter lim="800000"/>
              <a:headEnd/>
              <a:tailEnd/>
            </a:ln>
            <a:effectLst/>
          </p:spPr>
          <p:txBody>
            <a:bodyPr wrap="none" anchor="ctr"/>
            <a:lstStyle/>
            <a:p>
              <a:endParaRPr lang="en-GB"/>
            </a:p>
          </p:txBody>
        </p:sp>
        <p:pic>
          <p:nvPicPr>
            <p:cNvPr id="5131" name="Picture 11" descr="footer-crest-template cropped"/>
            <p:cNvPicPr>
              <a:picLocks noChangeAspect="1" noChangeArrowheads="1"/>
            </p:cNvPicPr>
            <p:nvPr/>
          </p:nvPicPr>
          <p:blipFill>
            <a:blip r:embed="rId5" cstate="print"/>
            <a:srcRect/>
            <a:stretch>
              <a:fillRect/>
            </a:stretch>
          </p:blipFill>
          <p:spPr bwMode="auto">
            <a:xfrm>
              <a:off x="3992" y="3776"/>
              <a:ext cx="1768" cy="544"/>
            </a:xfrm>
            <a:prstGeom prst="rect">
              <a:avLst/>
            </a:prstGeom>
            <a:noFill/>
          </p:spPr>
        </p:pic>
      </p:grpSp>
      <p:pic>
        <p:nvPicPr>
          <p:cNvPr id="5132" name="Picture 12"/>
          <p:cNvPicPr>
            <a:picLocks noChangeAspect="1" noChangeArrowheads="1"/>
          </p:cNvPicPr>
          <p:nvPr userDrawn="1"/>
        </p:nvPicPr>
        <p:blipFill>
          <a:blip r:embed="rId6" cstate="print"/>
          <a:srcRect/>
          <a:stretch>
            <a:fillRect/>
          </a:stretch>
        </p:blipFill>
        <p:spPr bwMode="auto">
          <a:xfrm>
            <a:off x="609600" y="533400"/>
            <a:ext cx="2219325" cy="738188"/>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7995AC1-FB52-4D39-B76B-823851CAEF5C}"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9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99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8D6B41F-332C-428E-9C78-43A500B69899}"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600200"/>
            <a:ext cx="4038600" cy="4273550"/>
          </a:xfrm>
        </p:spPr>
        <p:txBody>
          <a:bodyPr/>
          <a:lstStyle/>
          <a:p>
            <a:endParaRPr lang="en-GB"/>
          </a:p>
        </p:txBody>
      </p:sp>
      <p:sp>
        <p:nvSpPr>
          <p:cNvPr id="4" name="Text Placeholder 3"/>
          <p:cNvSpPr>
            <a:spLocks noGrp="1"/>
          </p:cNvSpPr>
          <p:nvPr>
            <p:ph type="body" sz="half" idx="2"/>
          </p:nvPr>
        </p:nvSpPr>
        <p:spPr>
          <a:xfrm>
            <a:off x="4648200" y="1600200"/>
            <a:ext cx="4038600" cy="427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a:xfrm>
            <a:off x="8532813" y="73025"/>
            <a:ext cx="514350" cy="476250"/>
          </a:xfrm>
        </p:spPr>
        <p:txBody>
          <a:bodyPr/>
          <a:lstStyle>
            <a:lvl1pPr>
              <a:defRPr/>
            </a:lvl1pPr>
          </a:lstStyle>
          <a:p>
            <a:fld id="{4325E118-EB12-47DE-98A3-906B15E346EB}"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273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600200"/>
            <a:ext cx="4038600" cy="4273550"/>
          </a:xfrm>
        </p:spPr>
        <p:txBody>
          <a:bodyPr/>
          <a:lstStyle/>
          <a:p>
            <a:endParaRPr lang="en-GB"/>
          </a:p>
        </p:txBody>
      </p:sp>
      <p:sp>
        <p:nvSpPr>
          <p:cNvPr id="5" name="Slide Number Placeholder 4"/>
          <p:cNvSpPr>
            <a:spLocks noGrp="1"/>
          </p:cNvSpPr>
          <p:nvPr>
            <p:ph type="sldNum" sz="quarter" idx="10"/>
          </p:nvPr>
        </p:nvSpPr>
        <p:spPr>
          <a:xfrm>
            <a:off x="8532813" y="73025"/>
            <a:ext cx="514350" cy="476250"/>
          </a:xfrm>
        </p:spPr>
        <p:txBody>
          <a:bodyPr/>
          <a:lstStyle>
            <a:lvl1pPr>
              <a:defRPr/>
            </a:lvl1pPr>
          </a:lstStyle>
          <a:p>
            <a:fld id="{89D15435-DA3B-488E-B508-878DE64CF5B7}"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273550"/>
          </a:xfrm>
        </p:spPr>
        <p:txBody>
          <a:bodyPr/>
          <a:lstStyle/>
          <a:p>
            <a:endParaRPr lang="en-GB"/>
          </a:p>
        </p:txBody>
      </p:sp>
      <p:sp>
        <p:nvSpPr>
          <p:cNvPr id="4" name="Slide Number Placeholder 3"/>
          <p:cNvSpPr>
            <a:spLocks noGrp="1"/>
          </p:cNvSpPr>
          <p:nvPr>
            <p:ph type="sldNum" sz="quarter" idx="10"/>
          </p:nvPr>
        </p:nvSpPr>
        <p:spPr>
          <a:xfrm>
            <a:off x="8532813" y="73025"/>
            <a:ext cx="514350" cy="476250"/>
          </a:xfrm>
        </p:spPr>
        <p:txBody>
          <a:bodyPr/>
          <a:lstStyle>
            <a:lvl1pPr>
              <a:defRPr/>
            </a:lvl1pPr>
          </a:lstStyle>
          <a:p>
            <a:fld id="{00E709A4-E691-4ED0-A3FA-2901B9E82C95}"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79D11B2C-B1FA-4AF8-BF57-88D7841DBCB9}"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40C09A0-9879-4A4F-ACA8-A59086E6E881}"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7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7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FBA488F5-FC0C-4068-B938-982C4F9D5FE7}"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901D4390-B380-4D78-A84A-823096DBC73B}"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1B5F6624-9EA3-49C0-9E95-2CE9153D8FAE}"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C3D7A60-9DB8-4687-9844-6FDF90B86460}"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CC081C9-84B1-47AC-ABBE-F9126920CE8B}"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D8601D5-4823-49A6-B129-8DD494CE21EC}"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5932488"/>
            <a:ext cx="9144000" cy="939800"/>
            <a:chOff x="0" y="3737"/>
            <a:chExt cx="5760" cy="592"/>
          </a:xfrm>
        </p:grpSpPr>
        <p:sp>
          <p:nvSpPr>
            <p:cNvPr id="4099" name="Rectangle 3"/>
            <p:cNvSpPr>
              <a:spLocks noChangeArrowheads="1"/>
            </p:cNvSpPr>
            <p:nvPr/>
          </p:nvSpPr>
          <p:spPr bwMode="auto">
            <a:xfrm>
              <a:off x="0" y="3737"/>
              <a:ext cx="5760" cy="592"/>
            </a:xfrm>
            <a:prstGeom prst="rect">
              <a:avLst/>
            </a:prstGeom>
            <a:solidFill>
              <a:srgbClr val="2858BB"/>
            </a:solidFill>
            <a:ln w="9525">
              <a:noFill/>
              <a:miter lim="800000"/>
              <a:headEnd/>
              <a:tailEnd/>
            </a:ln>
            <a:effectLst/>
          </p:spPr>
          <p:txBody>
            <a:bodyPr wrap="none" anchor="ctr"/>
            <a:lstStyle/>
            <a:p>
              <a:endParaRPr lang="en-GB"/>
            </a:p>
          </p:txBody>
        </p:sp>
        <p:pic>
          <p:nvPicPr>
            <p:cNvPr id="4100" name="Picture 4" descr="footer-crest-template cropped"/>
            <p:cNvPicPr>
              <a:picLocks noChangeAspect="1" noChangeArrowheads="1"/>
            </p:cNvPicPr>
            <p:nvPr/>
          </p:nvPicPr>
          <p:blipFill>
            <a:blip r:embed="rId16" cstate="print"/>
            <a:srcRect/>
            <a:stretch>
              <a:fillRect/>
            </a:stretch>
          </p:blipFill>
          <p:spPr bwMode="auto">
            <a:xfrm>
              <a:off x="3992" y="3776"/>
              <a:ext cx="1768" cy="544"/>
            </a:xfrm>
            <a:prstGeom prst="rect">
              <a:avLst/>
            </a:prstGeom>
            <a:noFill/>
          </p:spPr>
        </p:pic>
      </p:grpSp>
      <p:sp>
        <p:nvSpPr>
          <p:cNvPr id="410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02" name="Rectangle 6"/>
          <p:cNvSpPr>
            <a:spLocks noGrp="1" noChangeArrowheads="1"/>
          </p:cNvSpPr>
          <p:nvPr>
            <p:ph type="body" idx="1"/>
          </p:nvPr>
        </p:nvSpPr>
        <p:spPr bwMode="auto">
          <a:xfrm>
            <a:off x="457200" y="1600200"/>
            <a:ext cx="8229600" cy="427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4103" name="Rectangle 7"/>
          <p:cNvSpPr>
            <a:spLocks noGrp="1" noChangeArrowheads="1"/>
          </p:cNvSpPr>
          <p:nvPr>
            <p:ph type="sldNum" sz="quarter" idx="4"/>
          </p:nvPr>
        </p:nvSpPr>
        <p:spPr bwMode="auto">
          <a:xfrm>
            <a:off x="8532813" y="73025"/>
            <a:ext cx="5143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400" b="1">
                <a:solidFill>
                  <a:srgbClr val="B01C2E"/>
                </a:solidFill>
              </a:defRPr>
            </a:lvl1pPr>
          </a:lstStyle>
          <a:p>
            <a:fld id="{554C5391-7C41-4834-B5E2-DFDEA41D96C9}" type="slidenum">
              <a:rPr lang="en-GB"/>
              <a:pPr/>
              <a:t>‹#›</a:t>
            </a:fld>
            <a:endParaRPr lang="en-GB"/>
          </a:p>
        </p:txBody>
      </p:sp>
      <p:pic>
        <p:nvPicPr>
          <p:cNvPr id="4106" name="Picture 10"/>
          <p:cNvPicPr>
            <a:picLocks noChangeAspect="1" noChangeArrowheads="1"/>
          </p:cNvPicPr>
          <p:nvPr userDrawn="1"/>
        </p:nvPicPr>
        <p:blipFill>
          <a:blip r:embed="rId17" cstate="print"/>
          <a:srcRect/>
          <a:stretch>
            <a:fillRect/>
          </a:stretch>
        </p:blipFill>
        <p:spPr bwMode="auto">
          <a:xfrm>
            <a:off x="533400" y="6046788"/>
            <a:ext cx="2286000" cy="744537"/>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 calcmode="lin" valueType="num">
                                      <p:cBhvr additive="base">
                                        <p:cTn id="7" dur="500" fill="hold"/>
                                        <p:tgtEl>
                                          <p:spTgt spid="41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2">
                                            <p:txEl>
                                              <p:pRg st="1" end="1"/>
                                            </p:txEl>
                                          </p:spTgt>
                                        </p:tgtEl>
                                        <p:attrNameLst>
                                          <p:attrName>style.visibility</p:attrName>
                                        </p:attrNameLst>
                                      </p:cBhvr>
                                      <p:to>
                                        <p:strVal val="visible"/>
                                      </p:to>
                                    </p:set>
                                    <p:anim calcmode="lin" valueType="num">
                                      <p:cBhvr additive="base">
                                        <p:cTn id="13" dur="500" fill="hold"/>
                                        <p:tgtEl>
                                          <p:spTgt spid="410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2">
                                            <p:txEl>
                                              <p:pRg st="2" end="2"/>
                                            </p:txEl>
                                          </p:spTgt>
                                        </p:tgtEl>
                                        <p:attrNameLst>
                                          <p:attrName>style.visibility</p:attrName>
                                        </p:attrNameLst>
                                      </p:cBhvr>
                                      <p:to>
                                        <p:strVal val="visible"/>
                                      </p:to>
                                    </p:set>
                                    <p:anim calcmode="lin" valueType="num">
                                      <p:cBhvr additive="base">
                                        <p:cTn id="19" dur="500" fill="hold"/>
                                        <p:tgtEl>
                                          <p:spTgt spid="410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bldLvl="3">
        <p:tmplLst>
          <p:tmpl lvl="1">
            <p:tnLst>
              <p:par>
                <p:cTn presetID="2" presetClass="entr" presetSubtype="8" fill="hold" nodeType="clickEffect">
                  <p:stCondLst>
                    <p:cond delay="0"/>
                  </p:stCondLst>
                  <p:childTnLst>
                    <p:set>
                      <p:cBhvr>
                        <p:cTn dur="1" fill="hold">
                          <p:stCondLst>
                            <p:cond delay="0"/>
                          </p:stCondLst>
                        </p:cTn>
                        <p:tgtEl>
                          <p:spTgt spid="4102"/>
                        </p:tgtEl>
                        <p:attrNameLst>
                          <p:attrName>style.visibility</p:attrName>
                        </p:attrNameLst>
                      </p:cBhvr>
                      <p:to>
                        <p:strVal val="visible"/>
                      </p:to>
                    </p:set>
                    <p:anim calcmode="lin" valueType="num">
                      <p:cBhvr additive="base">
                        <p:cTn dur="500" fill="hold"/>
                        <p:tgtEl>
                          <p:spTgt spid="4102"/>
                        </p:tgtEl>
                        <p:attrNameLst>
                          <p:attrName>ppt_x</p:attrName>
                        </p:attrNameLst>
                      </p:cBhvr>
                      <p:tavLst>
                        <p:tav tm="0">
                          <p:val>
                            <p:strVal val="0-#ppt_w/2"/>
                          </p:val>
                        </p:tav>
                        <p:tav tm="100000">
                          <p:val>
                            <p:strVal val="#ppt_x"/>
                          </p:val>
                        </p:tav>
                      </p:tavLst>
                    </p:anim>
                    <p:anim calcmode="lin" valueType="num">
                      <p:cBhvr additive="base">
                        <p:cTn dur="500" fill="hold"/>
                        <p:tgtEl>
                          <p:spTgt spid="4102"/>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4102"/>
                        </p:tgtEl>
                        <p:attrNameLst>
                          <p:attrName>style.visibility</p:attrName>
                        </p:attrNameLst>
                      </p:cBhvr>
                      <p:to>
                        <p:strVal val="visible"/>
                      </p:to>
                    </p:set>
                    <p:anim calcmode="lin" valueType="num">
                      <p:cBhvr additive="base">
                        <p:cTn dur="500" fill="hold"/>
                        <p:tgtEl>
                          <p:spTgt spid="4102"/>
                        </p:tgtEl>
                        <p:attrNameLst>
                          <p:attrName>ppt_x</p:attrName>
                        </p:attrNameLst>
                      </p:cBhvr>
                      <p:tavLst>
                        <p:tav tm="0">
                          <p:val>
                            <p:strVal val="0-#ppt_w/2"/>
                          </p:val>
                        </p:tav>
                        <p:tav tm="100000">
                          <p:val>
                            <p:strVal val="#ppt_x"/>
                          </p:val>
                        </p:tav>
                      </p:tavLst>
                    </p:anim>
                    <p:anim calcmode="lin" valueType="num">
                      <p:cBhvr additive="base">
                        <p:cTn dur="500" fill="hold"/>
                        <p:tgtEl>
                          <p:spTgt spid="4102"/>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4102"/>
                        </p:tgtEl>
                        <p:attrNameLst>
                          <p:attrName>style.visibility</p:attrName>
                        </p:attrNameLst>
                      </p:cBhvr>
                      <p:to>
                        <p:strVal val="visible"/>
                      </p:to>
                    </p:set>
                    <p:anim calcmode="lin" valueType="num">
                      <p:cBhvr additive="base">
                        <p:cTn dur="500" fill="hold"/>
                        <p:tgtEl>
                          <p:spTgt spid="4102"/>
                        </p:tgtEl>
                        <p:attrNameLst>
                          <p:attrName>ppt_x</p:attrName>
                        </p:attrNameLst>
                      </p:cBhvr>
                      <p:tavLst>
                        <p:tav tm="0">
                          <p:val>
                            <p:strVal val="0-#ppt_w/2"/>
                          </p:val>
                        </p:tav>
                        <p:tav tm="100000">
                          <p:val>
                            <p:strVal val="#ppt_x"/>
                          </p:val>
                        </p:tav>
                      </p:tavLst>
                    </p:anim>
                    <p:anim calcmode="lin" valueType="num">
                      <p:cBhvr additive="base">
                        <p:cTn dur="500" fill="hold"/>
                        <p:tgtEl>
                          <p:spTgt spid="4102"/>
                        </p:tgtEl>
                        <p:attrNameLst>
                          <p:attrName>ppt_y</p:attrName>
                        </p:attrNameLst>
                      </p:cBhvr>
                      <p:tavLst>
                        <p:tav tm="0">
                          <p:val>
                            <p:strVal val="#ppt_y"/>
                          </p:val>
                        </p:tav>
                        <p:tav tm="100000">
                          <p:val>
                            <p:strVal val="#ppt_y"/>
                          </p:val>
                        </p:tav>
                      </p:tavLst>
                    </p:anim>
                  </p:childTnLst>
                </p:cTn>
              </p:par>
            </p:tnLst>
          </p:tmpl>
        </p:tmplLst>
      </p:bldP>
    </p:bldLst>
  </p:timing>
  <p:txStyles>
    <p:titleStyle>
      <a:lvl1pPr marL="441325" indent="-441325" algn="l" rtl="0" fontAlgn="base">
        <a:spcBef>
          <a:spcPct val="0"/>
        </a:spcBef>
        <a:spcAft>
          <a:spcPct val="0"/>
        </a:spcAft>
        <a:buBlip>
          <a:blip r:embed="rId18"/>
        </a:buBlip>
        <a:defRPr sz="4000">
          <a:solidFill>
            <a:srgbClr val="B01C2E"/>
          </a:solidFill>
          <a:latin typeface="+mj-lt"/>
          <a:ea typeface="+mj-ea"/>
          <a:cs typeface="+mj-cs"/>
        </a:defRPr>
      </a:lvl1pPr>
      <a:lvl2pPr marL="441325" indent="-441325" algn="l" rtl="0" fontAlgn="base">
        <a:spcBef>
          <a:spcPct val="0"/>
        </a:spcBef>
        <a:spcAft>
          <a:spcPct val="0"/>
        </a:spcAft>
        <a:buBlip>
          <a:blip r:embed="rId18"/>
        </a:buBlip>
        <a:defRPr sz="4000">
          <a:solidFill>
            <a:srgbClr val="B01C2E"/>
          </a:solidFill>
          <a:latin typeface="Arial" charset="0"/>
        </a:defRPr>
      </a:lvl2pPr>
      <a:lvl3pPr marL="441325" indent="-441325" algn="l" rtl="0" fontAlgn="base">
        <a:spcBef>
          <a:spcPct val="0"/>
        </a:spcBef>
        <a:spcAft>
          <a:spcPct val="0"/>
        </a:spcAft>
        <a:buBlip>
          <a:blip r:embed="rId18"/>
        </a:buBlip>
        <a:defRPr sz="4000">
          <a:solidFill>
            <a:srgbClr val="B01C2E"/>
          </a:solidFill>
          <a:latin typeface="Arial" charset="0"/>
        </a:defRPr>
      </a:lvl3pPr>
      <a:lvl4pPr marL="441325" indent="-441325" algn="l" rtl="0" fontAlgn="base">
        <a:spcBef>
          <a:spcPct val="0"/>
        </a:spcBef>
        <a:spcAft>
          <a:spcPct val="0"/>
        </a:spcAft>
        <a:buBlip>
          <a:blip r:embed="rId18"/>
        </a:buBlip>
        <a:defRPr sz="4000">
          <a:solidFill>
            <a:srgbClr val="B01C2E"/>
          </a:solidFill>
          <a:latin typeface="Arial" charset="0"/>
        </a:defRPr>
      </a:lvl4pPr>
      <a:lvl5pPr marL="441325" indent="-441325" algn="l" rtl="0" fontAlgn="base">
        <a:spcBef>
          <a:spcPct val="0"/>
        </a:spcBef>
        <a:spcAft>
          <a:spcPct val="0"/>
        </a:spcAft>
        <a:buBlip>
          <a:blip r:embed="rId18"/>
        </a:buBlip>
        <a:defRPr sz="4000">
          <a:solidFill>
            <a:srgbClr val="B01C2E"/>
          </a:solidFill>
          <a:latin typeface="Arial" charset="0"/>
        </a:defRPr>
      </a:lvl5pPr>
      <a:lvl6pPr marL="898525" indent="-441325" algn="l" rtl="0" fontAlgn="base">
        <a:spcBef>
          <a:spcPct val="0"/>
        </a:spcBef>
        <a:spcAft>
          <a:spcPct val="0"/>
        </a:spcAft>
        <a:buBlip>
          <a:blip r:embed="rId18"/>
        </a:buBlip>
        <a:defRPr sz="4000">
          <a:solidFill>
            <a:srgbClr val="B01C2E"/>
          </a:solidFill>
          <a:latin typeface="Arial" charset="0"/>
        </a:defRPr>
      </a:lvl6pPr>
      <a:lvl7pPr marL="1355725" indent="-441325" algn="l" rtl="0" fontAlgn="base">
        <a:spcBef>
          <a:spcPct val="0"/>
        </a:spcBef>
        <a:spcAft>
          <a:spcPct val="0"/>
        </a:spcAft>
        <a:buBlip>
          <a:blip r:embed="rId18"/>
        </a:buBlip>
        <a:defRPr sz="4000">
          <a:solidFill>
            <a:srgbClr val="B01C2E"/>
          </a:solidFill>
          <a:latin typeface="Arial" charset="0"/>
        </a:defRPr>
      </a:lvl7pPr>
      <a:lvl8pPr marL="1812925" indent="-441325" algn="l" rtl="0" fontAlgn="base">
        <a:spcBef>
          <a:spcPct val="0"/>
        </a:spcBef>
        <a:spcAft>
          <a:spcPct val="0"/>
        </a:spcAft>
        <a:buBlip>
          <a:blip r:embed="rId18"/>
        </a:buBlip>
        <a:defRPr sz="4000">
          <a:solidFill>
            <a:srgbClr val="B01C2E"/>
          </a:solidFill>
          <a:latin typeface="Arial" charset="0"/>
        </a:defRPr>
      </a:lvl8pPr>
      <a:lvl9pPr marL="2270125" indent="-441325" algn="l" rtl="0" fontAlgn="base">
        <a:spcBef>
          <a:spcPct val="0"/>
        </a:spcBef>
        <a:spcAft>
          <a:spcPct val="0"/>
        </a:spcAft>
        <a:buBlip>
          <a:blip r:embed="rId18"/>
        </a:buBlip>
        <a:defRPr sz="4000">
          <a:solidFill>
            <a:srgbClr val="B01C2E"/>
          </a:solidFill>
          <a:latin typeface="Arial" charset="0"/>
        </a:defRPr>
      </a:lvl9pPr>
    </p:titleStyle>
    <p:bodyStyle>
      <a:lvl1pPr marL="342900" indent="-342900" algn="l" rtl="0" fontAlgn="base">
        <a:spcBef>
          <a:spcPct val="20000"/>
        </a:spcBef>
        <a:spcAft>
          <a:spcPct val="0"/>
        </a:spcAft>
        <a:buClr>
          <a:srgbClr val="2858BB"/>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2858BB"/>
        </a:buClr>
        <a:buChar char="•"/>
        <a:defRPr sz="2800">
          <a:solidFill>
            <a:schemeClr val="tx1"/>
          </a:solidFill>
          <a:latin typeface="+mn-lt"/>
        </a:defRPr>
      </a:lvl2pPr>
      <a:lvl3pPr marL="1143000" indent="-228600" algn="l" rtl="0" fontAlgn="base">
        <a:spcBef>
          <a:spcPct val="20000"/>
        </a:spcBef>
        <a:spcAft>
          <a:spcPct val="0"/>
        </a:spcAft>
        <a:buClr>
          <a:srgbClr val="2858BB"/>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30200" y="2274888"/>
            <a:ext cx="3738562" cy="3068637"/>
          </a:xfrm>
        </p:spPr>
        <p:txBody>
          <a:bodyPr/>
          <a:lstStyle/>
          <a:p>
            <a:r>
              <a:rPr lang="en-GB" b="1" dirty="0" smtClean="0"/>
              <a:t>Systematic Reviews: </a:t>
            </a:r>
            <a:r>
              <a:rPr lang="en-GB" sz="3600" b="1" dirty="0" smtClean="0"/>
              <a:t/>
            </a:r>
            <a:br>
              <a:rPr lang="en-GB" sz="3600" b="1" dirty="0" smtClean="0"/>
            </a:br>
            <a:r>
              <a:rPr lang="en-GB" sz="3600" b="1" dirty="0"/>
              <a:t>	</a:t>
            </a:r>
            <a:r>
              <a:rPr lang="en-GB" sz="3600" b="1" dirty="0" smtClean="0"/>
              <a:t>-Rationale</a:t>
            </a:r>
            <a:br>
              <a:rPr lang="en-GB" sz="3600" b="1" dirty="0" smtClean="0"/>
            </a:br>
            <a:r>
              <a:rPr lang="en-GB" sz="3600" b="1" dirty="0" smtClean="0"/>
              <a:t>	-Methods</a:t>
            </a:r>
            <a:br>
              <a:rPr lang="en-GB" sz="3600" b="1" dirty="0" smtClean="0"/>
            </a:br>
            <a:r>
              <a:rPr lang="en-GB" sz="3600" b="1" dirty="0" smtClean="0"/>
              <a:t>	-Challenges</a:t>
            </a:r>
            <a:r>
              <a:rPr lang="en-GB" sz="3600" b="1" dirty="0"/>
              <a:t/>
            </a:r>
            <a:br>
              <a:rPr lang="en-GB" sz="3600" b="1" dirty="0"/>
            </a:br>
            <a:endParaRPr lang="en-GB" sz="3600" dirty="0"/>
          </a:p>
        </p:txBody>
      </p:sp>
      <p:sp>
        <p:nvSpPr>
          <p:cNvPr id="7172" name="Text Box 4"/>
          <p:cNvSpPr txBox="1">
            <a:spLocks noChangeArrowheads="1"/>
          </p:cNvSpPr>
          <p:nvPr/>
        </p:nvSpPr>
        <p:spPr bwMode="auto">
          <a:xfrm>
            <a:off x="668338" y="6178550"/>
            <a:ext cx="6128088" cy="307777"/>
          </a:xfrm>
          <a:prstGeom prst="rect">
            <a:avLst/>
          </a:prstGeom>
          <a:noFill/>
          <a:ln w="9525">
            <a:noFill/>
            <a:miter lim="800000"/>
            <a:headEnd/>
            <a:tailEnd/>
          </a:ln>
          <a:effectLst/>
        </p:spPr>
        <p:txBody>
          <a:bodyPr wrap="none" lIns="0" tIns="0" rIns="0" bIns="0">
            <a:spAutoFit/>
          </a:bodyPr>
          <a:lstStyle/>
          <a:p>
            <a:pPr>
              <a:spcBef>
                <a:spcPct val="50000"/>
              </a:spcBef>
            </a:pPr>
            <a:r>
              <a:rPr lang="en-GB" sz="2000" b="1" dirty="0" smtClean="0"/>
              <a:t>September 2010                         William Turner, PhD</a:t>
            </a:r>
            <a:endParaRPr lang="en-GB" sz="2000" dirty="0"/>
          </a:p>
        </p:txBody>
      </p:sp>
      <p:graphicFrame>
        <p:nvGraphicFramePr>
          <p:cNvPr id="7173" name="Object 5"/>
          <p:cNvGraphicFramePr>
            <a:graphicFrameLocks noChangeAspect="1"/>
          </p:cNvGraphicFramePr>
          <p:nvPr/>
        </p:nvGraphicFramePr>
        <p:xfrm>
          <a:off x="4014787" y="1562100"/>
          <a:ext cx="4643437" cy="4419600"/>
        </p:xfrm>
        <a:graphic>
          <a:graphicData uri="http://schemas.openxmlformats.org/presentationml/2006/ole">
            <p:oleObj spid="_x0000_s7173" name="Picture" r:id="rId4" imgW="2839212" imgH="2857500" progId="Word.Picture.8">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GB" b="1" dirty="0"/>
              <a:t>Ah yes…   the ‘Evidence’…</a:t>
            </a:r>
          </a:p>
        </p:txBody>
      </p:sp>
      <p:sp>
        <p:nvSpPr>
          <p:cNvPr id="103427" name="Rectangle 3"/>
          <p:cNvSpPr>
            <a:spLocks noGrp="1" noChangeArrowheads="1"/>
          </p:cNvSpPr>
          <p:nvPr>
            <p:ph type="body" idx="1"/>
          </p:nvPr>
        </p:nvSpPr>
        <p:spPr/>
        <p:txBody>
          <a:bodyPr/>
          <a:lstStyle/>
          <a:p>
            <a:pPr>
              <a:buClr>
                <a:schemeClr val="tx1"/>
              </a:buClr>
            </a:pPr>
            <a:r>
              <a:rPr lang="en-GB" sz="2400">
                <a:ea typeface="Arial Unicode MS" pitchFamily="34" charset="-128"/>
                <a:cs typeface="Arial Unicode MS" pitchFamily="34" charset="-128"/>
              </a:rPr>
              <a:t>Anything that establishes a fact or gives reason for believing something – OED</a:t>
            </a:r>
          </a:p>
          <a:p>
            <a:pPr>
              <a:buClr>
                <a:schemeClr val="tx1"/>
              </a:buClr>
            </a:pPr>
            <a:endParaRPr lang="en-GB" sz="2400">
              <a:ea typeface="Arial Unicode MS" pitchFamily="34" charset="-128"/>
              <a:cs typeface="Arial Unicode MS" pitchFamily="34" charset="-128"/>
            </a:endParaRPr>
          </a:p>
          <a:p>
            <a:pPr>
              <a:buClr>
                <a:schemeClr val="tx1"/>
              </a:buClr>
            </a:pPr>
            <a:r>
              <a:rPr lang="en-GB" sz="2400">
                <a:ea typeface="Arial Unicode MS" pitchFamily="34" charset="-128"/>
                <a:cs typeface="Arial Unicode MS" pitchFamily="34" charset="-128"/>
              </a:rPr>
              <a:t>Statements made in a law court to support a case  -- OED</a:t>
            </a:r>
          </a:p>
          <a:p>
            <a:pPr>
              <a:buClr>
                <a:schemeClr val="tx1"/>
              </a:buClr>
            </a:pPr>
            <a:endParaRPr lang="en-GB" sz="2400">
              <a:ea typeface="Arial Unicode MS" pitchFamily="34" charset="-128"/>
              <a:cs typeface="Arial Unicode MS" pitchFamily="34" charset="-128"/>
            </a:endParaRPr>
          </a:p>
          <a:p>
            <a:pPr>
              <a:buClr>
                <a:schemeClr val="tx1"/>
              </a:buClr>
            </a:pPr>
            <a:r>
              <a:rPr lang="en-GB" sz="2400"/>
              <a:t>‘</a:t>
            </a:r>
            <a:r>
              <a:rPr lang="en-GB" sz="2400" i="1"/>
              <a:t>The trouble with words is you never know whose mouth they’ve been in’</a:t>
            </a:r>
            <a:r>
              <a:rPr lang="en-GB" sz="2400"/>
              <a:t> – Dennis Potter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4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34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401782"/>
            <a:ext cx="6781800" cy="955963"/>
          </a:xfrm>
        </p:spPr>
        <p:txBody>
          <a:bodyPr/>
          <a:lstStyle/>
          <a:p>
            <a:r>
              <a:rPr lang="en-GB" b="1" dirty="0"/>
              <a:t>Primary  research</a:t>
            </a:r>
          </a:p>
        </p:txBody>
      </p:sp>
      <p:sp>
        <p:nvSpPr>
          <p:cNvPr id="36867" name="Rectangle 3"/>
          <p:cNvSpPr>
            <a:spLocks noGrp="1" noChangeArrowheads="1"/>
          </p:cNvSpPr>
          <p:nvPr>
            <p:ph type="body" sz="half" idx="2"/>
          </p:nvPr>
        </p:nvSpPr>
        <p:spPr>
          <a:xfrm>
            <a:off x="858982" y="1496291"/>
            <a:ext cx="7259782" cy="4170218"/>
          </a:xfrm>
        </p:spPr>
        <p:txBody>
          <a:bodyPr/>
          <a:lstStyle/>
          <a:p>
            <a:pPr>
              <a:buNone/>
            </a:pPr>
            <a:r>
              <a:rPr lang="en-GB" sz="2800" i="1" dirty="0" smtClean="0">
                <a:latin typeface="Arial"/>
              </a:rPr>
              <a:t>	</a:t>
            </a:r>
            <a:r>
              <a:rPr lang="en-GB" sz="2800" i="1" dirty="0" smtClean="0">
                <a:latin typeface="Verdana" pitchFamily="34" charset="0"/>
              </a:rPr>
              <a:t>Primary </a:t>
            </a:r>
            <a:r>
              <a:rPr lang="en-GB" sz="2800" i="1" dirty="0">
                <a:latin typeface="Verdana" pitchFamily="34" charset="0"/>
              </a:rPr>
              <a:t>research describes information gathered through interaction with other people. Primary research can be gathered through meetings, one-on-one interview, focus groups, and surveys.</a:t>
            </a:r>
            <a:r>
              <a:rPr lang="en-GB" sz="2800" i="1" dirty="0">
                <a:latin typeface="Arial"/>
              </a:rPr>
              <a:t>’</a:t>
            </a:r>
            <a:r>
              <a:rPr lang="en-GB" sz="2800" i="1" dirty="0">
                <a:latin typeface="Verdana" pitchFamily="34" charset="0"/>
              </a:rPr>
              <a:t>  </a:t>
            </a:r>
            <a:endParaRPr lang="en-GB" sz="2800" i="1" dirty="0" smtClean="0">
              <a:latin typeface="Verdana" pitchFamily="34" charset="0"/>
            </a:endParaRPr>
          </a:p>
          <a:p>
            <a:pPr>
              <a:buNone/>
            </a:pPr>
            <a:r>
              <a:rPr lang="en-GB" sz="2800" i="1" dirty="0" smtClean="0">
                <a:latin typeface="Verdana" pitchFamily="34" charset="0"/>
              </a:rPr>
              <a:t>Source</a:t>
            </a:r>
            <a:r>
              <a:rPr lang="en-GB" sz="2800" i="1" dirty="0">
                <a:latin typeface="Verdana" pitchFamily="34" charset="0"/>
              </a:rPr>
              <a:t>: </a:t>
            </a:r>
            <a:r>
              <a:rPr lang="en-GB" sz="2800" i="1" dirty="0" err="1">
                <a:latin typeface="Verdana" pitchFamily="34" charset="0"/>
              </a:rPr>
              <a:t>LevelTen</a:t>
            </a:r>
            <a:r>
              <a:rPr lang="en-GB" sz="2800" i="1" dirty="0">
                <a:latin typeface="Verdana" pitchFamily="34" charset="0"/>
              </a:rPr>
              <a:t> Knowledge Base</a:t>
            </a:r>
          </a:p>
          <a:p>
            <a:endParaRPr lang="en-GB" sz="2800" i="1" dirty="0">
              <a:latin typeface="Verdana" pitchFamily="34" charset="0"/>
            </a:endParaRPr>
          </a:p>
          <a:p>
            <a:endParaRPr lang="en-GB" sz="2800" i="1" dirty="0"/>
          </a:p>
        </p:txBody>
      </p:sp>
      <p:sp>
        <p:nvSpPr>
          <p:cNvPr id="36868" name="Rectangle 4"/>
          <p:cNvSpPr>
            <a:spLocks noChangeArrowheads="1"/>
          </p:cNvSpPr>
          <p:nvPr/>
        </p:nvSpPr>
        <p:spPr bwMode="auto">
          <a:xfrm>
            <a:off x="3386138" y="2238375"/>
            <a:ext cx="9144000" cy="0"/>
          </a:xfrm>
          <a:prstGeom prst="rect">
            <a:avLst/>
          </a:prstGeom>
          <a:noFill/>
          <a:ln w="12700" cap="sq">
            <a:noFill/>
            <a:miter lim="800000"/>
            <a:headEnd type="none" w="sm" len="sm"/>
            <a:tailEnd type="none" w="sm" len="sm"/>
          </a:ln>
          <a:effectLst/>
        </p:spPr>
        <p:txBody>
          <a:bodyPr>
            <a:spAutoFit/>
          </a:bodyPr>
          <a:lstStyle/>
          <a:p>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43000" y="290944"/>
            <a:ext cx="5950527" cy="1285443"/>
          </a:xfrm>
        </p:spPr>
        <p:txBody>
          <a:bodyPr/>
          <a:lstStyle/>
          <a:p>
            <a:r>
              <a:rPr lang="en-GB" b="1" dirty="0"/>
              <a:t>Secondary  research</a:t>
            </a:r>
          </a:p>
        </p:txBody>
      </p:sp>
      <p:sp>
        <p:nvSpPr>
          <p:cNvPr id="38915" name="Rectangle 3"/>
          <p:cNvSpPr>
            <a:spLocks noGrp="1" noChangeArrowheads="1"/>
          </p:cNvSpPr>
          <p:nvPr>
            <p:ph type="body" sz="half" idx="2"/>
          </p:nvPr>
        </p:nvSpPr>
        <p:spPr>
          <a:xfrm>
            <a:off x="713509" y="1537855"/>
            <a:ext cx="7162800" cy="4114800"/>
          </a:xfrm>
        </p:spPr>
        <p:txBody>
          <a:bodyPr/>
          <a:lstStyle/>
          <a:p>
            <a:pPr>
              <a:buNone/>
            </a:pPr>
            <a:r>
              <a:rPr lang="en-GB" sz="2800" i="1" dirty="0" smtClean="0">
                <a:latin typeface="Arial"/>
              </a:rPr>
              <a:t>	‘</a:t>
            </a:r>
            <a:r>
              <a:rPr lang="en-GB" sz="2800" i="1" dirty="0">
                <a:latin typeface="Verdana" pitchFamily="34" charset="0"/>
              </a:rPr>
              <a:t>Secondary research describes information gathered through literature, publications, broadcast media, and other non-human sources. </a:t>
            </a:r>
            <a:r>
              <a:rPr lang="en-GB" b="1" i="1" dirty="0">
                <a:solidFill>
                  <a:srgbClr val="C00000"/>
                </a:solidFill>
                <a:latin typeface="Verdana" pitchFamily="34" charset="0"/>
              </a:rPr>
              <a:t>Secondary research is in general easier to gather than primary.</a:t>
            </a:r>
            <a:r>
              <a:rPr lang="en-GB" b="1" i="1" dirty="0">
                <a:solidFill>
                  <a:srgbClr val="C00000"/>
                </a:solidFill>
                <a:latin typeface="Arial"/>
              </a:rPr>
              <a:t>’</a:t>
            </a:r>
            <a:r>
              <a:rPr lang="en-GB" sz="2800" b="1" i="1" dirty="0">
                <a:solidFill>
                  <a:srgbClr val="C00000"/>
                </a:solidFill>
                <a:latin typeface="Verdana" pitchFamily="34" charset="0"/>
              </a:rPr>
              <a:t> </a:t>
            </a:r>
            <a:endParaRPr lang="en-GB" sz="2800" b="1" i="1" dirty="0" smtClean="0">
              <a:solidFill>
                <a:srgbClr val="C00000"/>
              </a:solidFill>
              <a:latin typeface="Verdana" pitchFamily="34" charset="0"/>
            </a:endParaRPr>
          </a:p>
          <a:p>
            <a:pPr>
              <a:buNone/>
            </a:pPr>
            <a:r>
              <a:rPr lang="en-GB" sz="2800" i="1" dirty="0" smtClean="0">
                <a:latin typeface="Verdana" pitchFamily="34" charset="0"/>
              </a:rPr>
              <a:t>Source</a:t>
            </a:r>
            <a:r>
              <a:rPr lang="en-GB" sz="2800" i="1" dirty="0">
                <a:latin typeface="Verdana" pitchFamily="34" charset="0"/>
              </a:rPr>
              <a:t>: </a:t>
            </a:r>
            <a:r>
              <a:rPr lang="en-GB" sz="2800" i="1" dirty="0" err="1">
                <a:latin typeface="Verdana" pitchFamily="34" charset="0"/>
              </a:rPr>
              <a:t>LevelTen</a:t>
            </a:r>
            <a:r>
              <a:rPr lang="en-GB" sz="2800" i="1" dirty="0">
                <a:latin typeface="Verdana" pitchFamily="34" charset="0"/>
              </a:rPr>
              <a:t> Knowledge Base</a:t>
            </a:r>
          </a:p>
          <a:p>
            <a:endParaRPr lang="en-GB" sz="2800" i="1" dirty="0">
              <a:latin typeface="Verdana" pitchFamily="34" charset="0"/>
            </a:endParaRPr>
          </a:p>
          <a:p>
            <a:endParaRPr lang="en-GB" sz="2800" i="1" dirty="0"/>
          </a:p>
        </p:txBody>
      </p:sp>
      <p:sp>
        <p:nvSpPr>
          <p:cNvPr id="38916" name="Rectangle 4"/>
          <p:cNvSpPr>
            <a:spLocks noChangeArrowheads="1"/>
          </p:cNvSpPr>
          <p:nvPr/>
        </p:nvSpPr>
        <p:spPr bwMode="auto">
          <a:xfrm>
            <a:off x="3386138" y="2238375"/>
            <a:ext cx="9144000" cy="0"/>
          </a:xfrm>
          <a:prstGeom prst="rect">
            <a:avLst/>
          </a:prstGeom>
          <a:noFill/>
          <a:ln w="12700" cap="sq">
            <a:noFill/>
            <a:miter lim="800000"/>
            <a:headEnd type="none" w="sm" len="sm"/>
            <a:tailEnd type="none" w="sm" len="sm"/>
          </a:ln>
          <a:effectLst/>
        </p:spPr>
        <p:txBody>
          <a:bodyPr>
            <a:spAutoFit/>
          </a:bodyPr>
          <a:lstStyle/>
          <a:p>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11163" y="161925"/>
            <a:ext cx="8504237" cy="1414463"/>
          </a:xfrm>
        </p:spPr>
        <p:txBody>
          <a:bodyPr/>
          <a:lstStyle/>
          <a:p>
            <a:r>
              <a:rPr lang="en-GB" b="1" dirty="0"/>
              <a:t>Secondary analysis: a Cinderella to primary research?</a:t>
            </a:r>
          </a:p>
        </p:txBody>
      </p:sp>
      <p:sp>
        <p:nvSpPr>
          <p:cNvPr id="40963" name="Rectangle 3"/>
          <p:cNvSpPr>
            <a:spLocks noGrp="1" noChangeArrowheads="1"/>
          </p:cNvSpPr>
          <p:nvPr>
            <p:ph type="body" idx="1"/>
          </p:nvPr>
        </p:nvSpPr>
        <p:spPr>
          <a:xfrm>
            <a:off x="457200" y="1989138"/>
            <a:ext cx="8229600" cy="3573462"/>
          </a:xfrm>
        </p:spPr>
        <p:txBody>
          <a:bodyPr/>
          <a:lstStyle/>
          <a:p>
            <a:pPr>
              <a:buFont typeface="Wingdings" pitchFamily="2" charset="2"/>
              <a:buChar char="q"/>
            </a:pPr>
            <a:r>
              <a:rPr lang="en-GB" sz="2400" dirty="0"/>
              <a:t>Not in our book.</a:t>
            </a:r>
          </a:p>
          <a:p>
            <a:pPr>
              <a:buFont typeface="Wingdings" pitchFamily="2" charset="2"/>
              <a:buChar char="q"/>
            </a:pPr>
            <a:r>
              <a:rPr lang="en-GB" sz="2400" dirty="0"/>
              <a:t>Systematic reviews are secondary research</a:t>
            </a:r>
          </a:p>
          <a:p>
            <a:pPr>
              <a:buFont typeface="Wingdings" pitchFamily="2" charset="2"/>
              <a:buChar char="q"/>
            </a:pPr>
            <a:r>
              <a:rPr lang="en-GB" sz="2400" dirty="0"/>
              <a:t>Systematic reviews are powerful tools</a:t>
            </a:r>
          </a:p>
          <a:p>
            <a:pPr>
              <a:buFont typeface="Wingdings" pitchFamily="2" charset="2"/>
              <a:buChar char="q"/>
            </a:pPr>
            <a:r>
              <a:rPr lang="en-GB" sz="2400" dirty="0"/>
              <a:t>Systematic reviews have changed the face of health and social care AND of research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274638"/>
            <a:ext cx="8229600" cy="1143000"/>
          </a:xfrm>
        </p:spPr>
        <p:txBody>
          <a:bodyPr/>
          <a:lstStyle/>
          <a:p>
            <a:r>
              <a:rPr lang="en-GB" b="1" dirty="0"/>
              <a:t>Evidence-based medicine</a:t>
            </a:r>
          </a:p>
        </p:txBody>
      </p:sp>
      <p:sp>
        <p:nvSpPr>
          <p:cNvPr id="46083" name="Rectangle 3"/>
          <p:cNvSpPr>
            <a:spLocks noGrp="1" noChangeArrowheads="1"/>
          </p:cNvSpPr>
          <p:nvPr>
            <p:ph type="body" idx="1"/>
          </p:nvPr>
        </p:nvSpPr>
        <p:spPr>
          <a:xfrm>
            <a:off x="457200" y="1600200"/>
            <a:ext cx="8229600" cy="3913909"/>
          </a:xfrm>
        </p:spPr>
        <p:txBody>
          <a:bodyPr/>
          <a:lstStyle/>
          <a:p>
            <a:endParaRPr lang="en-GB" b="1" dirty="0"/>
          </a:p>
          <a:p>
            <a:pPr>
              <a:buNone/>
            </a:pPr>
            <a:r>
              <a:rPr lang="en-GB" sz="2400" b="1" dirty="0" smtClean="0"/>
              <a:t>	Definition</a:t>
            </a:r>
            <a:r>
              <a:rPr lang="en-GB" sz="2400" dirty="0"/>
              <a:t>: ‘systematically developed statements to assist practitioner and patient decisions about appropriate health care for specific clinical circumstances.’  </a:t>
            </a:r>
            <a:endParaRPr lang="en-GB" sz="2400" dirty="0" smtClean="0"/>
          </a:p>
          <a:p>
            <a:pPr>
              <a:buNone/>
            </a:pPr>
            <a:endParaRPr lang="en-GB" sz="1600" i="1" dirty="0" smtClean="0"/>
          </a:p>
          <a:p>
            <a:pPr>
              <a:buNone/>
            </a:pPr>
            <a:r>
              <a:rPr lang="en-GB" sz="2400" i="1" dirty="0" smtClean="0"/>
              <a:t>Source</a:t>
            </a:r>
            <a:r>
              <a:rPr lang="en-GB" sz="2400" i="1" dirty="0"/>
              <a:t>: National Academy of </a:t>
            </a:r>
            <a:r>
              <a:rPr lang="en-GB" sz="2400" i="1" dirty="0" smtClean="0"/>
              <a:t>Sciences, </a:t>
            </a:r>
            <a:r>
              <a:rPr lang="en-GB" sz="2400" i="1" dirty="0"/>
              <a:t>Institute of Medicine.</a:t>
            </a:r>
            <a:r>
              <a:rPr lang="en-GB" sz="2800" i="1" dirty="0"/>
              <a:t> </a:t>
            </a:r>
          </a:p>
          <a:p>
            <a:endParaRPr lang="en-GB" sz="28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sz="3600" b="1" dirty="0"/>
              <a:t>What ISN’T a systematic review?</a:t>
            </a:r>
          </a:p>
        </p:txBody>
      </p:sp>
      <p:sp>
        <p:nvSpPr>
          <p:cNvPr id="48131" name="Rectangle 3"/>
          <p:cNvSpPr>
            <a:spLocks noGrp="1" noChangeArrowheads="1"/>
          </p:cNvSpPr>
          <p:nvPr>
            <p:ph type="body" idx="1"/>
          </p:nvPr>
        </p:nvSpPr>
        <p:spPr>
          <a:xfrm>
            <a:off x="457200" y="1316182"/>
            <a:ext cx="8229600" cy="4557568"/>
          </a:xfrm>
        </p:spPr>
        <p:txBody>
          <a:bodyPr/>
          <a:lstStyle/>
          <a:p>
            <a:pPr>
              <a:buNone/>
            </a:pPr>
            <a:r>
              <a:rPr lang="en-GB" sz="2800" i="1" dirty="0" smtClean="0"/>
              <a:t>	‘</a:t>
            </a:r>
            <a:r>
              <a:rPr lang="en-GB" sz="2800" i="1" dirty="0"/>
              <a:t>Take a simmering topic, extract the juice of an argument, add the essence of one filing cabinet, sprinkle liberally with your own publications and sift out the work of noted detractors or adversaries.’ </a:t>
            </a:r>
          </a:p>
          <a:p>
            <a:r>
              <a:rPr lang="en-GB" sz="2800" dirty="0"/>
              <a:t>If such a recipe for a traditional review article does not actually </a:t>
            </a:r>
            <a:r>
              <a:rPr lang="en-GB" sz="2800" dirty="0" smtClean="0"/>
              <a:t>exist, </a:t>
            </a:r>
            <a:r>
              <a:rPr lang="en-GB" sz="2800" dirty="0"/>
              <a:t>it is surely embodied in many decades of editorialising in otherwise peer-reviewed journals. (Source: SCHARR)</a:t>
            </a:r>
            <a:r>
              <a:rPr lang="en-GB"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GB" b="1" dirty="0"/>
              <a:t>What IS a systematic review?</a:t>
            </a:r>
          </a:p>
        </p:txBody>
      </p:sp>
      <p:sp>
        <p:nvSpPr>
          <p:cNvPr id="50179" name="Rectangle 3"/>
          <p:cNvSpPr>
            <a:spLocks noGrp="1" noChangeArrowheads="1"/>
          </p:cNvSpPr>
          <p:nvPr>
            <p:ph type="body" idx="1"/>
          </p:nvPr>
        </p:nvSpPr>
        <p:spPr>
          <a:xfrm>
            <a:off x="685801" y="1752600"/>
            <a:ext cx="7654636" cy="4010891"/>
          </a:xfrm>
        </p:spPr>
        <p:txBody>
          <a:bodyPr/>
          <a:lstStyle/>
          <a:p>
            <a:r>
              <a:rPr lang="en-GB" sz="2400" dirty="0">
                <a:latin typeface="Verdana" pitchFamily="34" charset="0"/>
              </a:rPr>
              <a:t>Doing reviews wasn’t new – even in Cochrane’s time</a:t>
            </a:r>
          </a:p>
          <a:p>
            <a:r>
              <a:rPr lang="en-GB" sz="2400" dirty="0">
                <a:latin typeface="Verdana" pitchFamily="34" charset="0"/>
              </a:rPr>
              <a:t>Being systematic was</a:t>
            </a:r>
          </a:p>
          <a:p>
            <a:r>
              <a:rPr lang="en-GB" sz="2400" dirty="0">
                <a:latin typeface="Verdana" pitchFamily="34" charset="0"/>
              </a:rPr>
              <a:t>Systematic reviews use </a:t>
            </a:r>
            <a:r>
              <a:rPr lang="en-GB" sz="2400" b="1" dirty="0">
                <a:solidFill>
                  <a:srgbClr val="FF3300"/>
                </a:solidFill>
                <a:latin typeface="Verdana" pitchFamily="34" charset="0"/>
              </a:rPr>
              <a:t>explicit</a:t>
            </a:r>
            <a:r>
              <a:rPr lang="en-GB" sz="2400" dirty="0">
                <a:latin typeface="Verdana" pitchFamily="34" charset="0"/>
              </a:rPr>
              <a:t> and rigorous methods to identify, critically appraise, and synthesize relevant studies.</a:t>
            </a:r>
          </a:p>
          <a:p>
            <a:r>
              <a:rPr lang="en-GB" sz="2400" dirty="0">
                <a:latin typeface="Verdana" pitchFamily="34" charset="0"/>
              </a:rPr>
              <a:t>Ideally, they are preceded by a peer reviewed protocol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443344"/>
            <a:ext cx="7772400" cy="955965"/>
          </a:xfrm>
        </p:spPr>
        <p:txBody>
          <a:bodyPr/>
          <a:lstStyle/>
          <a:p>
            <a:r>
              <a:rPr lang="en-GB" sz="3200" b="1" dirty="0"/>
              <a:t>Different kinds of systematic reviews</a:t>
            </a:r>
            <a:r>
              <a:rPr lang="en-GB" dirty="0"/>
              <a:t/>
            </a:r>
            <a:br>
              <a:rPr lang="en-GB" dirty="0"/>
            </a:br>
            <a:endParaRPr lang="en-GB" dirty="0"/>
          </a:p>
        </p:txBody>
      </p:sp>
      <p:sp>
        <p:nvSpPr>
          <p:cNvPr id="51203" name="Rectangle 3"/>
          <p:cNvSpPr>
            <a:spLocks noGrp="1" noChangeArrowheads="1"/>
          </p:cNvSpPr>
          <p:nvPr>
            <p:ph type="body" idx="1"/>
          </p:nvPr>
        </p:nvSpPr>
        <p:spPr>
          <a:xfrm>
            <a:off x="671945" y="1267691"/>
            <a:ext cx="7632700" cy="4035425"/>
          </a:xfrm>
        </p:spPr>
        <p:txBody>
          <a:bodyPr/>
          <a:lstStyle/>
          <a:p>
            <a:pPr>
              <a:lnSpc>
                <a:spcPct val="80000"/>
              </a:lnSpc>
            </a:pPr>
            <a:endParaRPr lang="en-GB" sz="800" dirty="0"/>
          </a:p>
          <a:p>
            <a:pPr>
              <a:lnSpc>
                <a:spcPct val="80000"/>
              </a:lnSpc>
              <a:buFontTx/>
              <a:buNone/>
            </a:pPr>
            <a:endParaRPr lang="en-GB" sz="800" dirty="0"/>
          </a:p>
          <a:p>
            <a:pPr>
              <a:lnSpc>
                <a:spcPct val="80000"/>
              </a:lnSpc>
            </a:pPr>
            <a:r>
              <a:rPr lang="en-GB" sz="2400" dirty="0"/>
              <a:t>When the results of primary studies are summarized but not statistically combined, the review may be called a </a:t>
            </a:r>
            <a:r>
              <a:rPr lang="en-GB" sz="2400" b="1" dirty="0">
                <a:solidFill>
                  <a:srgbClr val="FF3300"/>
                </a:solidFill>
              </a:rPr>
              <a:t>narrative systematic review</a:t>
            </a:r>
            <a:r>
              <a:rPr lang="en-GB" sz="2400" dirty="0"/>
              <a:t>. </a:t>
            </a:r>
          </a:p>
          <a:p>
            <a:pPr>
              <a:lnSpc>
                <a:spcPct val="80000"/>
              </a:lnSpc>
            </a:pPr>
            <a:endParaRPr lang="en-GB" sz="2400" dirty="0"/>
          </a:p>
          <a:p>
            <a:pPr>
              <a:lnSpc>
                <a:spcPct val="80000"/>
              </a:lnSpc>
            </a:pPr>
            <a:r>
              <a:rPr lang="en-GB" sz="2400" dirty="0"/>
              <a:t>A </a:t>
            </a:r>
            <a:r>
              <a:rPr lang="en-GB" sz="2400" b="1" dirty="0">
                <a:solidFill>
                  <a:srgbClr val="FF3300"/>
                </a:solidFill>
              </a:rPr>
              <a:t>quantitative systematic review</a:t>
            </a:r>
            <a:r>
              <a:rPr lang="en-GB" sz="2400" dirty="0">
                <a:solidFill>
                  <a:schemeClr val="hlink"/>
                </a:solidFill>
              </a:rPr>
              <a:t>,</a:t>
            </a:r>
            <a:r>
              <a:rPr lang="en-GB" sz="2400" dirty="0"/>
              <a:t> or </a:t>
            </a:r>
            <a:r>
              <a:rPr lang="en-GB" sz="2400" b="1" dirty="0"/>
              <a:t>meta-analysis</a:t>
            </a:r>
            <a:r>
              <a:rPr lang="en-GB" sz="2400" dirty="0"/>
              <a:t>, is a systematic review that uses statistical methods to combine the results of two or more studies. </a:t>
            </a:r>
            <a:r>
              <a:rPr lang="en-GB" sz="2400" b="1" dirty="0">
                <a:solidFill>
                  <a:srgbClr val="FF3300"/>
                </a:solidFill>
              </a:rPr>
              <a:t>Meta-analysis</a:t>
            </a:r>
            <a:r>
              <a:rPr lang="en-GB" sz="2400" dirty="0"/>
              <a:t> is a statistical procedure that integrates the results of several independent studies considered "combinable.“</a:t>
            </a:r>
          </a:p>
          <a:p>
            <a:pPr>
              <a:lnSpc>
                <a:spcPct val="80000"/>
              </a:lnSpc>
            </a:pPr>
            <a:endParaRPr lang="en-GB" sz="2400" dirty="0"/>
          </a:p>
          <a:p>
            <a:pPr>
              <a:lnSpc>
                <a:spcPct val="80000"/>
              </a:lnSpc>
            </a:pPr>
            <a:endParaRPr lang="en-GB"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684213" y="476250"/>
            <a:ext cx="7772400" cy="1223963"/>
          </a:xfrm>
        </p:spPr>
        <p:txBody>
          <a:bodyPr/>
          <a:lstStyle/>
          <a:p>
            <a:r>
              <a:rPr lang="en-GB" sz="3200" b="1" dirty="0"/>
              <a:t>Different kinds of systematic reviews</a:t>
            </a:r>
            <a:br>
              <a:rPr lang="en-GB" sz="3200" b="1" dirty="0"/>
            </a:br>
            <a:r>
              <a:rPr lang="en-GB" sz="3200" b="1" dirty="0"/>
              <a:t>(or</a:t>
            </a:r>
            <a:r>
              <a:rPr lang="en-GB" sz="3200" b="1" dirty="0">
                <a:latin typeface="Times New Roman"/>
              </a:rPr>
              <a:t>–</a:t>
            </a:r>
            <a:r>
              <a:rPr lang="en-GB" sz="3200" b="1" dirty="0"/>
              <a:t> does it HAVE to be quantitative?</a:t>
            </a:r>
          </a:p>
        </p:txBody>
      </p:sp>
      <p:sp>
        <p:nvSpPr>
          <p:cNvPr id="425987" name="Rectangle 3"/>
          <p:cNvSpPr>
            <a:spLocks noGrp="1" noChangeArrowheads="1"/>
          </p:cNvSpPr>
          <p:nvPr>
            <p:ph type="body" idx="1"/>
          </p:nvPr>
        </p:nvSpPr>
        <p:spPr>
          <a:xfrm>
            <a:off x="498763" y="1565564"/>
            <a:ext cx="8201891" cy="4433454"/>
          </a:xfrm>
        </p:spPr>
        <p:txBody>
          <a:bodyPr/>
          <a:lstStyle/>
          <a:p>
            <a:endParaRPr lang="en-GB" sz="1000" dirty="0">
              <a:latin typeface="Verdana" pitchFamily="34" charset="0"/>
            </a:endParaRPr>
          </a:p>
          <a:p>
            <a:pPr>
              <a:buFontTx/>
              <a:buNone/>
            </a:pPr>
            <a:endParaRPr lang="en-GB" sz="1000" dirty="0">
              <a:latin typeface="Verdana" pitchFamily="34" charset="0"/>
            </a:endParaRPr>
          </a:p>
          <a:p>
            <a:pPr>
              <a:buClr>
                <a:srgbClr val="FF3300"/>
              </a:buClr>
              <a:buFont typeface="Wingdings" pitchFamily="2" charset="2"/>
              <a:buChar char="Ø"/>
            </a:pPr>
            <a:r>
              <a:rPr lang="en-GB" sz="2400" dirty="0">
                <a:latin typeface="Verdana" pitchFamily="34" charset="0"/>
              </a:rPr>
              <a:t>When the results of primary studies are summarized but not statistically combined, the review may be called a </a:t>
            </a:r>
            <a:r>
              <a:rPr lang="en-GB" sz="2400" b="1" dirty="0">
                <a:latin typeface="Verdana" pitchFamily="34" charset="0"/>
              </a:rPr>
              <a:t>narrative systematic review</a:t>
            </a:r>
            <a:r>
              <a:rPr lang="en-GB" sz="2400" dirty="0">
                <a:latin typeface="Verdana" pitchFamily="34" charset="0"/>
              </a:rPr>
              <a:t>. </a:t>
            </a:r>
          </a:p>
          <a:p>
            <a:pPr>
              <a:buClr>
                <a:srgbClr val="FF3300"/>
              </a:buClr>
              <a:buFont typeface="Wingdings" pitchFamily="2" charset="2"/>
              <a:buChar char="Ø"/>
            </a:pPr>
            <a:r>
              <a:rPr lang="en-GB" sz="2400" dirty="0">
                <a:latin typeface="Verdana" pitchFamily="34" charset="0"/>
              </a:rPr>
              <a:t>A </a:t>
            </a:r>
            <a:r>
              <a:rPr lang="en-GB" sz="2400" b="1" dirty="0">
                <a:solidFill>
                  <a:schemeClr val="hlink"/>
                </a:solidFill>
                <a:latin typeface="Verdana" pitchFamily="34" charset="0"/>
              </a:rPr>
              <a:t>quantitative systematic review</a:t>
            </a:r>
            <a:r>
              <a:rPr lang="en-GB" sz="2400" dirty="0">
                <a:solidFill>
                  <a:schemeClr val="hlink"/>
                </a:solidFill>
                <a:latin typeface="Verdana" pitchFamily="34" charset="0"/>
              </a:rPr>
              <a:t>,</a:t>
            </a:r>
            <a:r>
              <a:rPr lang="en-GB" sz="2400" dirty="0">
                <a:latin typeface="Verdana" pitchFamily="34" charset="0"/>
              </a:rPr>
              <a:t> or </a:t>
            </a:r>
            <a:r>
              <a:rPr lang="en-GB" sz="2400" b="1" dirty="0">
                <a:latin typeface="Verdana" pitchFamily="34" charset="0"/>
              </a:rPr>
              <a:t>meta-analysis</a:t>
            </a:r>
            <a:r>
              <a:rPr lang="en-GB" sz="2400" dirty="0">
                <a:latin typeface="Verdana" pitchFamily="34" charset="0"/>
              </a:rPr>
              <a:t>, is a systematic review that uses statistical methods to combine the results of two or more studies. </a:t>
            </a:r>
            <a:r>
              <a:rPr lang="en-GB" sz="2400" dirty="0">
                <a:solidFill>
                  <a:schemeClr val="hlink"/>
                </a:solidFill>
                <a:latin typeface="Verdana" pitchFamily="34" charset="0"/>
              </a:rPr>
              <a:t>Meta-analysis</a:t>
            </a:r>
            <a:r>
              <a:rPr lang="en-GB" sz="2400" dirty="0">
                <a:latin typeface="Verdana" pitchFamily="34" charset="0"/>
              </a:rPr>
              <a:t> is a statistical procedure that integrates the results of several independent studies considered "combinable."</a:t>
            </a:r>
            <a:endParaRPr lang="en-GB"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857250"/>
            <a:ext cx="8229600" cy="560388"/>
          </a:xfrm>
        </p:spPr>
        <p:txBody>
          <a:bodyPr/>
          <a:lstStyle/>
          <a:p>
            <a:r>
              <a:rPr lang="en-GB" sz="3600" b="1" dirty="0"/>
              <a:t>Systematic reviews…</a:t>
            </a:r>
          </a:p>
        </p:txBody>
      </p:sp>
      <p:sp>
        <p:nvSpPr>
          <p:cNvPr id="52227" name="Rectangle 3"/>
          <p:cNvSpPr>
            <a:spLocks noGrp="1" noChangeArrowheads="1"/>
          </p:cNvSpPr>
          <p:nvPr>
            <p:ph type="body" idx="1"/>
          </p:nvPr>
        </p:nvSpPr>
        <p:spPr>
          <a:xfrm>
            <a:off x="685800" y="1838325"/>
            <a:ext cx="7772400" cy="3871913"/>
          </a:xfrm>
        </p:spPr>
        <p:txBody>
          <a:bodyPr/>
          <a:lstStyle/>
          <a:p>
            <a:pPr>
              <a:buClr>
                <a:schemeClr val="tx1"/>
              </a:buClr>
              <a:buFontTx/>
              <a:buNone/>
            </a:pPr>
            <a:r>
              <a:rPr lang="en-GB" sz="2800" dirty="0"/>
              <a:t>….involve a type of </a:t>
            </a:r>
            <a:r>
              <a:rPr lang="en-GB" sz="2800" b="1" dirty="0">
                <a:solidFill>
                  <a:srgbClr val="FF3300"/>
                </a:solidFill>
              </a:rPr>
              <a:t>secondary</a:t>
            </a:r>
            <a:r>
              <a:rPr lang="en-GB" sz="2800" dirty="0"/>
              <a:t> research and are written by reviewers who use *  explicit *  and * rigorous *  methods to </a:t>
            </a:r>
          </a:p>
          <a:p>
            <a:pPr>
              <a:buClr>
                <a:schemeClr val="tx1"/>
              </a:buClr>
            </a:pPr>
            <a:r>
              <a:rPr lang="en-GB" sz="2800" dirty="0"/>
              <a:t>Identify and collect </a:t>
            </a:r>
          </a:p>
          <a:p>
            <a:pPr>
              <a:buClr>
                <a:schemeClr val="tx1"/>
              </a:buClr>
            </a:pPr>
            <a:r>
              <a:rPr lang="en-GB" sz="2800" dirty="0"/>
              <a:t>critically appraise </a:t>
            </a:r>
          </a:p>
          <a:p>
            <a:pPr>
              <a:buClr>
                <a:schemeClr val="tx1"/>
              </a:buClr>
            </a:pPr>
            <a:r>
              <a:rPr lang="en-GB" sz="2800" dirty="0"/>
              <a:t>synthesize results of </a:t>
            </a:r>
            <a:r>
              <a:rPr lang="en-GB" sz="2800" b="1" dirty="0">
                <a:solidFill>
                  <a:srgbClr val="FF3300"/>
                </a:solidFill>
              </a:rPr>
              <a:t>all relevant studies from the pre-existing research</a:t>
            </a:r>
            <a:endParaRPr lang="en-GB" sz="2400" dirty="0">
              <a:solidFill>
                <a:srgbClr val="FFFF00"/>
              </a:solidFill>
            </a:endParaRPr>
          </a:p>
          <a:p>
            <a:endParaRPr lang="en-GB" sz="2400"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39800" y="1071563"/>
            <a:ext cx="7975600" cy="3975100"/>
          </a:xfrm>
        </p:spPr>
        <p:txBody>
          <a:bodyPr/>
          <a:lstStyle/>
          <a:p>
            <a:r>
              <a:rPr lang="en-GB" dirty="0"/>
              <a:t/>
            </a:r>
            <a:br>
              <a:rPr lang="en-GB" dirty="0"/>
            </a:br>
            <a:r>
              <a:rPr lang="en-GB" b="1" dirty="0"/>
              <a:t>The best research is….</a:t>
            </a:r>
            <a:br>
              <a:rPr lang="en-GB" b="1" dirty="0"/>
            </a:br>
            <a:r>
              <a:rPr lang="en-GB" b="1" dirty="0"/>
              <a:t>research that’s fit for </a:t>
            </a:r>
            <a:r>
              <a:rPr lang="en-GB" b="1" dirty="0" smtClean="0"/>
              <a:t>purpose</a:t>
            </a:r>
            <a:endParaRPr lang="en-GB" b="1" dirty="0"/>
          </a:p>
        </p:txBody>
      </p:sp>
      <p:sp>
        <p:nvSpPr>
          <p:cNvPr id="28675" name="Rectangle 3"/>
          <p:cNvSpPr>
            <a:spLocks noGrp="1" noChangeArrowheads="1"/>
          </p:cNvSpPr>
          <p:nvPr>
            <p:ph type="body" sz="half" idx="2"/>
          </p:nvPr>
        </p:nvSpPr>
        <p:spPr>
          <a:xfrm>
            <a:off x="4800600" y="2286000"/>
            <a:ext cx="3810000" cy="4114800"/>
          </a:xfrm>
        </p:spPr>
        <p:txBody>
          <a:bodyPr/>
          <a:lstStyle/>
          <a:p>
            <a:endParaRPr lang="en-GB" sz="2800" i="1" dirty="0">
              <a:latin typeface="Verdana" pitchFamily="34" charset="0"/>
            </a:endParaRPr>
          </a:p>
          <a:p>
            <a:endParaRPr lang="en-GB" sz="2800" i="1" dirty="0"/>
          </a:p>
        </p:txBody>
      </p:sp>
      <p:sp>
        <p:nvSpPr>
          <p:cNvPr id="28676" name="Rectangle 4"/>
          <p:cNvSpPr>
            <a:spLocks noChangeArrowheads="1"/>
          </p:cNvSpPr>
          <p:nvPr/>
        </p:nvSpPr>
        <p:spPr bwMode="auto">
          <a:xfrm>
            <a:off x="3386138" y="2238375"/>
            <a:ext cx="9144000" cy="0"/>
          </a:xfrm>
          <a:prstGeom prst="rect">
            <a:avLst/>
          </a:prstGeom>
          <a:noFill/>
          <a:ln w="12700" cap="sq">
            <a:noFill/>
            <a:miter lim="800000"/>
            <a:headEnd type="none" w="sm" len="sm"/>
            <a:tailEnd type="none" w="sm" len="sm"/>
          </a:ln>
          <a:effectLst/>
        </p:spPr>
        <p:txBody>
          <a:bodyPr>
            <a:spAutoFit/>
          </a:bodyPr>
          <a:lstStyle/>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644236" y="568037"/>
            <a:ext cx="7772400" cy="671945"/>
          </a:xfrm>
        </p:spPr>
        <p:txBody>
          <a:bodyPr/>
          <a:lstStyle/>
          <a:p>
            <a:r>
              <a:rPr lang="en-GB" sz="3200" b="1" dirty="0">
                <a:latin typeface="Arial" charset="0"/>
              </a:rPr>
              <a:t>Pardon? </a:t>
            </a:r>
          </a:p>
        </p:txBody>
      </p:sp>
      <p:sp>
        <p:nvSpPr>
          <p:cNvPr id="476163" name="Rectangle 3"/>
          <p:cNvSpPr>
            <a:spLocks noGrp="1" noChangeArrowheads="1"/>
          </p:cNvSpPr>
          <p:nvPr>
            <p:ph type="body" idx="1"/>
          </p:nvPr>
        </p:nvSpPr>
        <p:spPr>
          <a:xfrm>
            <a:off x="685800" y="1828800"/>
            <a:ext cx="7772400" cy="4087091"/>
          </a:xfrm>
        </p:spPr>
        <p:txBody>
          <a:bodyPr/>
          <a:lstStyle/>
          <a:p>
            <a:pPr>
              <a:buClr>
                <a:schemeClr val="tx1"/>
              </a:buClr>
              <a:buFontTx/>
              <a:buNone/>
            </a:pPr>
            <a:r>
              <a:rPr lang="en-GB" dirty="0">
                <a:latin typeface="Arial" charset="0"/>
              </a:rPr>
              <a:t>…. Yes that’s ‘synthesize results of </a:t>
            </a:r>
            <a:r>
              <a:rPr lang="en-GB" b="1" dirty="0">
                <a:solidFill>
                  <a:srgbClr val="FF0000"/>
                </a:solidFill>
                <a:latin typeface="Arial" charset="0"/>
              </a:rPr>
              <a:t>all relevant studies from the pre-existing research.</a:t>
            </a:r>
            <a:r>
              <a:rPr lang="en-GB" sz="2800" dirty="0">
                <a:solidFill>
                  <a:srgbClr val="FF0000"/>
                </a:solidFill>
                <a:latin typeface="Arial" charset="0"/>
              </a:rPr>
              <a:t> </a:t>
            </a:r>
            <a:r>
              <a:rPr lang="en-GB" sz="2800" dirty="0">
                <a:solidFill>
                  <a:srgbClr val="FFFF00"/>
                </a:solidFill>
                <a:latin typeface="Arial" charset="0"/>
              </a:rPr>
              <a:t>‘</a:t>
            </a:r>
          </a:p>
          <a:p>
            <a:r>
              <a:rPr lang="en-GB" sz="2800" dirty="0">
                <a:latin typeface="Arial" charset="0"/>
              </a:rPr>
              <a:t>What’s a relevant study?</a:t>
            </a:r>
          </a:p>
          <a:p>
            <a:r>
              <a:rPr lang="en-GB" sz="2800" dirty="0">
                <a:latin typeface="Arial" charset="0"/>
              </a:rPr>
              <a:t>Does it have to be in the form of a randomised controlled </a:t>
            </a:r>
            <a:r>
              <a:rPr lang="en-GB" sz="2800" dirty="0" smtClean="0">
                <a:latin typeface="Arial" charset="0"/>
              </a:rPr>
              <a:t>trial (RCT)?</a:t>
            </a:r>
            <a:endParaRPr lang="en-GB" sz="2800" dirty="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a:xfrm>
            <a:off x="685800" y="886691"/>
            <a:ext cx="7772400" cy="713509"/>
          </a:xfrm>
        </p:spPr>
        <p:txBody>
          <a:bodyPr/>
          <a:lstStyle/>
          <a:p>
            <a:r>
              <a:rPr lang="en-GB" sz="3200" b="1" dirty="0">
                <a:latin typeface="Arial" charset="0"/>
              </a:rPr>
              <a:t>Don’t get me started </a:t>
            </a:r>
          </a:p>
        </p:txBody>
      </p:sp>
      <p:sp>
        <p:nvSpPr>
          <p:cNvPr id="477187" name="Rectangle 3"/>
          <p:cNvSpPr>
            <a:spLocks noGrp="1" noChangeArrowheads="1"/>
          </p:cNvSpPr>
          <p:nvPr>
            <p:ph type="body" idx="1"/>
          </p:nvPr>
        </p:nvSpPr>
        <p:spPr>
          <a:xfrm>
            <a:off x="685800" y="1828800"/>
            <a:ext cx="7772400" cy="3823855"/>
          </a:xfrm>
        </p:spPr>
        <p:txBody>
          <a:bodyPr/>
          <a:lstStyle/>
          <a:p>
            <a:pPr>
              <a:buClr>
                <a:schemeClr val="tx1"/>
              </a:buClr>
              <a:buFontTx/>
              <a:buNone/>
            </a:pPr>
            <a:r>
              <a:rPr lang="en-GB" dirty="0">
                <a:latin typeface="Arial" charset="0"/>
              </a:rPr>
              <a:t>…. </a:t>
            </a:r>
            <a:r>
              <a:rPr lang="en-GB" sz="2800" dirty="0">
                <a:latin typeface="Arial" charset="0"/>
              </a:rPr>
              <a:t>NO ‘Relevant studies’ means studies that met inclusion criteria in the protocol.</a:t>
            </a:r>
          </a:p>
          <a:p>
            <a:pPr>
              <a:buClr>
                <a:schemeClr val="tx1"/>
              </a:buClr>
              <a:buFontTx/>
              <a:buNone/>
            </a:pPr>
            <a:endParaRPr lang="en-GB" sz="2800" dirty="0">
              <a:latin typeface="Arial" charset="0"/>
            </a:endParaRPr>
          </a:p>
          <a:p>
            <a:pPr>
              <a:buClr>
                <a:schemeClr val="tx1"/>
              </a:buClr>
              <a:buFontTx/>
              <a:buNone/>
            </a:pPr>
            <a:r>
              <a:rPr lang="en-GB" sz="2800" dirty="0">
                <a:latin typeface="Arial" charset="0"/>
              </a:rPr>
              <a:t>Relevant studies may (or may not) include RCTS.</a:t>
            </a:r>
          </a:p>
          <a:p>
            <a:pPr>
              <a:buClr>
                <a:schemeClr val="tx1"/>
              </a:buClr>
              <a:buFontTx/>
              <a:buNone/>
            </a:pPr>
            <a:endParaRPr lang="en-GB" sz="2800" dirty="0">
              <a:latin typeface="Arial" charset="0"/>
            </a:endParaRPr>
          </a:p>
          <a:p>
            <a:pPr>
              <a:buClr>
                <a:schemeClr val="tx1"/>
              </a:buClr>
              <a:buFontTx/>
              <a:buNone/>
            </a:pPr>
            <a:r>
              <a:rPr lang="en-GB" sz="2800" dirty="0">
                <a:latin typeface="Arial" charset="0"/>
              </a:rPr>
              <a:t>It’s up to you to set the bar.</a:t>
            </a:r>
          </a:p>
          <a:p>
            <a:endParaRPr lang="en-GB" sz="2800" dirty="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GB" sz="3600" b="1" dirty="0"/>
              <a:t>Systematic reviews can review…</a:t>
            </a:r>
          </a:p>
        </p:txBody>
      </p:sp>
      <p:sp>
        <p:nvSpPr>
          <p:cNvPr id="151555" name="Rectangle 3"/>
          <p:cNvSpPr>
            <a:spLocks noGrp="1" noChangeArrowheads="1"/>
          </p:cNvSpPr>
          <p:nvPr>
            <p:ph type="body" idx="1"/>
          </p:nvPr>
        </p:nvSpPr>
        <p:spPr>
          <a:xfrm>
            <a:off x="457200" y="1600200"/>
            <a:ext cx="8229600" cy="3872345"/>
          </a:xfrm>
        </p:spPr>
        <p:txBody>
          <a:bodyPr/>
          <a:lstStyle/>
          <a:p>
            <a:r>
              <a:rPr lang="en-GB" sz="2400" dirty="0" smtClean="0"/>
              <a:t>Effects </a:t>
            </a:r>
            <a:r>
              <a:rPr lang="en-GB" sz="2400" dirty="0"/>
              <a:t>of interventions</a:t>
            </a:r>
          </a:p>
          <a:p>
            <a:r>
              <a:rPr lang="en-GB" sz="2400" dirty="0"/>
              <a:t>Adverse effects </a:t>
            </a:r>
          </a:p>
          <a:p>
            <a:r>
              <a:rPr lang="en-GB" sz="2400" dirty="0"/>
              <a:t>Diagnostic test accuracy</a:t>
            </a:r>
          </a:p>
          <a:p>
            <a:r>
              <a:rPr lang="en-GB" sz="2400" dirty="0"/>
              <a:t>Prognostic variables</a:t>
            </a:r>
          </a:p>
          <a:p>
            <a:r>
              <a:rPr lang="en-GB" sz="2400" dirty="0"/>
              <a:t>Qualitative research</a:t>
            </a:r>
          </a:p>
          <a:p>
            <a:r>
              <a:rPr lang="en-GB" b="1" dirty="0">
                <a:solidFill>
                  <a:srgbClr val="FF3300"/>
                </a:solidFill>
              </a:rPr>
              <a:t>Clearly what’s a relevant study for one type of SR isn’t relevant to all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304800"/>
            <a:ext cx="7924800" cy="1600200"/>
          </a:xfrm>
        </p:spPr>
        <p:txBody>
          <a:bodyPr/>
          <a:lstStyle/>
          <a:p>
            <a:r>
              <a:rPr lang="en-GB" sz="3200" b="1" dirty="0"/>
              <a:t>Systematic reviews are about context and synthesis and ultimately, for USEFULNESS</a:t>
            </a:r>
            <a:r>
              <a:rPr lang="en-GB" b="1" dirty="0"/>
              <a:t> </a:t>
            </a:r>
          </a:p>
        </p:txBody>
      </p:sp>
      <p:sp>
        <p:nvSpPr>
          <p:cNvPr id="53251" name="Rectangle 3"/>
          <p:cNvSpPr>
            <a:spLocks noGrp="1" noChangeArrowheads="1"/>
          </p:cNvSpPr>
          <p:nvPr>
            <p:ph type="body" idx="1"/>
          </p:nvPr>
        </p:nvSpPr>
        <p:spPr>
          <a:xfrm>
            <a:off x="457200" y="2144713"/>
            <a:ext cx="8340436" cy="3729037"/>
          </a:xfrm>
        </p:spPr>
        <p:txBody>
          <a:bodyPr/>
          <a:lstStyle/>
          <a:p>
            <a:r>
              <a:rPr lang="en-GB" sz="2400"/>
              <a:t>Any single study is derived from how it fits with and expands previous work… what we are trying to build is CONTEXT… </a:t>
            </a:r>
          </a:p>
          <a:p>
            <a:r>
              <a:rPr lang="en-GB" sz="2400"/>
              <a:t>And, in the case of reviews of the effects of interventions, disentangle what makes interventions have different effects on different people</a:t>
            </a:r>
          </a:p>
          <a:p>
            <a:r>
              <a:rPr lang="en-GB" sz="2400"/>
              <a:t>We seek (by looking at effects on many people) to better predict effects of interventions/ treatments for individuals</a:t>
            </a:r>
          </a:p>
          <a:p>
            <a:endParaRPr lang="en-GB"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457200"/>
            <a:ext cx="7772400" cy="609600"/>
          </a:xfrm>
        </p:spPr>
        <p:txBody>
          <a:bodyPr/>
          <a:lstStyle/>
          <a:p>
            <a:r>
              <a:rPr lang="en-GB" sz="3600" b="1" dirty="0"/>
              <a:t>Begin with the PROTOCOL</a:t>
            </a:r>
          </a:p>
        </p:txBody>
      </p:sp>
      <p:sp>
        <p:nvSpPr>
          <p:cNvPr id="109571" name="Rectangle 3"/>
          <p:cNvSpPr>
            <a:spLocks noGrp="1" noChangeArrowheads="1"/>
          </p:cNvSpPr>
          <p:nvPr>
            <p:ph type="body" idx="1"/>
          </p:nvPr>
        </p:nvSpPr>
        <p:spPr>
          <a:xfrm>
            <a:off x="685800" y="1543050"/>
            <a:ext cx="7772400" cy="3586163"/>
          </a:xfrm>
        </p:spPr>
        <p:txBody>
          <a:bodyPr/>
          <a:lstStyle/>
          <a:p>
            <a:r>
              <a:rPr lang="en-GB" sz="2400" dirty="0"/>
              <a:t>A good systematic review is most often preceded by a good, concise, TRANSPARENT research protocol (a requirement in </a:t>
            </a:r>
            <a:r>
              <a:rPr lang="en-GB" sz="2400" dirty="0" smtClean="0"/>
              <a:t>Cochrane &amp; Campbell).</a:t>
            </a:r>
            <a:endParaRPr lang="en-GB" sz="2400" dirty="0"/>
          </a:p>
          <a:p>
            <a:r>
              <a:rPr lang="en-GB" sz="2400" dirty="0"/>
              <a:t>A protocol is designed to set the parameters of the review, answering the question:</a:t>
            </a:r>
          </a:p>
          <a:p>
            <a:endParaRPr lang="en-GB" sz="2400" dirty="0">
              <a:solidFill>
                <a:srgbClr val="FF3300"/>
              </a:solidFill>
            </a:endParaRPr>
          </a:p>
          <a:p>
            <a:pPr>
              <a:buFontTx/>
              <a:buNone/>
            </a:pPr>
            <a:r>
              <a:rPr lang="en-GB" sz="2400" b="1" dirty="0">
                <a:solidFill>
                  <a:srgbClr val="FF3300"/>
                </a:solidFill>
              </a:rPr>
              <a:t>If intervention X  works, how would we know?</a:t>
            </a:r>
            <a:r>
              <a:rPr lang="en-GB" sz="2400" dirty="0">
                <a:solidFill>
                  <a:srgbClr val="FF3300"/>
                </a:solidFill>
              </a:rPr>
              <a:t> </a:t>
            </a:r>
          </a:p>
          <a:p>
            <a:endParaRPr lang="en-GB" sz="2400"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9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95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GB" sz="3600" b="1" dirty="0"/>
              <a:t>Protocol for an effectiveness review: inclusion criteria (1)</a:t>
            </a:r>
          </a:p>
        </p:txBody>
      </p:sp>
      <p:sp>
        <p:nvSpPr>
          <p:cNvPr id="107523" name="Rectangle 3"/>
          <p:cNvSpPr>
            <a:spLocks noGrp="1" noChangeArrowheads="1"/>
          </p:cNvSpPr>
          <p:nvPr>
            <p:ph type="body" idx="1"/>
          </p:nvPr>
        </p:nvSpPr>
        <p:spPr>
          <a:xfrm>
            <a:off x="457200" y="1600200"/>
            <a:ext cx="8229600" cy="3800475"/>
          </a:xfrm>
        </p:spPr>
        <p:txBody>
          <a:bodyPr/>
          <a:lstStyle/>
          <a:p>
            <a:pPr>
              <a:lnSpc>
                <a:spcPct val="90000"/>
              </a:lnSpc>
              <a:buFontTx/>
              <a:buNone/>
            </a:pPr>
            <a:r>
              <a:rPr lang="en-GB" dirty="0"/>
              <a:t>    Study design – examples </a:t>
            </a:r>
          </a:p>
          <a:p>
            <a:pPr>
              <a:lnSpc>
                <a:spcPct val="90000"/>
              </a:lnSpc>
            </a:pPr>
            <a:r>
              <a:rPr lang="en-GB" dirty="0" err="1"/>
              <a:t>SSRIs</a:t>
            </a:r>
            <a:r>
              <a:rPr lang="en-GB" dirty="0"/>
              <a:t> for depression</a:t>
            </a:r>
          </a:p>
          <a:p>
            <a:pPr>
              <a:lnSpc>
                <a:spcPct val="90000"/>
              </a:lnSpc>
            </a:pPr>
            <a:r>
              <a:rPr lang="en-GB" dirty="0"/>
              <a:t>Community-based feeding for supporting growth of young children in the developing world</a:t>
            </a:r>
          </a:p>
          <a:p>
            <a:pPr>
              <a:lnSpc>
                <a:spcPct val="90000"/>
              </a:lnSpc>
            </a:pPr>
            <a:r>
              <a:rPr lang="en-GB" dirty="0"/>
              <a:t>Mass media interventions for HIV</a:t>
            </a:r>
          </a:p>
          <a:p>
            <a:pPr>
              <a:lnSpc>
                <a:spcPct val="90000"/>
              </a:lnSpc>
              <a:buFontTx/>
              <a:buNone/>
            </a:pPr>
            <a:r>
              <a:rPr lang="en-GB" dirty="0"/>
              <a:t> </a:t>
            </a:r>
          </a:p>
          <a:p>
            <a:pPr>
              <a:lnSpc>
                <a:spcPct val="90000"/>
              </a:lnSpc>
            </a:pP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GB" sz="3600" b="1" dirty="0"/>
              <a:t>Protocol for an effectiveness review PICO (2)</a:t>
            </a:r>
          </a:p>
        </p:txBody>
      </p:sp>
      <p:sp>
        <p:nvSpPr>
          <p:cNvPr id="166915" name="Rectangle 3"/>
          <p:cNvSpPr>
            <a:spLocks noGrp="1" noChangeArrowheads="1"/>
          </p:cNvSpPr>
          <p:nvPr>
            <p:ph type="body" idx="1"/>
          </p:nvPr>
        </p:nvSpPr>
        <p:spPr>
          <a:xfrm>
            <a:off x="457200" y="1600200"/>
            <a:ext cx="8229600" cy="3800475"/>
          </a:xfrm>
        </p:spPr>
        <p:txBody>
          <a:bodyPr/>
          <a:lstStyle/>
          <a:p>
            <a:pPr>
              <a:buFontTx/>
              <a:buNone/>
            </a:pPr>
            <a:r>
              <a:rPr lang="en-GB" dirty="0"/>
              <a:t>Inclusion  / exclusion criteria</a:t>
            </a:r>
          </a:p>
          <a:p>
            <a:r>
              <a:rPr lang="en-GB" dirty="0"/>
              <a:t>what </a:t>
            </a:r>
            <a:r>
              <a:rPr lang="en-GB" b="1" dirty="0"/>
              <a:t>population / setting</a:t>
            </a:r>
            <a:r>
              <a:rPr lang="en-GB" dirty="0"/>
              <a:t> is involved?</a:t>
            </a:r>
          </a:p>
          <a:p>
            <a:r>
              <a:rPr lang="en-GB" dirty="0"/>
              <a:t>what </a:t>
            </a:r>
            <a:r>
              <a:rPr lang="en-GB" b="1" dirty="0"/>
              <a:t>intervention </a:t>
            </a:r>
            <a:r>
              <a:rPr lang="en-GB" dirty="0"/>
              <a:t>you are looking at? </a:t>
            </a:r>
          </a:p>
          <a:p>
            <a:r>
              <a:rPr lang="en-GB" dirty="0"/>
              <a:t>what </a:t>
            </a:r>
            <a:r>
              <a:rPr lang="en-GB" b="1" dirty="0"/>
              <a:t>comparisons </a:t>
            </a:r>
            <a:r>
              <a:rPr lang="en-GB" dirty="0"/>
              <a:t>are relevant ? </a:t>
            </a:r>
          </a:p>
          <a:p>
            <a:r>
              <a:rPr lang="en-GB" dirty="0"/>
              <a:t>what type of </a:t>
            </a:r>
            <a:r>
              <a:rPr lang="en-GB" b="1" dirty="0"/>
              <a:t>outcomes</a:t>
            </a:r>
            <a:r>
              <a:rPr lang="en-GB" dirty="0"/>
              <a:t> are you interested in?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GB" sz="3600" b="1" dirty="0"/>
              <a:t>Protocol – planning to find your studies</a:t>
            </a:r>
          </a:p>
        </p:txBody>
      </p:sp>
      <p:sp>
        <p:nvSpPr>
          <p:cNvPr id="108547" name="Rectangle 3"/>
          <p:cNvSpPr>
            <a:spLocks noGrp="1" noChangeArrowheads="1"/>
          </p:cNvSpPr>
          <p:nvPr>
            <p:ph type="body" idx="1"/>
          </p:nvPr>
        </p:nvSpPr>
        <p:spPr>
          <a:xfrm>
            <a:off x="457200" y="1600200"/>
            <a:ext cx="8229600" cy="4066309"/>
          </a:xfrm>
        </p:spPr>
        <p:txBody>
          <a:bodyPr/>
          <a:lstStyle/>
          <a:p>
            <a:r>
              <a:rPr lang="en-GB" dirty="0"/>
              <a:t>Search strategy – is it comprehensive?  </a:t>
            </a:r>
            <a:endParaRPr lang="en-GB" dirty="0" smtClean="0"/>
          </a:p>
          <a:p>
            <a:r>
              <a:rPr lang="en-GB" dirty="0" smtClean="0"/>
              <a:t>Does </a:t>
            </a:r>
            <a:r>
              <a:rPr lang="en-GB" dirty="0"/>
              <a:t>it account for variations produced over time and change in ‘culture’ and understanding of aetiology? </a:t>
            </a:r>
          </a:p>
          <a:p>
            <a:r>
              <a:rPr lang="en-GB" dirty="0"/>
              <a:t>Where will you look – and where and when will you stop?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GB" b="1" dirty="0"/>
              <a:t>Protocol = research question</a:t>
            </a:r>
          </a:p>
        </p:txBody>
      </p:sp>
      <p:sp>
        <p:nvSpPr>
          <p:cNvPr id="111619" name="Rectangle 3"/>
          <p:cNvSpPr>
            <a:spLocks noGrp="1" noChangeArrowheads="1"/>
          </p:cNvSpPr>
          <p:nvPr>
            <p:ph type="body" idx="1"/>
          </p:nvPr>
        </p:nvSpPr>
        <p:spPr>
          <a:xfrm>
            <a:off x="457200" y="1600200"/>
            <a:ext cx="8229600" cy="3969327"/>
          </a:xfrm>
        </p:spPr>
        <p:txBody>
          <a:bodyPr/>
          <a:lstStyle/>
          <a:p>
            <a:pPr>
              <a:buFontTx/>
              <a:buNone/>
            </a:pPr>
            <a:r>
              <a:rPr lang="en-GB" sz="3600" dirty="0"/>
              <a:t> What are your plans (a priori) for assessing ‘risk of bias’ in studies you include in your review?</a:t>
            </a:r>
            <a:endParaRPr lang="en-GB" dirty="0"/>
          </a:p>
          <a:p>
            <a:pPr>
              <a:buFontTx/>
              <a:buNone/>
            </a:pPr>
            <a:endParaRPr lang="en-GB" dirty="0"/>
          </a:p>
          <a:p>
            <a:endParaRPr lang="en-GB" dirty="0"/>
          </a:p>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GB" b="1" dirty="0"/>
              <a:t>Bias</a:t>
            </a:r>
          </a:p>
        </p:txBody>
      </p:sp>
      <p:sp>
        <p:nvSpPr>
          <p:cNvPr id="114691" name="Rectangle 3"/>
          <p:cNvSpPr>
            <a:spLocks noGrp="1" noChangeArrowheads="1"/>
          </p:cNvSpPr>
          <p:nvPr>
            <p:ph type="body" idx="1"/>
          </p:nvPr>
        </p:nvSpPr>
        <p:spPr>
          <a:xfrm>
            <a:off x="429491" y="1336963"/>
            <a:ext cx="8229600" cy="4273550"/>
          </a:xfrm>
        </p:spPr>
        <p:txBody>
          <a:bodyPr/>
          <a:lstStyle/>
          <a:p>
            <a:pPr>
              <a:lnSpc>
                <a:spcPct val="90000"/>
              </a:lnSpc>
            </a:pPr>
            <a:r>
              <a:rPr lang="en-GB" sz="2800" dirty="0"/>
              <a:t>Systematic flaw in the design of the study that leads to an erroneous result</a:t>
            </a:r>
          </a:p>
          <a:p>
            <a:pPr>
              <a:lnSpc>
                <a:spcPct val="90000"/>
              </a:lnSpc>
            </a:pPr>
            <a:r>
              <a:rPr lang="en-GB" sz="2800" dirty="0"/>
              <a:t>Sources</a:t>
            </a:r>
          </a:p>
          <a:p>
            <a:pPr lvl="1">
              <a:lnSpc>
                <a:spcPct val="90000"/>
              </a:lnSpc>
            </a:pPr>
            <a:r>
              <a:rPr lang="en-GB" sz="2400" b="1" dirty="0"/>
              <a:t>Selection </a:t>
            </a:r>
            <a:r>
              <a:rPr lang="en-GB" sz="2400" dirty="0"/>
              <a:t>– systematic differences between the two groups other than the exposure of interest (confounding)</a:t>
            </a:r>
          </a:p>
          <a:p>
            <a:pPr lvl="1">
              <a:lnSpc>
                <a:spcPct val="90000"/>
              </a:lnSpc>
            </a:pPr>
            <a:r>
              <a:rPr lang="en-GB" sz="2400" b="1" dirty="0"/>
              <a:t>Measurement</a:t>
            </a:r>
            <a:r>
              <a:rPr lang="en-GB" sz="2400" dirty="0"/>
              <a:t> – systematic differences in the way the results are obtained across the groups</a:t>
            </a:r>
          </a:p>
          <a:p>
            <a:pPr lvl="1">
              <a:lnSpc>
                <a:spcPct val="90000"/>
              </a:lnSpc>
            </a:pPr>
            <a:r>
              <a:rPr lang="en-GB" sz="2400" b="1" dirty="0"/>
              <a:t>Performance</a:t>
            </a:r>
            <a:r>
              <a:rPr lang="en-GB" sz="2400" dirty="0"/>
              <a:t> – systematic differences in the way participants behave across the groups</a:t>
            </a:r>
          </a:p>
          <a:p>
            <a:pPr lvl="1">
              <a:lnSpc>
                <a:spcPct val="90000"/>
              </a:lnSpc>
            </a:pPr>
            <a:r>
              <a:rPr lang="en-GB" sz="2400" b="1" dirty="0"/>
              <a:t>Loss to follow-up</a:t>
            </a:r>
            <a:r>
              <a:rPr lang="en-GB" sz="2400" dirty="0"/>
              <a:t> – drop-outs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66725"/>
            <a:ext cx="8229600" cy="950913"/>
          </a:xfrm>
        </p:spPr>
        <p:txBody>
          <a:bodyPr/>
          <a:lstStyle/>
          <a:p>
            <a:r>
              <a:rPr lang="en-GB" b="1" dirty="0"/>
              <a:t>Today …</a:t>
            </a:r>
          </a:p>
        </p:txBody>
      </p:sp>
      <p:sp>
        <p:nvSpPr>
          <p:cNvPr id="30723" name="Rectangle 3"/>
          <p:cNvSpPr>
            <a:spLocks noGrp="1" noChangeArrowheads="1"/>
          </p:cNvSpPr>
          <p:nvPr>
            <p:ph type="body" idx="1"/>
          </p:nvPr>
        </p:nvSpPr>
        <p:spPr/>
        <p:txBody>
          <a:bodyPr/>
          <a:lstStyle/>
          <a:p>
            <a:r>
              <a:rPr lang="en-GB" dirty="0"/>
              <a:t>‘Evidence-based care’</a:t>
            </a:r>
          </a:p>
          <a:p>
            <a:r>
              <a:rPr lang="en-GB" dirty="0"/>
              <a:t>Systematic reviews</a:t>
            </a:r>
          </a:p>
          <a:p>
            <a:r>
              <a:rPr lang="en-GB" dirty="0"/>
              <a:t>Planning a protocol</a:t>
            </a:r>
          </a:p>
          <a:p>
            <a:r>
              <a:rPr lang="en-GB" dirty="0"/>
              <a:t>Rationales for systematic reviews</a:t>
            </a:r>
          </a:p>
          <a:p>
            <a:r>
              <a:rPr lang="en-GB" dirty="0"/>
              <a:t>Where to start (if you think this is for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GB" b="1" dirty="0"/>
              <a:t>Selection Bias</a:t>
            </a:r>
          </a:p>
        </p:txBody>
      </p:sp>
      <p:sp>
        <p:nvSpPr>
          <p:cNvPr id="123907" name="Rectangle 3"/>
          <p:cNvSpPr>
            <a:spLocks noGrp="1" noChangeArrowheads="1"/>
          </p:cNvSpPr>
          <p:nvPr>
            <p:ph type="body" idx="1"/>
          </p:nvPr>
        </p:nvSpPr>
        <p:spPr/>
        <p:txBody>
          <a:bodyPr/>
          <a:lstStyle/>
          <a:p>
            <a:pPr>
              <a:buFontTx/>
              <a:buNone/>
            </a:pPr>
            <a:r>
              <a:rPr lang="en-GB">
                <a:cs typeface="Times New Roman" pitchFamily="18" charset="0"/>
              </a:rPr>
              <a:t>Occurs when the outcome(s) of a trial are affected by systematic differences in: </a:t>
            </a:r>
          </a:p>
          <a:p>
            <a:pPr lvl="2">
              <a:buFont typeface="Monotype Sorts" pitchFamily="2" charset="2"/>
              <a:buAutoNum type="alphaLcParenR"/>
            </a:pPr>
            <a:r>
              <a:rPr lang="en-GB">
                <a:cs typeface="Times New Roman" pitchFamily="18" charset="0"/>
              </a:rPr>
              <a:t>  the way in which individuals are accepted or rejected for a trial</a:t>
            </a:r>
          </a:p>
          <a:p>
            <a:pPr lvl="2">
              <a:buFont typeface="Monotype Sorts" pitchFamily="2" charset="2"/>
              <a:buAutoNum type="alphaLcParenR"/>
            </a:pPr>
            <a:r>
              <a:rPr lang="en-GB">
                <a:cs typeface="Times New Roman" pitchFamily="18" charset="0"/>
              </a:rPr>
              <a:t>  the way in which the interventions are assigned to individuals once they have been accepted into a trial.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GB" b="1" dirty="0"/>
              <a:t>Allocation concealment </a:t>
            </a:r>
            <a:br>
              <a:rPr lang="en-GB" b="1" dirty="0"/>
            </a:br>
            <a:r>
              <a:rPr lang="en-GB" b="1" dirty="0"/>
              <a:t>(Schulz 1995)</a:t>
            </a:r>
          </a:p>
        </p:txBody>
      </p:sp>
      <p:sp>
        <p:nvSpPr>
          <p:cNvPr id="124931" name="Rectangle 3"/>
          <p:cNvSpPr>
            <a:spLocks noGrp="1" noChangeArrowheads="1"/>
          </p:cNvSpPr>
          <p:nvPr>
            <p:ph type="body" idx="1"/>
          </p:nvPr>
        </p:nvSpPr>
        <p:spPr/>
        <p:txBody>
          <a:bodyPr/>
          <a:lstStyle/>
          <a:p>
            <a:pPr>
              <a:buFontTx/>
              <a:buNone/>
            </a:pPr>
            <a:r>
              <a:rPr lang="en-GB" dirty="0"/>
              <a:t>Shields those who admit participants into a trial from knowing future assignments.</a:t>
            </a:r>
          </a:p>
          <a:p>
            <a:pPr lvl="1"/>
            <a:r>
              <a:rPr lang="en-GB" dirty="0"/>
              <a:t>The decision to accept or reject a participant must be made, and informed consent obtained, without knowledge of the treatment to be assigned.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77091" y="274638"/>
            <a:ext cx="8672945" cy="1143000"/>
          </a:xfrm>
        </p:spPr>
        <p:txBody>
          <a:bodyPr/>
          <a:lstStyle/>
          <a:p>
            <a:r>
              <a:rPr lang="en-GB" sz="3600" b="1" dirty="0"/>
              <a:t>Allocation concealment unlikely with:</a:t>
            </a:r>
          </a:p>
        </p:txBody>
      </p:sp>
      <p:sp>
        <p:nvSpPr>
          <p:cNvPr id="125955" name="Rectangle 3"/>
          <p:cNvSpPr>
            <a:spLocks noGrp="1" noChangeArrowheads="1"/>
          </p:cNvSpPr>
          <p:nvPr>
            <p:ph type="body" idx="1"/>
          </p:nvPr>
        </p:nvSpPr>
        <p:spPr>
          <a:xfrm>
            <a:off x="457200" y="1403350"/>
            <a:ext cx="8229600" cy="4470400"/>
          </a:xfrm>
        </p:spPr>
        <p:txBody>
          <a:bodyPr/>
          <a:lstStyle/>
          <a:p>
            <a:r>
              <a:rPr lang="en-GB" dirty="0"/>
              <a:t>alternation </a:t>
            </a:r>
          </a:p>
          <a:p>
            <a:r>
              <a:rPr lang="en-GB" dirty="0"/>
              <a:t>case record numbers</a:t>
            </a:r>
          </a:p>
          <a:p>
            <a:r>
              <a:rPr lang="en-GB" dirty="0"/>
              <a:t>dates of birth; day of the week </a:t>
            </a:r>
          </a:p>
          <a:p>
            <a:r>
              <a:rPr lang="en-GB" dirty="0"/>
              <a:t>any allocation procedure that is entirely transparent before assignment, such as an open list of random numbers of assignments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GB" b="1" dirty="0"/>
              <a:t>Blinding</a:t>
            </a:r>
          </a:p>
        </p:txBody>
      </p:sp>
      <p:sp>
        <p:nvSpPr>
          <p:cNvPr id="126979" name="Rectangle 3"/>
          <p:cNvSpPr>
            <a:spLocks noGrp="1" noChangeArrowheads="1"/>
          </p:cNvSpPr>
          <p:nvPr>
            <p:ph type="body" idx="1"/>
          </p:nvPr>
        </p:nvSpPr>
        <p:spPr>
          <a:xfrm>
            <a:off x="429491" y="1323109"/>
            <a:ext cx="8229600" cy="4273550"/>
          </a:xfrm>
        </p:spPr>
        <p:txBody>
          <a:bodyPr/>
          <a:lstStyle/>
          <a:p>
            <a:pPr>
              <a:lnSpc>
                <a:spcPct val="90000"/>
              </a:lnSpc>
              <a:buFontTx/>
              <a:buNone/>
            </a:pPr>
            <a:r>
              <a:rPr lang="en-GB" sz="2800" dirty="0"/>
              <a:t>Reduces the risk of measurement bias particularly for subjective outcome measures. Unlike allocation concealment it is: </a:t>
            </a:r>
          </a:p>
          <a:p>
            <a:pPr lvl="1">
              <a:lnSpc>
                <a:spcPct val="90000"/>
              </a:lnSpc>
            </a:pPr>
            <a:r>
              <a:rPr lang="en-GB" sz="2400" dirty="0"/>
              <a:t>Post-randomisation</a:t>
            </a:r>
          </a:p>
          <a:p>
            <a:pPr lvl="1">
              <a:lnSpc>
                <a:spcPct val="90000"/>
              </a:lnSpc>
            </a:pPr>
            <a:r>
              <a:rPr lang="en-GB" sz="2400" dirty="0"/>
              <a:t>May not always be possible</a:t>
            </a:r>
          </a:p>
          <a:p>
            <a:pPr>
              <a:lnSpc>
                <a:spcPct val="90000"/>
              </a:lnSpc>
              <a:buFontTx/>
              <a:buNone/>
            </a:pPr>
            <a:r>
              <a:rPr lang="en-GB" sz="2800" dirty="0"/>
              <a:t>Groups to consider:</a:t>
            </a:r>
          </a:p>
          <a:p>
            <a:pPr lvl="1">
              <a:lnSpc>
                <a:spcPct val="90000"/>
              </a:lnSpc>
            </a:pPr>
            <a:r>
              <a:rPr lang="en-GB" sz="2400" dirty="0"/>
              <a:t>Participant</a:t>
            </a:r>
          </a:p>
          <a:p>
            <a:pPr lvl="1">
              <a:lnSpc>
                <a:spcPct val="90000"/>
              </a:lnSpc>
            </a:pPr>
            <a:r>
              <a:rPr lang="en-GB" sz="2400" dirty="0"/>
              <a:t>Treatment team</a:t>
            </a:r>
          </a:p>
          <a:p>
            <a:pPr lvl="1">
              <a:lnSpc>
                <a:spcPct val="90000"/>
              </a:lnSpc>
            </a:pPr>
            <a:r>
              <a:rPr lang="en-GB" sz="2400" dirty="0"/>
              <a:t>Treatment evaluator</a:t>
            </a:r>
          </a:p>
          <a:p>
            <a:pPr lvl="1">
              <a:lnSpc>
                <a:spcPct val="90000"/>
              </a:lnSpc>
            </a:pPr>
            <a:r>
              <a:rPr lang="en-GB" sz="2400" dirty="0"/>
              <a:t>Statistician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noFill/>
          <a:ln/>
        </p:spPr>
        <p:txBody>
          <a:bodyPr lIns="92075" tIns="46038" rIns="92075" bIns="46038"/>
          <a:lstStyle/>
          <a:p>
            <a:r>
              <a:rPr lang="en-US" sz="3200" b="1" dirty="0"/>
              <a:t>Drop-Outs:</a:t>
            </a:r>
          </a:p>
        </p:txBody>
      </p:sp>
      <p:sp>
        <p:nvSpPr>
          <p:cNvPr id="128003" name="Rectangle 3"/>
          <p:cNvSpPr>
            <a:spLocks noGrp="1" noChangeArrowheads="1"/>
          </p:cNvSpPr>
          <p:nvPr>
            <p:ph type="body" idx="1"/>
          </p:nvPr>
        </p:nvSpPr>
        <p:spPr>
          <a:xfrm>
            <a:off x="415636" y="1364673"/>
            <a:ext cx="8229600" cy="4273550"/>
          </a:xfrm>
          <a:noFill/>
          <a:ln/>
        </p:spPr>
        <p:txBody>
          <a:bodyPr lIns="92075" tIns="46038" rIns="92075" bIns="46038"/>
          <a:lstStyle/>
          <a:p>
            <a:pPr marL="609600" indent="-609600"/>
            <a:r>
              <a:rPr lang="en-US" dirty="0"/>
              <a:t>Most trials have missing data </a:t>
            </a:r>
          </a:p>
          <a:p>
            <a:pPr marL="609600" indent="-609600"/>
            <a:r>
              <a:rPr lang="en-US" dirty="0"/>
              <a:t>Interpret results with caution</a:t>
            </a:r>
          </a:p>
          <a:p>
            <a:pPr marL="609600" indent="-609600"/>
            <a:r>
              <a:rPr lang="en-US" dirty="0"/>
              <a:t>Two accepted strategies:</a:t>
            </a:r>
          </a:p>
          <a:p>
            <a:pPr marL="990600" lvl="1" indent="-533400"/>
            <a:r>
              <a:rPr lang="en-US" dirty="0"/>
              <a:t>Intent-to-treat (which investigators may have reported, or you may calculate)</a:t>
            </a:r>
          </a:p>
          <a:p>
            <a:pPr marL="990600" lvl="1" indent="-533400"/>
            <a:r>
              <a:rPr lang="en-US" dirty="0"/>
              <a:t>Sensitivity analyses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additive="base">
                                        <p:cTn id="7" dur="500" fill="hold"/>
                                        <p:tgtEl>
                                          <p:spTgt spid="128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80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8003">
                                            <p:txEl>
                                              <p:pRg st="1" end="1"/>
                                            </p:txEl>
                                          </p:spTgt>
                                        </p:tgtEl>
                                        <p:attrNameLst>
                                          <p:attrName>style.visibility</p:attrName>
                                        </p:attrNameLst>
                                      </p:cBhvr>
                                      <p:to>
                                        <p:strVal val="visible"/>
                                      </p:to>
                                    </p:set>
                                    <p:anim calcmode="lin" valueType="num">
                                      <p:cBhvr additive="base">
                                        <p:cTn id="13" dur="500" fill="hold"/>
                                        <p:tgtEl>
                                          <p:spTgt spid="1280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80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8003">
                                            <p:txEl>
                                              <p:pRg st="2" end="2"/>
                                            </p:txEl>
                                          </p:spTgt>
                                        </p:tgtEl>
                                        <p:attrNameLst>
                                          <p:attrName>style.visibility</p:attrName>
                                        </p:attrNameLst>
                                      </p:cBhvr>
                                      <p:to>
                                        <p:strVal val="visible"/>
                                      </p:to>
                                    </p:set>
                                    <p:anim calcmode="lin" valueType="num">
                                      <p:cBhvr additive="base">
                                        <p:cTn id="19" dur="500" fill="hold"/>
                                        <p:tgtEl>
                                          <p:spTgt spid="1280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800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8003">
                                            <p:txEl>
                                              <p:pRg st="3" end="3"/>
                                            </p:txEl>
                                          </p:spTgt>
                                        </p:tgtEl>
                                        <p:attrNameLst>
                                          <p:attrName>style.visibility</p:attrName>
                                        </p:attrNameLst>
                                      </p:cBhvr>
                                      <p:to>
                                        <p:strVal val="visible"/>
                                      </p:to>
                                    </p:set>
                                    <p:anim calcmode="lin" valueType="num">
                                      <p:cBhvr additive="base">
                                        <p:cTn id="23" dur="500" fill="hold"/>
                                        <p:tgtEl>
                                          <p:spTgt spid="12800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800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8003">
                                            <p:txEl>
                                              <p:pRg st="4" end="4"/>
                                            </p:txEl>
                                          </p:spTgt>
                                        </p:tgtEl>
                                        <p:attrNameLst>
                                          <p:attrName>style.visibility</p:attrName>
                                        </p:attrNameLst>
                                      </p:cBhvr>
                                      <p:to>
                                        <p:strVal val="visible"/>
                                      </p:to>
                                    </p:set>
                                    <p:anim calcmode="lin" valueType="num">
                                      <p:cBhvr additive="base">
                                        <p:cTn id="27" dur="500" fill="hold"/>
                                        <p:tgtEl>
                                          <p:spTgt spid="12800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80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GB" b="1" dirty="0"/>
              <a:t>Intent-to-treat</a:t>
            </a:r>
            <a:r>
              <a:rPr lang="en-GB" dirty="0"/>
              <a:t> </a:t>
            </a:r>
          </a:p>
        </p:txBody>
      </p:sp>
      <p:sp>
        <p:nvSpPr>
          <p:cNvPr id="130051" name="Rectangle 3"/>
          <p:cNvSpPr>
            <a:spLocks noGrp="1" noChangeArrowheads="1"/>
          </p:cNvSpPr>
          <p:nvPr>
            <p:ph type="body" idx="1"/>
          </p:nvPr>
        </p:nvSpPr>
        <p:spPr/>
        <p:txBody>
          <a:bodyPr/>
          <a:lstStyle/>
          <a:p>
            <a:r>
              <a:rPr lang="en-US" dirty="0"/>
              <a:t>All </a:t>
            </a:r>
            <a:r>
              <a:rPr lang="en-US" dirty="0" err="1"/>
              <a:t>randomised</a:t>
            </a:r>
            <a:r>
              <a:rPr lang="en-US" dirty="0"/>
              <a:t> patients are included in the analysis</a:t>
            </a:r>
          </a:p>
          <a:p>
            <a:r>
              <a:rPr lang="en-US" dirty="0"/>
              <a:t>…and </a:t>
            </a:r>
            <a:r>
              <a:rPr lang="en-US" dirty="0" err="1"/>
              <a:t>analysed</a:t>
            </a:r>
            <a:r>
              <a:rPr lang="en-US" dirty="0"/>
              <a:t> in the group to which they were allocated</a:t>
            </a:r>
          </a:p>
          <a:p>
            <a:pPr>
              <a:buFontTx/>
              <a:buNone/>
            </a:pP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GB" sz="3600" b="1" dirty="0"/>
              <a:t>Sensitivity analysis – missing data</a:t>
            </a:r>
          </a:p>
        </p:txBody>
      </p:sp>
      <p:sp>
        <p:nvSpPr>
          <p:cNvPr id="131075" name="Rectangle 3"/>
          <p:cNvSpPr>
            <a:spLocks noGrp="1" noChangeArrowheads="1"/>
          </p:cNvSpPr>
          <p:nvPr>
            <p:ph type="body" idx="1"/>
          </p:nvPr>
        </p:nvSpPr>
        <p:spPr>
          <a:xfrm>
            <a:off x="457200" y="1392381"/>
            <a:ext cx="8229600" cy="4273550"/>
          </a:xfrm>
        </p:spPr>
        <p:txBody>
          <a:bodyPr/>
          <a:lstStyle/>
          <a:p>
            <a:pPr>
              <a:buFontTx/>
              <a:buNone/>
            </a:pPr>
            <a:r>
              <a:rPr lang="en-GB" dirty="0"/>
              <a:t>“Worst case scenario”</a:t>
            </a:r>
          </a:p>
          <a:p>
            <a:pPr lvl="1"/>
            <a:r>
              <a:rPr lang="en-GB" dirty="0"/>
              <a:t>Assign worst outcome to drop-outs in treatment arm</a:t>
            </a:r>
          </a:p>
          <a:p>
            <a:pPr lvl="1"/>
            <a:r>
              <a:rPr lang="en-GB" dirty="0"/>
              <a:t>Assign best outcome to drop-outs in comparison arm</a:t>
            </a:r>
          </a:p>
          <a:p>
            <a:pPr lvl="1">
              <a:buFontTx/>
              <a:buNone/>
            </a:pPr>
            <a:r>
              <a:rPr lang="en-GB" dirty="0"/>
              <a:t>“LOCF”</a:t>
            </a:r>
          </a:p>
          <a:p>
            <a:pPr lvl="1">
              <a:buFontTx/>
              <a:buNone/>
            </a:pPr>
            <a:r>
              <a:rPr lang="en-GB" dirty="0"/>
              <a:t>Last observation carried forward – consider severity of disease before considering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GB" b="1" dirty="0"/>
              <a:t>Other kinds of bias</a:t>
            </a:r>
          </a:p>
        </p:txBody>
      </p:sp>
      <p:sp>
        <p:nvSpPr>
          <p:cNvPr id="169987" name="Rectangle 3"/>
          <p:cNvSpPr>
            <a:spLocks noGrp="1" noChangeArrowheads="1"/>
          </p:cNvSpPr>
          <p:nvPr>
            <p:ph type="body" idx="1"/>
          </p:nvPr>
        </p:nvSpPr>
        <p:spPr/>
        <p:txBody>
          <a:bodyPr/>
          <a:lstStyle/>
          <a:p>
            <a:pPr>
              <a:buFontTx/>
              <a:buNone/>
            </a:pPr>
            <a:r>
              <a:rPr lang="en-GB"/>
              <a:t> Reporting biases</a:t>
            </a:r>
          </a:p>
          <a:p>
            <a:pPr>
              <a:buFontTx/>
              <a:buNone/>
            </a:pPr>
            <a:r>
              <a:rPr lang="en-GB"/>
              <a:t> </a:t>
            </a:r>
          </a:p>
          <a:p>
            <a:pPr>
              <a:buFontTx/>
              <a:buNone/>
            </a:pPr>
            <a:r>
              <a:rPr lang="en-GB"/>
              <a:t> Implementation integrity</a:t>
            </a:r>
          </a:p>
          <a:p>
            <a:pPr>
              <a:buFontTx/>
              <a:buNone/>
            </a:pPr>
            <a:endParaRPr lang="en-GB"/>
          </a:p>
          <a:p>
            <a:pPr>
              <a:buFontTx/>
              <a:buNone/>
            </a:pPr>
            <a:r>
              <a:rPr lang="en-GB"/>
              <a:t> Source of funding of trial?</a:t>
            </a:r>
          </a:p>
          <a:p>
            <a:pPr>
              <a:buFontTx/>
              <a:buNone/>
            </a:pPr>
            <a:endParaRPr lang="en-GB"/>
          </a:p>
          <a:p>
            <a:pPr>
              <a:buFontTx/>
              <a:buNone/>
            </a:pPr>
            <a:endParaRPr lang="en-GB"/>
          </a:p>
          <a:p>
            <a:pPr>
              <a:buFontTx/>
              <a:buNone/>
            </a:pPr>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GB" b="1" dirty="0"/>
              <a:t>Sensitivity analysis - general</a:t>
            </a:r>
          </a:p>
        </p:txBody>
      </p:sp>
      <p:sp>
        <p:nvSpPr>
          <p:cNvPr id="135171" name="Rectangle 3"/>
          <p:cNvSpPr>
            <a:spLocks noGrp="1" noChangeArrowheads="1"/>
          </p:cNvSpPr>
          <p:nvPr>
            <p:ph type="body" idx="1"/>
          </p:nvPr>
        </p:nvSpPr>
        <p:spPr>
          <a:xfrm>
            <a:off x="457200" y="1600200"/>
            <a:ext cx="8229600" cy="3997036"/>
          </a:xfrm>
        </p:spPr>
        <p:txBody>
          <a:bodyPr/>
          <a:lstStyle/>
          <a:p>
            <a:pPr>
              <a:buFontTx/>
              <a:buNone/>
            </a:pPr>
            <a:r>
              <a:rPr lang="en-GB" sz="2400" dirty="0">
                <a:cs typeface="Times New Roman" pitchFamily="18" charset="0"/>
              </a:rPr>
              <a:t>    Sensitivity analyses investigate how the conclusions of a review change when one or more of the decisions or assumptions are altered.  </a:t>
            </a:r>
          </a:p>
          <a:p>
            <a:pPr>
              <a:buFontTx/>
              <a:buNone/>
            </a:pPr>
            <a:endParaRPr lang="en-GB" sz="2400" dirty="0">
              <a:cs typeface="Times New Roman" pitchFamily="18" charset="0"/>
            </a:endParaRPr>
          </a:p>
          <a:p>
            <a:pPr>
              <a:buFontTx/>
              <a:buNone/>
            </a:pPr>
            <a:r>
              <a:rPr lang="en-GB" sz="2400" dirty="0">
                <a:cs typeface="Times New Roman" pitchFamily="18" charset="0"/>
              </a:rPr>
              <a:t>    This is most often done when authors are trying to assess the impact on results of removing studies which differ from other on (for example) risks of a particular type of potential bias</a:t>
            </a:r>
            <a:endParaRPr lang="en-GB" dirty="0">
              <a:cs typeface="Times New Roman" pitchFamily="18" charset="0"/>
            </a:endParaRPr>
          </a:p>
          <a:p>
            <a:pPr>
              <a:buFontTx/>
              <a:buNone/>
            </a:pPr>
            <a:r>
              <a:rPr lang="en-GB" dirty="0">
                <a:cs typeface="Times New Roman" pitchFamily="18" charset="0"/>
              </a:rPr>
              <a:t> </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GB" sz="2000" dirty="0"/>
              <a:t/>
            </a:r>
            <a:br>
              <a:rPr lang="en-GB" sz="2000" dirty="0"/>
            </a:br>
            <a:r>
              <a:rPr lang="en-GB" sz="3600" b="1" dirty="0"/>
              <a:t>Plans for analysis</a:t>
            </a:r>
          </a:p>
        </p:txBody>
      </p:sp>
      <p:sp>
        <p:nvSpPr>
          <p:cNvPr id="144387" name="Rectangle 3"/>
          <p:cNvSpPr>
            <a:spLocks noGrp="1" noChangeArrowheads="1"/>
          </p:cNvSpPr>
          <p:nvPr>
            <p:ph type="body" idx="1"/>
          </p:nvPr>
        </p:nvSpPr>
        <p:spPr>
          <a:xfrm>
            <a:off x="457200" y="1427018"/>
            <a:ext cx="8229600" cy="4253346"/>
          </a:xfrm>
        </p:spPr>
        <p:txBody>
          <a:bodyPr/>
          <a:lstStyle/>
          <a:p>
            <a:r>
              <a:rPr lang="en-GB" sz="2400" dirty="0"/>
              <a:t>Are they robust and have they taken account of the mess that is out there and the mess that is to come in the ‘real world’ of studies?</a:t>
            </a:r>
          </a:p>
          <a:p>
            <a:endParaRPr lang="en-GB" sz="2400" dirty="0"/>
          </a:p>
          <a:p>
            <a:pPr>
              <a:buFontTx/>
              <a:buNone/>
            </a:pPr>
            <a:r>
              <a:rPr lang="en-GB" sz="2400" dirty="0"/>
              <a:t>Examples:</a:t>
            </a:r>
          </a:p>
          <a:p>
            <a:r>
              <a:rPr lang="en-GB" sz="2400" dirty="0"/>
              <a:t>Measurements of treatment effect </a:t>
            </a:r>
          </a:p>
          <a:p>
            <a:r>
              <a:rPr lang="en-GB" sz="2400" dirty="0"/>
              <a:t>Unit of analysis issues</a:t>
            </a:r>
          </a:p>
          <a:p>
            <a:r>
              <a:rPr lang="en-GB" sz="2400" dirty="0"/>
              <a:t>Handling missing data</a:t>
            </a:r>
          </a:p>
          <a:p>
            <a:pPr>
              <a:buFontTx/>
              <a:buNone/>
            </a:pPr>
            <a:r>
              <a:rPr lang="en-GB" sz="3600" dirty="0"/>
              <a:t> </a:t>
            </a:r>
            <a:endParaRPr lang="en-GB" dirty="0"/>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z="3600" b="1" dirty="0"/>
              <a:t>Theory-Based Care.  1970s. </a:t>
            </a:r>
            <a:br>
              <a:rPr lang="en-GB" sz="3600" b="1" dirty="0"/>
            </a:br>
            <a:r>
              <a:rPr lang="en-GB" sz="3600" b="1" dirty="0"/>
              <a:t>‘Scared Straight’ </a:t>
            </a:r>
          </a:p>
        </p:txBody>
      </p:sp>
      <p:sp>
        <p:nvSpPr>
          <p:cNvPr id="33795" name="Rectangle 3"/>
          <p:cNvSpPr>
            <a:spLocks noGrp="1" noChangeArrowheads="1"/>
          </p:cNvSpPr>
          <p:nvPr>
            <p:ph type="body" sz="half" idx="1"/>
          </p:nvPr>
        </p:nvSpPr>
        <p:spPr>
          <a:xfrm>
            <a:off x="457200" y="1600200"/>
            <a:ext cx="4033838" cy="4273550"/>
          </a:xfrm>
        </p:spPr>
        <p:txBody>
          <a:bodyPr/>
          <a:lstStyle/>
          <a:p>
            <a:r>
              <a:rPr lang="en-GB" sz="2800" dirty="0"/>
              <a:t>Nasty theory</a:t>
            </a:r>
          </a:p>
          <a:p>
            <a:r>
              <a:rPr lang="en-GB" sz="2800" dirty="0"/>
              <a:t>Great television</a:t>
            </a:r>
          </a:p>
          <a:p>
            <a:r>
              <a:rPr lang="en-GB" sz="2800" dirty="0"/>
              <a:t>Unlikely to help your offending behaviour</a:t>
            </a:r>
          </a:p>
          <a:p>
            <a:endParaRPr lang="en-GB" sz="2800" dirty="0"/>
          </a:p>
        </p:txBody>
      </p:sp>
      <p:sp>
        <p:nvSpPr>
          <p:cNvPr id="33796" name="Rectangle 4"/>
          <p:cNvSpPr>
            <a:spLocks noChangeArrowheads="1"/>
          </p:cNvSpPr>
          <p:nvPr/>
        </p:nvSpPr>
        <p:spPr bwMode="auto">
          <a:xfrm>
            <a:off x="-538163" y="2068513"/>
            <a:ext cx="9144001" cy="0"/>
          </a:xfrm>
          <a:prstGeom prst="rect">
            <a:avLst/>
          </a:prstGeom>
          <a:noFill/>
          <a:ln w="12700" cap="sq">
            <a:noFill/>
            <a:miter lim="800000"/>
            <a:headEnd type="none" w="sm" len="sm"/>
            <a:tailEnd type="none" w="sm" len="sm"/>
          </a:ln>
          <a:effectLst/>
        </p:spPr>
        <p:txBody>
          <a:bodyPr>
            <a:spAutoFit/>
          </a:bodyPr>
          <a:lstStyle/>
          <a:p>
            <a:endParaRPr lang="en-GB"/>
          </a:p>
        </p:txBody>
      </p:sp>
      <p:pic>
        <p:nvPicPr>
          <p:cNvPr id="33797" name="Picture 5" descr="4"/>
          <p:cNvPicPr>
            <a:picLocks noGrp="1" noChangeAspect="1" noChangeArrowheads="1"/>
          </p:cNvPicPr>
          <p:nvPr>
            <p:ph type="clipArt" sz="half" idx="2"/>
          </p:nvPr>
        </p:nvPicPr>
        <p:blipFill>
          <a:blip r:embed="rId2" cstate="print"/>
          <a:srcRect/>
          <a:stretch>
            <a:fillRect/>
          </a:stretch>
        </p:blipFill>
        <p:spPr>
          <a:xfrm>
            <a:off x="4508500" y="2414588"/>
            <a:ext cx="4267200" cy="3265487"/>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457200"/>
            <a:ext cx="7772400" cy="609600"/>
          </a:xfrm>
        </p:spPr>
        <p:txBody>
          <a:bodyPr/>
          <a:lstStyle/>
          <a:p>
            <a:r>
              <a:rPr lang="en-GB" sz="3200" b="1" dirty="0"/>
              <a:t>Reminder: purpose of the protocol</a:t>
            </a:r>
          </a:p>
        </p:txBody>
      </p:sp>
      <p:sp>
        <p:nvSpPr>
          <p:cNvPr id="67587" name="Rectangle 3"/>
          <p:cNvSpPr>
            <a:spLocks noGrp="1" noChangeArrowheads="1"/>
          </p:cNvSpPr>
          <p:nvPr>
            <p:ph type="body" idx="1"/>
          </p:nvPr>
        </p:nvSpPr>
        <p:spPr>
          <a:xfrm>
            <a:off x="685800" y="1295400"/>
            <a:ext cx="7772400" cy="4092575"/>
          </a:xfrm>
        </p:spPr>
        <p:txBody>
          <a:bodyPr/>
          <a:lstStyle/>
          <a:p>
            <a:pPr>
              <a:buClr>
                <a:schemeClr val="tx1"/>
              </a:buClr>
              <a:buFontTx/>
              <a:buNone/>
            </a:pPr>
            <a:r>
              <a:rPr lang="en-GB" sz="2400" dirty="0"/>
              <a:t>Protocols keep researchers </a:t>
            </a:r>
            <a:r>
              <a:rPr lang="en-GB" sz="2400" b="1" dirty="0"/>
              <a:t>HONEST</a:t>
            </a:r>
            <a:r>
              <a:rPr lang="en-GB" sz="2400" dirty="0"/>
              <a:t>.  </a:t>
            </a:r>
          </a:p>
          <a:p>
            <a:pPr>
              <a:buClr>
                <a:schemeClr val="tx1"/>
              </a:buClr>
              <a:buFontTx/>
              <a:buNone/>
            </a:pPr>
            <a:endParaRPr lang="en-GB" sz="2400" dirty="0"/>
          </a:p>
          <a:p>
            <a:pPr>
              <a:buClr>
                <a:schemeClr val="tx1"/>
              </a:buClr>
              <a:buFontTx/>
              <a:buNone/>
            </a:pPr>
            <a:r>
              <a:rPr lang="en-GB" sz="2400" dirty="0"/>
              <a:t>It is difficult to sway your results in a particular way if you’ve laid out your methods to others first as the review has to be carried out in accordance with the protocol </a:t>
            </a:r>
          </a:p>
          <a:p>
            <a:pPr>
              <a:buClr>
                <a:schemeClr val="tx1"/>
              </a:buClr>
              <a:buFontTx/>
              <a:buNone/>
            </a:pPr>
            <a:endParaRPr lang="en-GB" sz="2400" dirty="0" smtClean="0"/>
          </a:p>
          <a:p>
            <a:pPr>
              <a:buClr>
                <a:schemeClr val="tx1"/>
              </a:buClr>
              <a:buFontTx/>
              <a:buNone/>
            </a:pPr>
            <a:r>
              <a:rPr lang="en-GB" sz="2400" dirty="0" smtClean="0"/>
              <a:t>A </a:t>
            </a:r>
            <a:r>
              <a:rPr lang="en-GB" sz="2400" dirty="0"/>
              <a:t>protocol is also your chance to plan the perfect study, even if it doesn’t exist yet.</a:t>
            </a:r>
          </a:p>
          <a:p>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5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GB" b="1" dirty="0"/>
              <a:t>Exercise : 10 – 15 minutes</a:t>
            </a:r>
          </a:p>
        </p:txBody>
      </p:sp>
      <p:sp>
        <p:nvSpPr>
          <p:cNvPr id="145411" name="Rectangle 3"/>
          <p:cNvSpPr>
            <a:spLocks noGrp="1" noChangeArrowheads="1"/>
          </p:cNvSpPr>
          <p:nvPr>
            <p:ph type="body" idx="1"/>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r>
              <a:rPr lang="en-GB" dirty="0">
                <a:latin typeface="Arial" charset="0"/>
              </a:rPr>
              <a:t>Challenges of systematic reviews: </a:t>
            </a:r>
            <a:r>
              <a:rPr lang="en-GB" b="1" dirty="0">
                <a:latin typeface="Arial" charset="0"/>
              </a:rPr>
              <a:t>the protocol </a:t>
            </a:r>
            <a:r>
              <a:rPr lang="en-GB" b="1" dirty="0" smtClean="0">
                <a:latin typeface="Arial" charset="0"/>
              </a:rPr>
              <a:t>stage (1)</a:t>
            </a:r>
            <a:r>
              <a:rPr lang="en-GB" dirty="0" smtClean="0">
                <a:latin typeface="Arial" charset="0"/>
              </a:rPr>
              <a:t> </a:t>
            </a:r>
            <a:endParaRPr lang="en-GB" dirty="0">
              <a:latin typeface="Arial" charset="0"/>
            </a:endParaRPr>
          </a:p>
        </p:txBody>
      </p:sp>
      <p:sp>
        <p:nvSpPr>
          <p:cNvPr id="348163" name="Rectangle 3"/>
          <p:cNvSpPr>
            <a:spLocks noGrp="1" noChangeArrowheads="1"/>
          </p:cNvSpPr>
          <p:nvPr>
            <p:ph type="body" idx="1"/>
          </p:nvPr>
        </p:nvSpPr>
        <p:spPr>
          <a:xfrm>
            <a:off x="505690" y="1676400"/>
            <a:ext cx="7924800" cy="4724400"/>
          </a:xfrm>
        </p:spPr>
        <p:txBody>
          <a:bodyPr/>
          <a:lstStyle/>
          <a:p>
            <a:pPr>
              <a:buClr>
                <a:srgbClr val="FF3300"/>
              </a:buClr>
              <a:buFont typeface="Wingdings" pitchFamily="2" charset="2"/>
              <a:buChar char="§"/>
            </a:pPr>
            <a:r>
              <a:rPr lang="en-GB" sz="2800" dirty="0" smtClean="0">
                <a:latin typeface="Arial" charset="0"/>
              </a:rPr>
              <a:t>Background </a:t>
            </a:r>
            <a:r>
              <a:rPr lang="en-GB" sz="2800" dirty="0">
                <a:latin typeface="Arial" charset="0"/>
              </a:rPr>
              <a:t>knowledge – aetiology of condition, rationale for intervention</a:t>
            </a:r>
          </a:p>
          <a:p>
            <a:pPr>
              <a:buClr>
                <a:srgbClr val="FF3300"/>
              </a:buClr>
              <a:buFont typeface="Wingdings" pitchFamily="2" charset="2"/>
              <a:buChar char="§"/>
            </a:pPr>
            <a:endParaRPr lang="en-GB" sz="2800" dirty="0">
              <a:latin typeface="Arial" charset="0"/>
            </a:endParaRPr>
          </a:p>
          <a:p>
            <a:pPr>
              <a:buClr>
                <a:srgbClr val="FF3300"/>
              </a:buClr>
              <a:buFont typeface="Wingdings" pitchFamily="2" charset="2"/>
              <a:buChar char="§"/>
            </a:pPr>
            <a:r>
              <a:rPr lang="en-GB" sz="2800" dirty="0">
                <a:latin typeface="Arial" charset="0"/>
              </a:rPr>
              <a:t>Inclusion/exclusion criteria – are they tight enough to eliminate static?</a:t>
            </a:r>
          </a:p>
          <a:p>
            <a:pPr algn="ctr">
              <a:buFontTx/>
              <a:buNone/>
            </a:pPr>
            <a:r>
              <a:rPr lang="en-GB" sz="2400" i="1" dirty="0">
                <a:latin typeface="Arial" charset="0"/>
              </a:rPr>
              <a:t>Intervention</a:t>
            </a:r>
          </a:p>
          <a:p>
            <a:pPr algn="ctr">
              <a:buFontTx/>
              <a:buNone/>
            </a:pPr>
            <a:r>
              <a:rPr lang="en-GB" sz="2400" i="1" dirty="0">
                <a:latin typeface="Arial" charset="0"/>
              </a:rPr>
              <a:t>Population</a:t>
            </a:r>
          </a:p>
          <a:p>
            <a:pPr algn="ctr">
              <a:buFontTx/>
              <a:buNone/>
            </a:pPr>
            <a:r>
              <a:rPr lang="en-GB" sz="2400" i="1" dirty="0">
                <a:latin typeface="Arial" charset="0"/>
              </a:rPr>
              <a:t>Types of study</a:t>
            </a:r>
          </a:p>
          <a:p>
            <a:pPr algn="ctr">
              <a:buFontTx/>
              <a:buNone/>
            </a:pPr>
            <a:r>
              <a:rPr lang="en-GB" sz="2400" i="1" dirty="0">
                <a:latin typeface="Arial" charset="0"/>
              </a:rPr>
              <a:t>Outcomes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GB" dirty="0">
                <a:latin typeface="Arial" charset="0"/>
              </a:rPr>
              <a:t>Challenges of systematic reviews: </a:t>
            </a:r>
            <a:r>
              <a:rPr lang="en-GB" b="1" dirty="0">
                <a:latin typeface="Arial" charset="0"/>
              </a:rPr>
              <a:t>the protocol </a:t>
            </a:r>
            <a:r>
              <a:rPr lang="en-GB" b="1" dirty="0" smtClean="0">
                <a:latin typeface="Arial" charset="0"/>
              </a:rPr>
              <a:t>stage (2)</a:t>
            </a:r>
            <a:endParaRPr lang="en-GB" dirty="0">
              <a:latin typeface="Arial" charset="0"/>
            </a:endParaRPr>
          </a:p>
        </p:txBody>
      </p:sp>
      <p:sp>
        <p:nvSpPr>
          <p:cNvPr id="376835" name="Rectangle 3"/>
          <p:cNvSpPr>
            <a:spLocks noGrp="1" noChangeArrowheads="1"/>
          </p:cNvSpPr>
          <p:nvPr>
            <p:ph type="body" idx="1"/>
          </p:nvPr>
        </p:nvSpPr>
        <p:spPr>
          <a:xfrm>
            <a:off x="533400" y="1676400"/>
            <a:ext cx="7924800" cy="5181600"/>
          </a:xfrm>
        </p:spPr>
        <p:txBody>
          <a:bodyPr/>
          <a:lstStyle/>
          <a:p>
            <a:pPr>
              <a:buClr>
                <a:srgbClr val="FF3300"/>
              </a:buClr>
              <a:buFont typeface="Wingdings" pitchFamily="2" charset="2"/>
              <a:buChar char="§"/>
            </a:pPr>
            <a:r>
              <a:rPr lang="en-GB" sz="2800" b="1" dirty="0">
                <a:solidFill>
                  <a:srgbClr val="002060"/>
                </a:solidFill>
                <a:latin typeface="Arial" charset="0"/>
              </a:rPr>
              <a:t>Search strategy </a:t>
            </a:r>
            <a:r>
              <a:rPr lang="en-GB" sz="2800" dirty="0">
                <a:latin typeface="Arial" charset="0"/>
              </a:rPr>
              <a:t>– is it comprehensive?  Does it account for variations produced over time and change in ‘culture’ and understanding of aetiology?</a:t>
            </a:r>
          </a:p>
          <a:p>
            <a:pPr>
              <a:buClr>
                <a:srgbClr val="FF3300"/>
              </a:buClr>
              <a:buFont typeface="Wingdings" pitchFamily="2" charset="2"/>
              <a:buChar char="§"/>
            </a:pPr>
            <a:endParaRPr lang="en-GB" sz="2800" dirty="0">
              <a:latin typeface="Arial" charset="0"/>
            </a:endParaRPr>
          </a:p>
          <a:p>
            <a:pPr>
              <a:buClr>
                <a:srgbClr val="FF3300"/>
              </a:buClr>
              <a:buFont typeface="Wingdings" pitchFamily="2" charset="2"/>
              <a:buChar char="§"/>
            </a:pPr>
            <a:r>
              <a:rPr lang="en-GB" sz="2800" b="1" dirty="0">
                <a:solidFill>
                  <a:srgbClr val="002060"/>
                </a:solidFill>
                <a:latin typeface="Arial" charset="0"/>
              </a:rPr>
              <a:t>Plans for analysis </a:t>
            </a:r>
            <a:r>
              <a:rPr lang="en-GB" sz="2800" dirty="0">
                <a:latin typeface="Arial" charset="0"/>
              </a:rPr>
              <a:t>– are they robust and have they taken account of the mess that is out there and the mess that is to come in the ‘real world’ of studies?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sz="3600" b="1" dirty="0"/>
              <a:t>Challenges of systematic reviews: the review stage</a:t>
            </a:r>
          </a:p>
        </p:txBody>
      </p:sp>
      <p:sp>
        <p:nvSpPr>
          <p:cNvPr id="72707" name="Rectangle 3"/>
          <p:cNvSpPr>
            <a:spLocks noGrp="1" noChangeArrowheads="1"/>
          </p:cNvSpPr>
          <p:nvPr>
            <p:ph type="body" idx="1"/>
          </p:nvPr>
        </p:nvSpPr>
        <p:spPr>
          <a:xfrm>
            <a:off x="533399" y="1551709"/>
            <a:ext cx="8028709" cy="4294909"/>
          </a:xfrm>
        </p:spPr>
        <p:txBody>
          <a:bodyPr/>
          <a:lstStyle/>
          <a:p>
            <a:pPr>
              <a:lnSpc>
                <a:spcPct val="90000"/>
              </a:lnSpc>
            </a:pPr>
            <a:r>
              <a:rPr lang="en-GB" sz="2400" b="1" dirty="0"/>
              <a:t>FINDING</a:t>
            </a:r>
            <a:r>
              <a:rPr lang="en-GB" sz="2400" dirty="0"/>
              <a:t> the literature… dependent on quality of indexing and dissemination</a:t>
            </a:r>
          </a:p>
          <a:p>
            <a:pPr>
              <a:lnSpc>
                <a:spcPct val="90000"/>
              </a:lnSpc>
            </a:pPr>
            <a:r>
              <a:rPr lang="en-GB" sz="2400" dirty="0"/>
              <a:t>Acquisition of literature – availability, translation, the ‘grey literature’ and ‘publication bias’</a:t>
            </a:r>
          </a:p>
          <a:p>
            <a:pPr>
              <a:lnSpc>
                <a:spcPct val="90000"/>
              </a:lnSpc>
            </a:pPr>
            <a:r>
              <a:rPr lang="en-GB" sz="2400" dirty="0"/>
              <a:t>Data extraction – once you’ve got those studies, can you use them? </a:t>
            </a:r>
          </a:p>
          <a:p>
            <a:pPr>
              <a:lnSpc>
                <a:spcPct val="90000"/>
              </a:lnSpc>
            </a:pPr>
            <a:r>
              <a:rPr lang="en-GB" sz="2400" dirty="0"/>
              <a:t>Assessment of quality / risk of </a:t>
            </a:r>
            <a:r>
              <a:rPr lang="en-GB" sz="2400" dirty="0" smtClean="0"/>
              <a:t>bias </a:t>
            </a:r>
            <a:r>
              <a:rPr lang="en-GB" sz="2400" dirty="0"/>
              <a:t>of included studies</a:t>
            </a:r>
          </a:p>
          <a:p>
            <a:pPr>
              <a:lnSpc>
                <a:spcPct val="90000"/>
              </a:lnSpc>
            </a:pPr>
            <a:r>
              <a:rPr lang="en-GB" sz="2400" dirty="0"/>
              <a:t>Communication with the authors to acquire missing data. Are they alive? Do the data still exist? Are authors muzzled by employers?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7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27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304800" y="609600"/>
            <a:ext cx="8591550" cy="762000"/>
          </a:xfrm>
        </p:spPr>
        <p:txBody>
          <a:bodyPr/>
          <a:lstStyle/>
          <a:p>
            <a:r>
              <a:rPr lang="en-GB" sz="3600" b="1" dirty="0"/>
              <a:t>Be sceptical of your investigators</a:t>
            </a:r>
          </a:p>
        </p:txBody>
      </p:sp>
      <p:sp>
        <p:nvSpPr>
          <p:cNvPr id="167939" name="Rectangle 3"/>
          <p:cNvSpPr>
            <a:spLocks noGrp="1" noChangeArrowheads="1"/>
          </p:cNvSpPr>
          <p:nvPr>
            <p:ph type="body" idx="1"/>
          </p:nvPr>
        </p:nvSpPr>
        <p:spPr/>
        <p:txBody>
          <a:bodyPr/>
          <a:lstStyle/>
          <a:p>
            <a:pPr>
              <a:lnSpc>
                <a:spcPct val="90000"/>
              </a:lnSpc>
              <a:buFontTx/>
              <a:buNone/>
            </a:pPr>
            <a:r>
              <a:rPr lang="en-GB" sz="2800" b="1"/>
              <a:t> </a:t>
            </a:r>
            <a:r>
              <a:rPr lang="en-GB" sz="2800" b="1" i="1"/>
              <a:t> ”</a:t>
            </a:r>
            <a:r>
              <a:rPr lang="en-GB" sz="2800" i="1"/>
              <a:t>It is possible to be seriously misled by taking the statistical</a:t>
            </a:r>
            <a:r>
              <a:rPr lang="en-GB" sz="2800" i="1" baseline="30000"/>
              <a:t> </a:t>
            </a:r>
            <a:r>
              <a:rPr lang="en-GB" sz="2800" i="1"/>
              <a:t>competence /or the intellectual honesty of authors for</a:t>
            </a:r>
            <a:r>
              <a:rPr lang="en-GB" sz="2800" i="1" baseline="30000"/>
              <a:t> </a:t>
            </a:r>
            <a:r>
              <a:rPr lang="en-GB" sz="2800" i="1"/>
              <a:t>granted. Common errors [are] committed (deliberately or inadvertently)</a:t>
            </a:r>
            <a:r>
              <a:rPr lang="en-GB" sz="2800" i="1" baseline="30000"/>
              <a:t> </a:t>
            </a:r>
            <a:r>
              <a:rPr lang="en-GB" sz="2800" i="1"/>
              <a:t>by authors…”</a:t>
            </a:r>
            <a:r>
              <a:rPr lang="en-GB" sz="2800"/>
              <a:t> </a:t>
            </a:r>
          </a:p>
          <a:p>
            <a:pPr>
              <a:lnSpc>
                <a:spcPct val="90000"/>
              </a:lnSpc>
              <a:buFontTx/>
              <a:buNone/>
            </a:pPr>
            <a:r>
              <a:rPr lang="en-GB" sz="2800" b="1"/>
              <a:t>    </a:t>
            </a:r>
            <a:r>
              <a:rPr lang="en-GB" sz="2400" b="1"/>
              <a:t>Trisha</a:t>
            </a:r>
            <a:r>
              <a:rPr lang="en-GB" sz="2400"/>
              <a:t> </a:t>
            </a:r>
            <a:r>
              <a:rPr lang="en-GB" sz="2400" b="1"/>
              <a:t>Greenhalgh</a:t>
            </a:r>
            <a:r>
              <a:rPr lang="en-GB" sz="2400"/>
              <a:t/>
            </a:r>
            <a:br>
              <a:rPr lang="en-GB" sz="2400"/>
            </a:br>
            <a:r>
              <a:rPr lang="en-GB" sz="2400" b="1"/>
              <a:t>How to read a paper: Statistics for the non-statistician. II: "Significant" relations and their pitfalls.   </a:t>
            </a:r>
            <a:r>
              <a:rPr lang="en-GB" sz="2400"/>
              <a:t>BMJ, Aug </a:t>
            </a:r>
            <a:r>
              <a:rPr lang="en-GB" sz="2400" b="1"/>
              <a:t>1997</a:t>
            </a:r>
            <a:r>
              <a:rPr lang="en-GB" sz="2400"/>
              <a:t>; 315: 422 - 425. </a:t>
            </a:r>
          </a:p>
          <a:p>
            <a:pPr>
              <a:lnSpc>
                <a:spcPct val="90000"/>
              </a:lnSpc>
            </a:pPr>
            <a:endParaRPr lang="en-GB"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GB" sz="3600" b="1" dirty="0"/>
              <a:t>Challenges of systematic reviews: the review stage (continued)</a:t>
            </a:r>
            <a:r>
              <a:rPr lang="en-GB" dirty="0"/>
              <a:t> </a:t>
            </a:r>
          </a:p>
        </p:txBody>
      </p:sp>
      <p:sp>
        <p:nvSpPr>
          <p:cNvPr id="168963" name="Rectangle 3"/>
          <p:cNvSpPr>
            <a:spLocks noGrp="1" noChangeArrowheads="1"/>
          </p:cNvSpPr>
          <p:nvPr>
            <p:ph type="body" idx="1"/>
          </p:nvPr>
        </p:nvSpPr>
        <p:spPr>
          <a:xfrm>
            <a:off x="533400" y="1648691"/>
            <a:ext cx="8097982" cy="4184073"/>
          </a:xfrm>
        </p:spPr>
        <p:txBody>
          <a:bodyPr/>
          <a:lstStyle/>
          <a:p>
            <a:r>
              <a:rPr lang="en-GB" sz="2400" dirty="0"/>
              <a:t>What might make you ‘chuck’ a study?</a:t>
            </a:r>
          </a:p>
          <a:p>
            <a:r>
              <a:rPr lang="en-GB" sz="2400" dirty="0"/>
              <a:t>When is a study ‘in your review’ but not in your meta-analysis?</a:t>
            </a:r>
          </a:p>
          <a:p>
            <a:r>
              <a:rPr lang="en-GB" sz="2400" dirty="0"/>
              <a:t>Conducting meta-analysis as per your protocol</a:t>
            </a:r>
          </a:p>
          <a:p>
            <a:r>
              <a:rPr lang="en-GB" sz="2400" dirty="0"/>
              <a:t>What about the unexpected when it comes to results?</a:t>
            </a:r>
          </a:p>
          <a:p>
            <a:r>
              <a:rPr lang="en-GB" sz="2400" dirty="0"/>
              <a:t>Stamping out bias: in the studies, in yourself</a:t>
            </a:r>
          </a:p>
          <a:p>
            <a:r>
              <a:rPr lang="en-GB" sz="2400" dirty="0"/>
              <a:t>Writing up your conclusions… for current practice and for future research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8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8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8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8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8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GB" b="1" dirty="0"/>
              <a:t>And challenges to SRs of the future:</a:t>
            </a:r>
          </a:p>
        </p:txBody>
      </p:sp>
      <p:sp>
        <p:nvSpPr>
          <p:cNvPr id="148483" name="Rectangle 3"/>
          <p:cNvSpPr>
            <a:spLocks noGrp="1" noChangeArrowheads="1"/>
          </p:cNvSpPr>
          <p:nvPr>
            <p:ph type="body" idx="1"/>
          </p:nvPr>
        </p:nvSpPr>
        <p:spPr>
          <a:xfrm>
            <a:off x="457200" y="1600200"/>
            <a:ext cx="8229600" cy="4121727"/>
          </a:xfrm>
        </p:spPr>
        <p:txBody>
          <a:bodyPr/>
          <a:lstStyle/>
          <a:p>
            <a:pPr>
              <a:lnSpc>
                <a:spcPct val="90000"/>
              </a:lnSpc>
            </a:pPr>
            <a:r>
              <a:rPr lang="en-GB" sz="2400" dirty="0"/>
              <a:t>Finding more and better ways of including qualitative data</a:t>
            </a:r>
          </a:p>
          <a:p>
            <a:pPr>
              <a:lnSpc>
                <a:spcPct val="90000"/>
              </a:lnSpc>
            </a:pPr>
            <a:r>
              <a:rPr lang="en-GB" sz="2400" dirty="0"/>
              <a:t>Finding more and better ways to include data on equity and inequality</a:t>
            </a:r>
          </a:p>
          <a:p>
            <a:pPr>
              <a:lnSpc>
                <a:spcPct val="90000"/>
              </a:lnSpc>
            </a:pPr>
            <a:r>
              <a:rPr lang="en-GB" sz="2400" dirty="0"/>
              <a:t>Evolving statistical techniques</a:t>
            </a:r>
          </a:p>
          <a:p>
            <a:pPr>
              <a:lnSpc>
                <a:spcPct val="90000"/>
              </a:lnSpc>
            </a:pPr>
            <a:r>
              <a:rPr lang="en-GB" sz="2400" dirty="0"/>
              <a:t>Dissemination – is anybody out there LISTENING?</a:t>
            </a:r>
          </a:p>
          <a:p>
            <a:pPr>
              <a:lnSpc>
                <a:spcPct val="90000"/>
              </a:lnSpc>
            </a:pPr>
            <a:r>
              <a:rPr lang="en-GB" sz="2400" dirty="0"/>
              <a:t>Most importantly to you as an author – can you keep your review up to date?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4638"/>
            <a:ext cx="8229600" cy="847580"/>
          </a:xfrm>
        </p:spPr>
        <p:txBody>
          <a:bodyPr/>
          <a:lstStyle/>
          <a:p>
            <a:r>
              <a:rPr lang="en-GB" sz="3600" b="1" dirty="0"/>
              <a:t>Keeping systematic reviews up-to-date</a:t>
            </a:r>
          </a:p>
        </p:txBody>
      </p:sp>
      <p:sp>
        <p:nvSpPr>
          <p:cNvPr id="146435" name="Rectangle 3"/>
          <p:cNvSpPr>
            <a:spLocks noGrp="1" noChangeArrowheads="1"/>
          </p:cNvSpPr>
          <p:nvPr>
            <p:ph type="body" sz="half" idx="1"/>
          </p:nvPr>
        </p:nvSpPr>
        <p:spPr>
          <a:xfrm>
            <a:off x="457200" y="1600200"/>
            <a:ext cx="4033838" cy="4273550"/>
          </a:xfrm>
        </p:spPr>
        <p:txBody>
          <a:bodyPr/>
          <a:lstStyle/>
          <a:p>
            <a:endParaRPr lang="en-US" sz="2800"/>
          </a:p>
        </p:txBody>
      </p:sp>
      <p:graphicFrame>
        <p:nvGraphicFramePr>
          <p:cNvPr id="146436" name="Object 4"/>
          <p:cNvGraphicFramePr>
            <a:graphicFrameLocks noChangeAspect="1"/>
          </p:cNvGraphicFramePr>
          <p:nvPr>
            <p:ph type="clipArt" sz="half" idx="2"/>
          </p:nvPr>
        </p:nvGraphicFramePr>
        <p:xfrm>
          <a:off x="415925" y="1327150"/>
          <a:ext cx="8305800" cy="4057650"/>
        </p:xfrm>
        <a:graphic>
          <a:graphicData uri="http://schemas.openxmlformats.org/presentationml/2006/ole">
            <p:oleObj spid="_x0000_s146436" name="Photo Editor Photo" r:id="rId3" imgW="4266667" imgH="4172532" progId="MSPhotoEd.3">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381000"/>
            <a:ext cx="7772400" cy="609600"/>
          </a:xfrm>
        </p:spPr>
        <p:txBody>
          <a:bodyPr/>
          <a:lstStyle/>
          <a:p>
            <a:r>
              <a:rPr lang="en-GB" b="1" dirty="0"/>
              <a:t>Is it worth it?</a:t>
            </a:r>
          </a:p>
        </p:txBody>
      </p:sp>
      <p:graphicFrame>
        <p:nvGraphicFramePr>
          <p:cNvPr id="76803" name="Object 3">
            <a:hlinkHover r:id="" action="ppaction://hlinkshowjump?jump=nextslide"/>
          </p:cNvPr>
          <p:cNvGraphicFramePr>
            <a:graphicFrameLocks noChangeAspect="1"/>
          </p:cNvGraphicFramePr>
          <p:nvPr>
            <p:ph type="chart" idx="1"/>
          </p:nvPr>
        </p:nvGraphicFramePr>
        <p:xfrm>
          <a:off x="990600" y="1066800"/>
          <a:ext cx="7239000" cy="4972050"/>
        </p:xfrm>
        <a:graphic>
          <a:graphicData uri="http://schemas.openxmlformats.org/presentationml/2006/ole">
            <p:oleObj spid="_x0000_s76803" r:id="rId4" imgW="2839212" imgH="2857500" progId="Word.Picture.8">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457200" y="274638"/>
            <a:ext cx="8229600" cy="958417"/>
          </a:xfrm>
          <a:noFill/>
          <a:ln/>
        </p:spPr>
        <p:txBody>
          <a:bodyPr lIns="92075" tIns="46038" rIns="92075" bIns="46038" anchor="ctr"/>
          <a:lstStyle/>
          <a:p>
            <a:r>
              <a:rPr lang="en-US" sz="4000" b="1" dirty="0">
                <a:solidFill>
                  <a:srgbClr val="C00000"/>
                </a:solidFill>
              </a:rPr>
              <a:t>Evidence-based practice</a:t>
            </a:r>
          </a:p>
        </p:txBody>
      </p:sp>
      <p:sp>
        <p:nvSpPr>
          <p:cNvPr id="485379" name="Rectangle 3"/>
          <p:cNvSpPr>
            <a:spLocks noGrp="1" noChangeArrowheads="1"/>
          </p:cNvSpPr>
          <p:nvPr>
            <p:ph type="body" idx="1"/>
          </p:nvPr>
        </p:nvSpPr>
        <p:spPr>
          <a:xfrm>
            <a:off x="457200" y="1413164"/>
            <a:ext cx="7959436" cy="4267199"/>
          </a:xfrm>
          <a:noFill/>
          <a:ln/>
        </p:spPr>
        <p:txBody>
          <a:bodyPr lIns="92075" tIns="46038" rIns="92075" bIns="46038"/>
          <a:lstStyle/>
          <a:p>
            <a:r>
              <a:rPr lang="en-US" sz="2800" dirty="0"/>
              <a:t>Now talked about routinely</a:t>
            </a:r>
          </a:p>
          <a:p>
            <a:r>
              <a:rPr lang="en-US" sz="2800" dirty="0"/>
              <a:t>Intended to improve the quality of decisions we make which impact on the recipients of services</a:t>
            </a:r>
          </a:p>
          <a:p>
            <a:r>
              <a:rPr lang="en-US" sz="2800" dirty="0"/>
              <a:t>Therefore, essentially an ethical issue</a:t>
            </a:r>
          </a:p>
          <a:p>
            <a:r>
              <a:rPr lang="en-US" sz="2800" dirty="0"/>
              <a:t>Can we assume that decision-making is set to improve?</a:t>
            </a:r>
          </a:p>
          <a:p>
            <a:r>
              <a:rPr lang="en-US" sz="2800" dirty="0"/>
              <a:t>Will recipients of services be better served?</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199" y="274638"/>
            <a:ext cx="8409709" cy="1143000"/>
          </a:xfrm>
        </p:spPr>
        <p:txBody>
          <a:bodyPr/>
          <a:lstStyle/>
          <a:p>
            <a:r>
              <a:rPr lang="en-GB" b="1" dirty="0"/>
              <a:t>1</a:t>
            </a:r>
            <a:r>
              <a:rPr lang="en-GB" b="1" baseline="30000" dirty="0"/>
              <a:t>st</a:t>
            </a:r>
            <a:r>
              <a:rPr lang="en-GB" b="1" dirty="0"/>
              <a:t> rationale for SRs: information overload</a:t>
            </a:r>
          </a:p>
        </p:txBody>
      </p:sp>
      <p:sp>
        <p:nvSpPr>
          <p:cNvPr id="54275" name="Rectangle 3"/>
          <p:cNvSpPr>
            <a:spLocks noGrp="1" noChangeArrowheads="1"/>
          </p:cNvSpPr>
          <p:nvPr>
            <p:ph type="body" idx="1"/>
          </p:nvPr>
        </p:nvSpPr>
        <p:spPr/>
        <p:txBody>
          <a:bodyPr/>
          <a:lstStyle/>
          <a:p>
            <a:pPr>
              <a:lnSpc>
                <a:spcPct val="90000"/>
              </a:lnSpc>
            </a:pPr>
            <a:r>
              <a:rPr lang="en-GB" sz="2400"/>
              <a:t>Millions of articles are published annually in the biomedical literature </a:t>
            </a:r>
          </a:p>
          <a:p>
            <a:pPr>
              <a:lnSpc>
                <a:spcPct val="90000"/>
              </a:lnSpc>
            </a:pPr>
            <a:r>
              <a:rPr lang="en-GB" sz="2400"/>
              <a:t>The unpublished or ‘grey’ literature –is considerable also</a:t>
            </a:r>
          </a:p>
          <a:p>
            <a:pPr>
              <a:lnSpc>
                <a:spcPct val="90000"/>
              </a:lnSpc>
            </a:pPr>
            <a:r>
              <a:rPr lang="en-GB" sz="2400"/>
              <a:t>Clearly, systematic review is necessary to refine these unmanageable amounts of information and…  as someone said...</a:t>
            </a:r>
          </a:p>
          <a:p>
            <a:pPr>
              <a:lnSpc>
                <a:spcPct val="90000"/>
              </a:lnSpc>
            </a:pPr>
            <a:r>
              <a:rPr lang="en-GB" sz="2400" i="1"/>
              <a:t>“</a:t>
            </a:r>
            <a:r>
              <a:rPr lang="en-GB" sz="2400" i="1">
                <a:solidFill>
                  <a:srgbClr val="FF3300"/>
                </a:solidFill>
              </a:rPr>
              <a:t>Through critical exploration, evaluation, and synthesis the systematic review separates the insignificant, unsound or redundant deadwood from the salient and critical studies that are worthy of reflection.”</a:t>
            </a:r>
          </a:p>
          <a:p>
            <a:pPr>
              <a:lnSpc>
                <a:spcPct val="90000"/>
              </a:lnSpc>
              <a:buFontTx/>
              <a:buNone/>
            </a:pPr>
            <a:endParaRPr lang="en-GB" sz="2400" i="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b="1" dirty="0"/>
              <a:t>2</a:t>
            </a:r>
            <a:r>
              <a:rPr lang="en-GB" b="1" baseline="30000" dirty="0"/>
              <a:t>nd</a:t>
            </a:r>
            <a:r>
              <a:rPr lang="en-GB" b="1" dirty="0"/>
              <a:t>: decision-making</a:t>
            </a:r>
          </a:p>
        </p:txBody>
      </p:sp>
      <p:sp>
        <p:nvSpPr>
          <p:cNvPr id="55299" name="Rectangle 3"/>
          <p:cNvSpPr>
            <a:spLocks noGrp="1" noChangeArrowheads="1"/>
          </p:cNvSpPr>
          <p:nvPr>
            <p:ph type="body" idx="1"/>
          </p:nvPr>
        </p:nvSpPr>
        <p:spPr/>
        <p:txBody>
          <a:bodyPr/>
          <a:lstStyle/>
          <a:p>
            <a:r>
              <a:rPr lang="en-GB" dirty="0"/>
              <a:t>Practitioners need SRs to keep up with the literature in their field </a:t>
            </a:r>
          </a:p>
          <a:p>
            <a:r>
              <a:rPr lang="en-GB" dirty="0"/>
              <a:t>Policy-makers need them to make sensible decisions</a:t>
            </a:r>
          </a:p>
          <a:p>
            <a:r>
              <a:rPr lang="en-GB" dirty="0"/>
              <a:t>Researchers need them to identify gaps and establish protocols for future research.</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229600" cy="928687"/>
          </a:xfrm>
        </p:spPr>
        <p:txBody>
          <a:bodyPr/>
          <a:lstStyle/>
          <a:p>
            <a:r>
              <a:rPr lang="en-GB" sz="3600" b="1" dirty="0"/>
              <a:t>3</a:t>
            </a:r>
            <a:r>
              <a:rPr lang="en-GB" sz="3600" b="1" baseline="30000" dirty="0"/>
              <a:t>rd</a:t>
            </a:r>
            <a:r>
              <a:rPr lang="en-GB" sz="3600" b="1" dirty="0"/>
              <a:t>: efficient scientific technique</a:t>
            </a:r>
          </a:p>
        </p:txBody>
      </p:sp>
      <p:sp>
        <p:nvSpPr>
          <p:cNvPr id="56323" name="Rectangle 3"/>
          <p:cNvSpPr>
            <a:spLocks noGrp="1" noChangeArrowheads="1"/>
          </p:cNvSpPr>
          <p:nvPr>
            <p:ph type="body" idx="1"/>
          </p:nvPr>
        </p:nvSpPr>
        <p:spPr>
          <a:xfrm>
            <a:off x="457200" y="1235075"/>
            <a:ext cx="8229600" cy="4638675"/>
          </a:xfrm>
        </p:spPr>
        <p:txBody>
          <a:bodyPr/>
          <a:lstStyle/>
          <a:p>
            <a:pPr>
              <a:lnSpc>
                <a:spcPct val="90000"/>
              </a:lnSpc>
            </a:pPr>
            <a:r>
              <a:rPr lang="en-GB" sz="2800" dirty="0"/>
              <a:t> A review usually less costly and time-consuming than embarking on a new study (although an SR may conclude that new studies are called for).   </a:t>
            </a:r>
          </a:p>
          <a:p>
            <a:pPr>
              <a:lnSpc>
                <a:spcPct val="90000"/>
              </a:lnSpc>
            </a:pPr>
            <a:r>
              <a:rPr lang="en-GB" sz="2800" dirty="0"/>
              <a:t>Reviews can also suggest or even establish that further research in a given area is not called for or even unethical </a:t>
            </a:r>
          </a:p>
          <a:p>
            <a:pPr>
              <a:lnSpc>
                <a:spcPct val="90000"/>
              </a:lnSpc>
            </a:pPr>
            <a:r>
              <a:rPr lang="en-GB" sz="2800" dirty="0"/>
              <a:t>Continuously updated reviews can shorten the time between research discoveries and ‘real world’ implementation of effective diagnostic or treatment strategies.  </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GB" b="1" dirty="0"/>
              <a:t>4</a:t>
            </a:r>
            <a:r>
              <a:rPr lang="en-GB" b="1" baseline="30000" dirty="0"/>
              <a:t>th</a:t>
            </a:r>
            <a:r>
              <a:rPr lang="en-GB" b="1" dirty="0"/>
              <a:t> : generalisibility</a:t>
            </a:r>
          </a:p>
        </p:txBody>
      </p:sp>
      <p:sp>
        <p:nvSpPr>
          <p:cNvPr id="57347" name="Rectangle 3"/>
          <p:cNvSpPr>
            <a:spLocks noGrp="1" noChangeArrowheads="1"/>
          </p:cNvSpPr>
          <p:nvPr>
            <p:ph type="body" idx="1"/>
          </p:nvPr>
        </p:nvSpPr>
        <p:spPr/>
        <p:txBody>
          <a:bodyPr/>
          <a:lstStyle/>
          <a:p>
            <a:pPr>
              <a:lnSpc>
                <a:spcPct val="90000"/>
              </a:lnSpc>
            </a:pPr>
            <a:r>
              <a:rPr lang="en-GB" dirty="0"/>
              <a:t>Diversity of multiple reviewed studies provides an interpretive context not available in any one study…. studies addressing similar questions often use different eligibility criteria for participants, different definitions of the ‘problem’, different variations of an intervention, different study designs,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sz="3200" b="1" dirty="0"/>
              <a:t>5</a:t>
            </a:r>
            <a:r>
              <a:rPr lang="en-GB" sz="3200" b="1" baseline="30000" dirty="0"/>
              <a:t>th</a:t>
            </a:r>
            <a:r>
              <a:rPr lang="en-GB" sz="3200" b="1" dirty="0"/>
              <a:t> : consistency of relationships </a:t>
            </a:r>
          </a:p>
        </p:txBody>
      </p:sp>
      <p:sp>
        <p:nvSpPr>
          <p:cNvPr id="58371" name="Rectangle 3"/>
          <p:cNvSpPr>
            <a:spLocks noGrp="1" noChangeArrowheads="1"/>
          </p:cNvSpPr>
          <p:nvPr>
            <p:ph type="body" idx="1"/>
          </p:nvPr>
        </p:nvSpPr>
        <p:spPr/>
        <p:txBody>
          <a:bodyPr/>
          <a:lstStyle/>
          <a:p>
            <a:r>
              <a:rPr lang="en-GB" sz="2800" dirty="0"/>
              <a:t>Are effects in the same direction, and of the same general magnitudes, given the variation in study protocols?   </a:t>
            </a:r>
          </a:p>
          <a:p>
            <a:r>
              <a:rPr lang="en-GB" sz="2800" dirty="0"/>
              <a:t> Does consistency exist between studies of the same intervention or different dosages/intensities/classes of the same intervention?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sz="3200" b="1" dirty="0"/>
              <a:t>6</a:t>
            </a:r>
            <a:r>
              <a:rPr lang="en-GB" sz="3200" b="1" baseline="30000" dirty="0"/>
              <a:t>th</a:t>
            </a:r>
            <a:r>
              <a:rPr lang="en-GB" sz="3200" b="1" dirty="0"/>
              <a:t> : (conversely!) the inconsistencies?</a:t>
            </a:r>
          </a:p>
        </p:txBody>
      </p:sp>
      <p:sp>
        <p:nvSpPr>
          <p:cNvPr id="59395" name="Rectangle 3"/>
          <p:cNvSpPr>
            <a:spLocks noGrp="1" noChangeArrowheads="1"/>
          </p:cNvSpPr>
          <p:nvPr>
            <p:ph type="body" idx="1"/>
          </p:nvPr>
        </p:nvSpPr>
        <p:spPr>
          <a:xfrm>
            <a:off x="374074" y="1600200"/>
            <a:ext cx="8312726" cy="4273550"/>
          </a:xfrm>
        </p:spPr>
        <p:txBody>
          <a:bodyPr/>
          <a:lstStyle/>
          <a:p>
            <a:pPr marL="0" lvl="2" indent="0">
              <a:buNone/>
            </a:pPr>
            <a:r>
              <a:rPr lang="en-GB" sz="2800" dirty="0"/>
              <a:t>If  a treatment strategy is effective in one  setting and not in another, or among some people and not amongst others, </a:t>
            </a:r>
            <a:r>
              <a:rPr lang="en-GB" sz="2800" u="sng" dirty="0"/>
              <a:t>this is important</a:t>
            </a:r>
            <a:r>
              <a:rPr lang="en-GB" sz="2800" dirty="0"/>
              <a:t>!</a:t>
            </a:r>
          </a:p>
          <a:p>
            <a:pPr marL="0" lvl="2" indent="0">
              <a:buNone/>
            </a:pPr>
            <a:endParaRPr lang="en-GB" sz="2800" dirty="0" smtClean="0"/>
          </a:p>
          <a:p>
            <a:pPr marL="0" lvl="2" indent="0">
              <a:buNone/>
            </a:pPr>
            <a:r>
              <a:rPr lang="en-GB" sz="2800" dirty="0" smtClean="0"/>
              <a:t>Furthermore</a:t>
            </a:r>
            <a:r>
              <a:rPr lang="en-GB" sz="2800" dirty="0"/>
              <a:t>, whether findings from a single study  stand alone for any reason  (uniqueness of study population, study  quality or outcome measure) should be explored…</a:t>
            </a:r>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809625"/>
            <a:ext cx="8229600" cy="608013"/>
          </a:xfrm>
        </p:spPr>
        <p:txBody>
          <a:bodyPr/>
          <a:lstStyle/>
          <a:p>
            <a:r>
              <a:rPr lang="en-GB" b="1" dirty="0"/>
              <a:t>7</a:t>
            </a:r>
            <a:r>
              <a:rPr lang="en-GB" b="1" baseline="30000" dirty="0"/>
              <a:t>th</a:t>
            </a:r>
            <a:r>
              <a:rPr lang="en-GB" b="1" dirty="0"/>
              <a:t> : power</a:t>
            </a:r>
          </a:p>
        </p:txBody>
      </p:sp>
      <p:sp>
        <p:nvSpPr>
          <p:cNvPr id="60419" name="Rectangle 3"/>
          <p:cNvSpPr>
            <a:spLocks noGrp="1" noChangeArrowheads="1"/>
          </p:cNvSpPr>
          <p:nvPr>
            <p:ph type="body" idx="1"/>
          </p:nvPr>
        </p:nvSpPr>
        <p:spPr/>
        <p:txBody>
          <a:bodyPr/>
          <a:lstStyle/>
          <a:p>
            <a:pPr>
              <a:buNone/>
            </a:pPr>
            <a:r>
              <a:rPr lang="en-GB" dirty="0" smtClean="0"/>
              <a:t>	Quantitative </a:t>
            </a:r>
            <a:r>
              <a:rPr lang="en-GB" dirty="0"/>
              <a:t>SRs have the advantage of </a:t>
            </a:r>
            <a:r>
              <a:rPr lang="en-GB" b="1" dirty="0"/>
              <a:t>increased power</a:t>
            </a:r>
            <a:r>
              <a:rPr lang="en-GB" dirty="0"/>
              <a:t>. </a:t>
            </a:r>
            <a:endParaRPr lang="en-GB" dirty="0" smtClean="0"/>
          </a:p>
          <a:p>
            <a:pPr>
              <a:buNone/>
            </a:pPr>
            <a:r>
              <a:rPr lang="en-GB" dirty="0"/>
              <a:t>	</a:t>
            </a:r>
          </a:p>
          <a:p>
            <a:pPr>
              <a:buNone/>
            </a:pPr>
            <a:r>
              <a:rPr lang="en-GB" dirty="0" smtClean="0"/>
              <a:t>	The </a:t>
            </a:r>
            <a:r>
              <a:rPr lang="en-GB" dirty="0"/>
              <a:t>advantage of increasing power is particularly relevant to conditions of relatively low event rates or when small effects are being assessed.</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809625"/>
            <a:ext cx="8229600" cy="608013"/>
          </a:xfrm>
        </p:spPr>
        <p:txBody>
          <a:bodyPr/>
          <a:lstStyle/>
          <a:p>
            <a:r>
              <a:rPr lang="en-GB" b="1" dirty="0"/>
              <a:t>8</a:t>
            </a:r>
            <a:r>
              <a:rPr lang="en-GB" b="1" baseline="30000" dirty="0"/>
              <a:t>th</a:t>
            </a:r>
            <a:r>
              <a:rPr lang="en-GB" b="1" dirty="0"/>
              <a:t> : precision</a:t>
            </a:r>
          </a:p>
        </p:txBody>
      </p:sp>
      <p:sp>
        <p:nvSpPr>
          <p:cNvPr id="61443" name="Rectangle 3"/>
          <p:cNvSpPr>
            <a:spLocks noGrp="1" noChangeArrowheads="1"/>
          </p:cNvSpPr>
          <p:nvPr>
            <p:ph type="body" idx="1"/>
          </p:nvPr>
        </p:nvSpPr>
        <p:spPr/>
        <p:txBody>
          <a:bodyPr/>
          <a:lstStyle/>
          <a:p>
            <a:r>
              <a:rPr lang="en-GB" sz="2400" dirty="0"/>
              <a:t>A measure of the likelihood of random errors in the results of a study, meta-analysis or measurement.  </a:t>
            </a:r>
          </a:p>
          <a:p>
            <a:r>
              <a:rPr lang="en-GB" sz="2400" dirty="0"/>
              <a:t>Confidence intervals around the estimate of effect from each study are a measure of precision</a:t>
            </a:r>
          </a:p>
          <a:p>
            <a:r>
              <a:rPr lang="en-GB" sz="2400" dirty="0"/>
              <a:t>the weight given to the results of each study in a meta-analysis (typically the inverse of the variance of the estimate of effect) is a measure of precision </a:t>
            </a:r>
            <a:r>
              <a:rPr lang="en-GB" sz="2400" i="1" dirty="0"/>
              <a:t>(i.e. the degree to which a study influences the overall estimate of effect in a meta-analysis is determined by the precision of its estimate of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809625"/>
            <a:ext cx="8229600" cy="608013"/>
          </a:xfrm>
        </p:spPr>
        <p:txBody>
          <a:bodyPr/>
          <a:lstStyle/>
          <a:p>
            <a:r>
              <a:rPr lang="en-GB" b="1" dirty="0"/>
              <a:t>9</a:t>
            </a:r>
            <a:r>
              <a:rPr lang="en-GB" b="1" baseline="30000" dirty="0"/>
              <a:t>th</a:t>
            </a:r>
            <a:r>
              <a:rPr lang="en-GB" b="1" dirty="0"/>
              <a:t> : accuracy</a:t>
            </a:r>
          </a:p>
        </p:txBody>
      </p:sp>
      <p:sp>
        <p:nvSpPr>
          <p:cNvPr id="62467" name="Rectangle 3"/>
          <p:cNvSpPr>
            <a:spLocks noGrp="1" noChangeArrowheads="1"/>
          </p:cNvSpPr>
          <p:nvPr>
            <p:ph type="body" idx="1"/>
          </p:nvPr>
        </p:nvSpPr>
        <p:spPr/>
        <p:txBody>
          <a:bodyPr/>
          <a:lstStyle/>
          <a:p>
            <a:pPr>
              <a:lnSpc>
                <a:spcPct val="90000"/>
              </a:lnSpc>
            </a:pPr>
            <a:r>
              <a:rPr lang="en-GB" dirty="0"/>
              <a:t>…or at least an improved reflection of reality….  Traditional (non-systematic) reviews can be criticised as biased and haphazard… subject to idiosyncracies of the reviewer…</a:t>
            </a:r>
          </a:p>
          <a:p>
            <a:pPr>
              <a:lnSpc>
                <a:spcPct val="90000"/>
              </a:lnSpc>
            </a:pPr>
            <a:r>
              <a:rPr lang="en-GB" dirty="0"/>
              <a:t>SRs and meta-analyses using scientific principles which aim to reduce random and systematic errors are superior </a:t>
            </a:r>
            <a:r>
              <a:rPr lang="en-GB" b="1" dirty="0"/>
              <a:t>BUT</a:t>
            </a:r>
            <a:r>
              <a:rPr lang="en-GB"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809625"/>
            <a:ext cx="8229600" cy="608013"/>
          </a:xfrm>
        </p:spPr>
        <p:txBody>
          <a:bodyPr/>
          <a:lstStyle/>
          <a:p>
            <a:r>
              <a:rPr lang="en-GB" b="1" dirty="0"/>
              <a:t>But… Nothing’s perfect</a:t>
            </a:r>
            <a:r>
              <a:rPr lang="en-GB" dirty="0"/>
              <a:t>.</a:t>
            </a:r>
          </a:p>
        </p:txBody>
      </p:sp>
      <p:sp>
        <p:nvSpPr>
          <p:cNvPr id="149507" name="Rectangle 3"/>
          <p:cNvSpPr>
            <a:spLocks noGrp="1" noChangeArrowheads="1"/>
          </p:cNvSpPr>
          <p:nvPr>
            <p:ph type="body" idx="1"/>
          </p:nvPr>
        </p:nvSpPr>
        <p:spPr/>
        <p:txBody>
          <a:bodyPr/>
          <a:lstStyle/>
          <a:p>
            <a:r>
              <a:rPr lang="en-GB" sz="2800" dirty="0"/>
              <a:t>Secondary research invariably relies on things we were not present to measure ourselves. We all must bear Tom Lehr’s words in mind…</a:t>
            </a:r>
          </a:p>
          <a:p>
            <a:r>
              <a:rPr lang="en-GB" sz="2800" dirty="0"/>
              <a:t>SRs DO promise (by using explicit methods) that assessment can be made of methods and replicability of reviews can be tested</a:t>
            </a:r>
          </a:p>
          <a:p>
            <a:r>
              <a:rPr lang="en-GB" sz="2800" dirty="0"/>
              <a:t>Any differences between results and conclusions of reviews can be better understood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9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9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9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685800" y="609600"/>
            <a:ext cx="7772400" cy="330200"/>
          </a:xfrm>
        </p:spPr>
        <p:txBody>
          <a:bodyPr/>
          <a:lstStyle/>
          <a:p>
            <a:endParaRPr lang="en-GB"/>
          </a:p>
        </p:txBody>
      </p:sp>
      <p:sp>
        <p:nvSpPr>
          <p:cNvPr id="486403" name="Rectangle 3"/>
          <p:cNvSpPr>
            <a:spLocks noGrp="1" noChangeArrowheads="1"/>
          </p:cNvSpPr>
          <p:nvPr>
            <p:ph type="body" idx="1"/>
          </p:nvPr>
        </p:nvSpPr>
        <p:spPr>
          <a:xfrm>
            <a:off x="685800" y="1371600"/>
            <a:ext cx="7772400" cy="4724400"/>
          </a:xfrm>
        </p:spPr>
        <p:txBody>
          <a:bodyPr/>
          <a:lstStyle/>
          <a:p>
            <a:pPr algn="ctr">
              <a:buFontTx/>
              <a:buNone/>
            </a:pPr>
            <a:r>
              <a:rPr lang="en-US" sz="3600" b="1" dirty="0"/>
              <a:t>Possibly</a:t>
            </a:r>
          </a:p>
          <a:p>
            <a:pPr algn="ctr">
              <a:buFontTx/>
              <a:buNone/>
            </a:pPr>
            <a:r>
              <a:rPr lang="en-US" sz="3600" b="1" dirty="0"/>
              <a:t>or</a:t>
            </a:r>
          </a:p>
          <a:p>
            <a:pPr algn="ctr">
              <a:buFontTx/>
              <a:buNone/>
            </a:pPr>
            <a:r>
              <a:rPr lang="en-US" sz="3600" b="1" dirty="0"/>
              <a:t>Possibly not</a:t>
            </a:r>
          </a:p>
          <a:p>
            <a:pPr algn="ctr">
              <a:buFontTx/>
              <a:buNone/>
            </a:pPr>
            <a:endParaRPr lang="en-US" sz="3600" dirty="0"/>
          </a:p>
          <a:p>
            <a:pPr algn="ctr">
              <a:buFontTx/>
              <a:buNone/>
            </a:pPr>
            <a:r>
              <a:rPr lang="en-US" sz="3600" dirty="0"/>
              <a:t>Because evidence-based practice is a technical and logistical, as well as an ethical, issue.</a:t>
            </a:r>
            <a:r>
              <a:rPr lang="en-US" dirty="0"/>
              <a:t> </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3" cstate="print"/>
          <a:srcRect l="8015" t="24895" r="6250" b="25348"/>
          <a:stretch>
            <a:fillRect/>
          </a:stretch>
        </p:blipFill>
        <p:spPr bwMode="auto">
          <a:xfrm>
            <a:off x="468313" y="260350"/>
            <a:ext cx="8207375" cy="61214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3" cstate="print"/>
          <a:srcRect l="8679" t="55112" r="8861" b="7556"/>
          <a:stretch>
            <a:fillRect/>
          </a:stretch>
        </p:blipFill>
        <p:spPr bwMode="auto">
          <a:xfrm>
            <a:off x="179388" y="476250"/>
            <a:ext cx="8675687" cy="59055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endParaRPr lang="en-US"/>
          </a:p>
        </p:txBody>
      </p:sp>
      <p:sp>
        <p:nvSpPr>
          <p:cNvPr id="159747" name="Rectangle 3"/>
          <p:cNvSpPr>
            <a:spLocks noGrp="1" noChangeArrowheads="1"/>
          </p:cNvSpPr>
          <p:nvPr>
            <p:ph type="body" idx="1"/>
          </p:nvPr>
        </p:nvSpPr>
        <p:spPr>
          <a:xfrm>
            <a:off x="425450" y="1116013"/>
            <a:ext cx="8229600" cy="4273550"/>
          </a:xfrm>
        </p:spPr>
        <p:txBody>
          <a:bodyPr/>
          <a:lstStyle/>
          <a:p>
            <a:endParaRPr lang="en-US"/>
          </a:p>
        </p:txBody>
      </p:sp>
      <p:pic>
        <p:nvPicPr>
          <p:cNvPr id="159748" name="Picture 4"/>
          <p:cNvPicPr>
            <a:picLocks noChangeAspect="1" noChangeArrowheads="1"/>
          </p:cNvPicPr>
          <p:nvPr/>
        </p:nvPicPr>
        <p:blipFill>
          <a:blip r:embed="rId2" cstate="print"/>
          <a:srcRect/>
          <a:stretch>
            <a:fillRect/>
          </a:stretch>
        </p:blipFill>
        <p:spPr bwMode="auto">
          <a:xfrm>
            <a:off x="401638" y="293688"/>
            <a:ext cx="8237537" cy="5507037"/>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l="8679" t="39111" r="11031" b="12888"/>
          <a:stretch>
            <a:fillRect/>
          </a:stretch>
        </p:blipFill>
        <p:spPr bwMode="auto">
          <a:xfrm>
            <a:off x="307975" y="433388"/>
            <a:ext cx="8207375" cy="629285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cstate="print"/>
          <a:srcRect l="10851" t="40889" r="8861" b="13777"/>
          <a:stretch>
            <a:fillRect/>
          </a:stretch>
        </p:blipFill>
        <p:spPr bwMode="auto">
          <a:xfrm>
            <a:off x="207963" y="260350"/>
            <a:ext cx="8126412" cy="5805488"/>
          </a:xfrm>
          <a:prstGeom prst="rect">
            <a:avLst/>
          </a:prstGeom>
          <a:noFill/>
          <a:ln w="9525">
            <a:noFill/>
            <a:miter lim="800000"/>
            <a:headEnd/>
            <a:tailEnd/>
          </a:ln>
        </p:spPr>
      </p:pic>
      <p:pic>
        <p:nvPicPr>
          <p:cNvPr id="84995" name="Picture 3"/>
          <p:cNvPicPr>
            <a:picLocks noChangeAspect="1" noChangeArrowheads="1"/>
          </p:cNvPicPr>
          <p:nvPr/>
        </p:nvPicPr>
        <p:blipFill>
          <a:blip r:embed="rId4" cstate="print"/>
          <a:srcRect/>
          <a:stretch>
            <a:fillRect/>
          </a:stretch>
        </p:blipFill>
        <p:spPr bwMode="auto">
          <a:xfrm>
            <a:off x="454025" y="1014413"/>
            <a:ext cx="8237538" cy="4829175"/>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b="1" dirty="0"/>
              <a:t>Not everyone’s convinced, of </a:t>
            </a:r>
            <a:r>
              <a:rPr lang="en-GB" b="1" dirty="0" smtClean="0"/>
              <a:t>course….</a:t>
            </a:r>
            <a:endParaRPr lang="en-GB" b="1" dirty="0"/>
          </a:p>
        </p:txBody>
      </p:sp>
      <p:sp>
        <p:nvSpPr>
          <p:cNvPr id="87043" name="Rectangle 3"/>
          <p:cNvSpPr>
            <a:spLocks noGrp="1" noChangeArrowheads="1"/>
          </p:cNvSpPr>
          <p:nvPr>
            <p:ph type="body" idx="1"/>
          </p:nvPr>
        </p:nvSpPr>
        <p:spPr/>
        <p:txBody>
          <a:bodyPr/>
          <a:lstStyle/>
          <a:p>
            <a:r>
              <a:rPr lang="en-GB" sz="2400" dirty="0"/>
              <a:t>‘Even stronger evidence of academia's untapped capacity for useful work is provided by the popular  ‘meta analysis’ whereby the demand to publish can be satisfied by purporting scientifically to extract meaning from large numbers of studies conducted by others - without any bothersome collection of new data.     See, e.g., </a:t>
            </a:r>
            <a:r>
              <a:rPr lang="en-GB" sz="2400" dirty="0" err="1"/>
              <a:t>Petrosino</a:t>
            </a:r>
            <a:r>
              <a:rPr lang="en-GB" sz="2400" dirty="0"/>
              <a:t>, A. and Turpin-</a:t>
            </a:r>
            <a:r>
              <a:rPr lang="en-GB" sz="2400" dirty="0" err="1"/>
              <a:t>Petrosino</a:t>
            </a:r>
            <a:r>
              <a:rPr lang="en-GB" sz="2400" dirty="0"/>
              <a:t>, C., "Scared Straight" and other prison tour programs for preventing juvenile delinquency…  The Cochrane Library….’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b="1"/>
              <a:t>Additionally</a:t>
            </a:r>
            <a:r>
              <a:rPr lang="en-US" b="1">
                <a:latin typeface="Times New Roman"/>
              </a:rPr>
              <a:t>…</a:t>
            </a:r>
            <a:r>
              <a:rPr lang="en-US" b="1"/>
              <a:t>.</a:t>
            </a:r>
          </a:p>
        </p:txBody>
      </p:sp>
      <p:sp>
        <p:nvSpPr>
          <p:cNvPr id="483331" name="Rectangle 3"/>
          <p:cNvSpPr>
            <a:spLocks noGrp="1" noChangeArrowheads="1"/>
          </p:cNvSpPr>
          <p:nvPr>
            <p:ph type="body" idx="1"/>
          </p:nvPr>
        </p:nvSpPr>
        <p:spPr/>
        <p:txBody>
          <a:bodyPr/>
          <a:lstStyle/>
          <a:p>
            <a:pPr>
              <a:buClr>
                <a:srgbClr val="FF3300"/>
              </a:buClr>
              <a:buFont typeface="Wingdings" pitchFamily="2" charset="2"/>
              <a:buChar char="§"/>
            </a:pPr>
            <a:r>
              <a:rPr lang="en-US"/>
              <a:t>Current best evidence is a contentious issue</a:t>
            </a:r>
          </a:p>
          <a:p>
            <a:pPr>
              <a:buClr>
                <a:srgbClr val="FF3300"/>
              </a:buClr>
              <a:buFont typeface="Wingdings" pitchFamily="2" charset="2"/>
              <a:buChar char="§"/>
            </a:pPr>
            <a:r>
              <a:rPr lang="en-US"/>
              <a:t>Some prefer to redefine evidence-based practice</a:t>
            </a:r>
          </a:p>
          <a:p>
            <a:pPr>
              <a:buClr>
                <a:srgbClr val="FF3300"/>
              </a:buClr>
              <a:buFont typeface="Wingdings" pitchFamily="2" charset="2"/>
              <a:buChar char="§"/>
            </a:pPr>
            <a:r>
              <a:rPr lang="en-US"/>
              <a:t>The basis of these re-definitions are often based on misunderstanding or misrepresentation</a:t>
            </a:r>
          </a:p>
          <a:p>
            <a:pPr>
              <a:buClr>
                <a:srgbClr val="FF3300"/>
              </a:buClr>
              <a:buFont typeface="Wingdings" pitchFamily="2" charset="2"/>
              <a:buChar char="§"/>
            </a:pPr>
            <a:r>
              <a:rPr lang="en-US"/>
              <a:t>In brief, they are as follows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3331">
                                            <p:txEl>
                                              <p:pRg st="0" end="0"/>
                                            </p:txEl>
                                          </p:spTgt>
                                        </p:tgtEl>
                                        <p:attrNameLst>
                                          <p:attrName>style.visibility</p:attrName>
                                        </p:attrNameLst>
                                      </p:cBhvr>
                                      <p:to>
                                        <p:strVal val="visible"/>
                                      </p:to>
                                    </p:set>
                                    <p:anim calcmode="lin" valueType="num">
                                      <p:cBhvr additive="base">
                                        <p:cTn id="7" dur="500" fill="hold"/>
                                        <p:tgtEl>
                                          <p:spTgt spid="4833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33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3331">
                                            <p:txEl>
                                              <p:pRg st="1" end="1"/>
                                            </p:txEl>
                                          </p:spTgt>
                                        </p:tgtEl>
                                        <p:attrNameLst>
                                          <p:attrName>style.visibility</p:attrName>
                                        </p:attrNameLst>
                                      </p:cBhvr>
                                      <p:to>
                                        <p:strVal val="visible"/>
                                      </p:to>
                                    </p:set>
                                    <p:anim calcmode="lin" valueType="num">
                                      <p:cBhvr additive="base">
                                        <p:cTn id="13" dur="500" fill="hold"/>
                                        <p:tgtEl>
                                          <p:spTgt spid="4833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33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3331">
                                            <p:txEl>
                                              <p:pRg st="2" end="2"/>
                                            </p:txEl>
                                          </p:spTgt>
                                        </p:tgtEl>
                                        <p:attrNameLst>
                                          <p:attrName>style.visibility</p:attrName>
                                        </p:attrNameLst>
                                      </p:cBhvr>
                                      <p:to>
                                        <p:strVal val="visible"/>
                                      </p:to>
                                    </p:set>
                                    <p:anim calcmode="lin" valueType="num">
                                      <p:cBhvr additive="base">
                                        <p:cTn id="19" dur="500" fill="hold"/>
                                        <p:tgtEl>
                                          <p:spTgt spid="4833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33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3331">
                                            <p:txEl>
                                              <p:pRg st="3" end="3"/>
                                            </p:txEl>
                                          </p:spTgt>
                                        </p:tgtEl>
                                        <p:attrNameLst>
                                          <p:attrName>style.visibility</p:attrName>
                                        </p:attrNameLst>
                                      </p:cBhvr>
                                      <p:to>
                                        <p:strVal val="visible"/>
                                      </p:to>
                                    </p:set>
                                    <p:anim calcmode="lin" valueType="num">
                                      <p:cBhvr additive="base">
                                        <p:cTn id="25" dur="500" fill="hold"/>
                                        <p:tgtEl>
                                          <p:spTgt spid="4833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33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1"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b="1"/>
              <a:t>Four objections</a:t>
            </a:r>
          </a:p>
        </p:txBody>
      </p:sp>
      <p:sp>
        <p:nvSpPr>
          <p:cNvPr id="484355" name="Rectangle 3"/>
          <p:cNvSpPr>
            <a:spLocks noGrp="1" noChangeArrowheads="1"/>
          </p:cNvSpPr>
          <p:nvPr>
            <p:ph type="body" idx="1"/>
          </p:nvPr>
        </p:nvSpPr>
        <p:spPr/>
        <p:txBody>
          <a:bodyPr/>
          <a:lstStyle/>
          <a:p>
            <a:pPr>
              <a:buClr>
                <a:srgbClr val="FF3300"/>
              </a:buClr>
              <a:buFont typeface="Wingdings" pitchFamily="2" charset="2"/>
              <a:buChar char="§"/>
            </a:pPr>
            <a:r>
              <a:rPr lang="en-US"/>
              <a:t>Evidence-based practice</a:t>
            </a:r>
          </a:p>
          <a:p>
            <a:pPr lvl="1"/>
            <a:r>
              <a:rPr lang="en-US"/>
              <a:t>ignores the role of other factors in decision-making</a:t>
            </a:r>
          </a:p>
          <a:p>
            <a:pPr lvl="1"/>
            <a:r>
              <a:rPr lang="en-US"/>
              <a:t>prioritises some kinds of knowledge over others, e.g. users</a:t>
            </a:r>
            <a:r>
              <a:rPr lang="en-US">
                <a:latin typeface="Times New Roman"/>
              </a:rPr>
              <a:t>’</a:t>
            </a:r>
            <a:r>
              <a:rPr lang="en-US"/>
              <a:t> views</a:t>
            </a:r>
          </a:p>
          <a:p>
            <a:pPr lvl="1"/>
            <a:r>
              <a:rPr lang="en-US"/>
              <a:t>prioritises some kinds of research over others</a:t>
            </a:r>
          </a:p>
          <a:p>
            <a:pPr lvl="1"/>
            <a:r>
              <a:rPr lang="en-US"/>
              <a:t>presupposes a positivist/empiricist approach to knowledge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4355">
                                            <p:txEl>
                                              <p:pRg st="0" end="0"/>
                                            </p:txEl>
                                          </p:spTgt>
                                        </p:tgtEl>
                                        <p:attrNameLst>
                                          <p:attrName>style.visibility</p:attrName>
                                        </p:attrNameLst>
                                      </p:cBhvr>
                                      <p:to>
                                        <p:strVal val="visible"/>
                                      </p:to>
                                    </p:set>
                                    <p:anim calcmode="lin" valueType="num">
                                      <p:cBhvr additive="base">
                                        <p:cTn id="7" dur="500" fill="hold"/>
                                        <p:tgtEl>
                                          <p:spTgt spid="484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435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84355">
                                            <p:txEl>
                                              <p:pRg st="1" end="1"/>
                                            </p:txEl>
                                          </p:spTgt>
                                        </p:tgtEl>
                                        <p:attrNameLst>
                                          <p:attrName>style.visibility</p:attrName>
                                        </p:attrNameLst>
                                      </p:cBhvr>
                                      <p:to>
                                        <p:strVal val="visible"/>
                                      </p:to>
                                    </p:set>
                                    <p:anim calcmode="lin" valueType="num">
                                      <p:cBhvr additive="base">
                                        <p:cTn id="11" dur="500" fill="hold"/>
                                        <p:tgtEl>
                                          <p:spTgt spid="48435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8435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4355">
                                            <p:txEl>
                                              <p:pRg st="2" end="2"/>
                                            </p:txEl>
                                          </p:spTgt>
                                        </p:tgtEl>
                                        <p:attrNameLst>
                                          <p:attrName>style.visibility</p:attrName>
                                        </p:attrNameLst>
                                      </p:cBhvr>
                                      <p:to>
                                        <p:strVal val="visible"/>
                                      </p:to>
                                    </p:set>
                                    <p:anim calcmode="lin" valueType="num">
                                      <p:cBhvr additive="base">
                                        <p:cTn id="15" dur="500" fill="hold"/>
                                        <p:tgtEl>
                                          <p:spTgt spid="48435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8435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84355">
                                            <p:txEl>
                                              <p:pRg st="3" end="3"/>
                                            </p:txEl>
                                          </p:spTgt>
                                        </p:tgtEl>
                                        <p:attrNameLst>
                                          <p:attrName>style.visibility</p:attrName>
                                        </p:attrNameLst>
                                      </p:cBhvr>
                                      <p:to>
                                        <p:strVal val="visible"/>
                                      </p:to>
                                    </p:set>
                                    <p:anim calcmode="lin" valueType="num">
                                      <p:cBhvr additive="base">
                                        <p:cTn id="19" dur="500" fill="hold"/>
                                        <p:tgtEl>
                                          <p:spTgt spid="48435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435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84355">
                                            <p:txEl>
                                              <p:pRg st="4" end="4"/>
                                            </p:txEl>
                                          </p:spTgt>
                                        </p:tgtEl>
                                        <p:attrNameLst>
                                          <p:attrName>style.visibility</p:attrName>
                                        </p:attrNameLst>
                                      </p:cBhvr>
                                      <p:to>
                                        <p:strVal val="visible"/>
                                      </p:to>
                                    </p:set>
                                    <p:anim calcmode="lin" valueType="num">
                                      <p:cBhvr additive="base">
                                        <p:cTn id="23" dur="500" fill="hold"/>
                                        <p:tgtEl>
                                          <p:spTgt spid="48435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843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5"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GB" b="1"/>
              <a:t>Systematic reviews</a:t>
            </a:r>
            <a:r>
              <a:rPr lang="en-GB"/>
              <a:t> </a:t>
            </a:r>
          </a:p>
        </p:txBody>
      </p:sp>
      <p:sp>
        <p:nvSpPr>
          <p:cNvPr id="482307" name="Rectangle 3"/>
          <p:cNvSpPr>
            <a:spLocks noGrp="1" noChangeArrowheads="1"/>
          </p:cNvSpPr>
          <p:nvPr>
            <p:ph type="body" idx="1"/>
          </p:nvPr>
        </p:nvSpPr>
        <p:spPr>
          <a:xfrm>
            <a:off x="685800" y="2133600"/>
            <a:ext cx="7772400" cy="3810000"/>
          </a:xfrm>
        </p:spPr>
        <p:txBody>
          <a:bodyPr/>
          <a:lstStyle/>
          <a:p>
            <a:pPr>
              <a:buClr>
                <a:srgbClr val="FF3300"/>
              </a:buClr>
              <a:buFont typeface="Wingdings" pitchFamily="2" charset="2"/>
              <a:buChar char="§"/>
            </a:pPr>
            <a:r>
              <a:rPr lang="en-GB"/>
              <a:t>Do not guarantee accuracy</a:t>
            </a:r>
          </a:p>
          <a:p>
            <a:pPr>
              <a:buClr>
                <a:srgbClr val="FF3300"/>
              </a:buClr>
              <a:buFont typeface="Wingdings" pitchFamily="2" charset="2"/>
              <a:buChar char="§"/>
            </a:pPr>
            <a:r>
              <a:rPr lang="en-GB"/>
              <a:t>Do not remove subjectivity</a:t>
            </a:r>
          </a:p>
          <a:p>
            <a:pPr>
              <a:buClr>
                <a:srgbClr val="FF3300"/>
              </a:buClr>
              <a:buFont typeface="Wingdings" pitchFamily="2" charset="2"/>
              <a:buChar char="§"/>
            </a:pPr>
            <a:r>
              <a:rPr lang="en-GB"/>
              <a:t>Help to minimise common sources of bias and error</a:t>
            </a:r>
          </a:p>
          <a:p>
            <a:pPr algn="ctr">
              <a:buFontTx/>
              <a:buNone/>
            </a:pPr>
            <a:endParaRPr lang="en-GB" sz="200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684213" y="620713"/>
            <a:ext cx="7772400" cy="527050"/>
          </a:xfrm>
        </p:spPr>
        <p:txBody>
          <a:bodyPr/>
          <a:lstStyle/>
          <a:p>
            <a:r>
              <a:rPr lang="en-GB">
                <a:latin typeface="Arial" charset="0"/>
              </a:rPr>
              <a:t>(Shameless plug)</a:t>
            </a:r>
          </a:p>
        </p:txBody>
      </p:sp>
      <p:sp>
        <p:nvSpPr>
          <p:cNvPr id="401411" name="Rectangle 3"/>
          <p:cNvSpPr>
            <a:spLocks noGrp="1" noChangeArrowheads="1"/>
          </p:cNvSpPr>
          <p:nvPr>
            <p:ph type="body" idx="1"/>
          </p:nvPr>
        </p:nvSpPr>
        <p:spPr>
          <a:xfrm>
            <a:off x="685800" y="1341438"/>
            <a:ext cx="7772400" cy="4602162"/>
          </a:xfrm>
        </p:spPr>
        <p:txBody>
          <a:bodyPr/>
          <a:lstStyle/>
          <a:p>
            <a:pPr>
              <a:lnSpc>
                <a:spcPct val="80000"/>
              </a:lnSpc>
              <a:buFontTx/>
              <a:buNone/>
            </a:pPr>
            <a:r>
              <a:rPr lang="en-GB" sz="2400">
                <a:latin typeface="Arial" charset="0"/>
              </a:rPr>
              <a:t>Cochrane and Campbell Library now free to all UK residents via:</a:t>
            </a:r>
          </a:p>
          <a:p>
            <a:pPr algn="ctr">
              <a:lnSpc>
                <a:spcPct val="80000"/>
              </a:lnSpc>
              <a:buFontTx/>
              <a:buNone/>
            </a:pPr>
            <a:r>
              <a:rPr lang="en-GB" sz="2400" b="1">
                <a:latin typeface="Arial" charset="0"/>
              </a:rPr>
              <a:t> </a:t>
            </a:r>
            <a:r>
              <a:rPr lang="en-GB" sz="2400" b="1">
                <a:solidFill>
                  <a:srgbClr val="FF0000"/>
                </a:solidFill>
              </a:rPr>
              <a:t>Cochrane Collaboration</a:t>
            </a:r>
            <a:r>
              <a:rPr lang="en-GB" sz="2400"/>
              <a:t>,</a:t>
            </a:r>
            <a:r>
              <a:rPr lang="en-GB" sz="1800"/>
              <a:t> </a:t>
            </a:r>
          </a:p>
          <a:p>
            <a:pPr algn="ctr">
              <a:lnSpc>
                <a:spcPct val="80000"/>
              </a:lnSpc>
              <a:buFontTx/>
              <a:buNone/>
            </a:pPr>
            <a:r>
              <a:rPr lang="en-GB" sz="2400"/>
              <a:t>http://www.cochrane.org/</a:t>
            </a:r>
            <a:r>
              <a:rPr lang="en-GB" sz="2400" b="1">
                <a:latin typeface="Arial" charset="0"/>
              </a:rPr>
              <a:t> </a:t>
            </a:r>
          </a:p>
          <a:p>
            <a:pPr algn="ctr">
              <a:lnSpc>
                <a:spcPct val="80000"/>
              </a:lnSpc>
              <a:buFontTx/>
              <a:buNone/>
            </a:pPr>
            <a:r>
              <a:rPr lang="en-GB" sz="2400" b="1">
                <a:solidFill>
                  <a:schemeClr val="hlink"/>
                </a:solidFill>
                <a:latin typeface="Arial" charset="0"/>
              </a:rPr>
              <a:t> </a:t>
            </a:r>
          </a:p>
          <a:p>
            <a:pPr algn="ctr">
              <a:lnSpc>
                <a:spcPct val="80000"/>
              </a:lnSpc>
              <a:buFontTx/>
              <a:buNone/>
            </a:pPr>
            <a:r>
              <a:rPr lang="en-GB" sz="2400" b="1">
                <a:solidFill>
                  <a:srgbClr val="FF0000"/>
                </a:solidFill>
              </a:rPr>
              <a:t>Campbell </a:t>
            </a:r>
          </a:p>
          <a:p>
            <a:pPr algn="ctr">
              <a:lnSpc>
                <a:spcPct val="80000"/>
              </a:lnSpc>
              <a:buFontTx/>
              <a:buNone/>
            </a:pPr>
            <a:r>
              <a:rPr lang="en-GB" sz="2400"/>
              <a:t>http://www.campbellcollaboration.org/</a:t>
            </a:r>
            <a:endParaRPr lang="en-GB" sz="1600"/>
          </a:p>
          <a:p>
            <a:pPr>
              <a:lnSpc>
                <a:spcPct val="80000"/>
              </a:lnSpc>
              <a:buFontTx/>
              <a:buNone/>
            </a:pPr>
            <a:endParaRPr lang="en-GB" sz="2400" b="1">
              <a:solidFill>
                <a:schemeClr val="hlink"/>
              </a:solidFill>
              <a:latin typeface="Arial" charset="0"/>
            </a:endParaRPr>
          </a:p>
          <a:p>
            <a:pPr>
              <a:lnSpc>
                <a:spcPct val="80000"/>
              </a:lnSpc>
            </a:pPr>
            <a:endParaRPr lang="en-GB" sz="2400" b="1">
              <a:latin typeface="Arial" charset="0"/>
            </a:endParaRPr>
          </a:p>
          <a:p>
            <a:pPr>
              <a:lnSpc>
                <a:spcPct val="80000"/>
              </a:lnSpc>
            </a:pPr>
            <a:r>
              <a:rPr lang="en-GB" sz="2400">
                <a:latin typeface="Arial" charset="0"/>
              </a:rPr>
              <a:t>Eight databases. </a:t>
            </a:r>
            <a:r>
              <a:rPr lang="en-GB" sz="2800"/>
              <a:t>Comprises 4000+ complete reviews. Plus </a:t>
            </a:r>
            <a:r>
              <a:rPr lang="en-GB" sz="2400">
                <a:latin typeface="Arial" charset="0"/>
              </a:rPr>
              <a:t>quality-assessed abstract of non-Cochrane reviews. Nearly half a million reports of controlled trials. And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1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1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1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1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1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14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1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457200" y="429490"/>
            <a:ext cx="8229600" cy="858983"/>
          </a:xfrm>
        </p:spPr>
        <p:txBody>
          <a:bodyPr/>
          <a:lstStyle/>
          <a:p>
            <a:r>
              <a:rPr lang="en-US" sz="4000" b="1" dirty="0">
                <a:solidFill>
                  <a:srgbClr val="FF3300"/>
                </a:solidFill>
              </a:rPr>
              <a:t>A  definition</a:t>
            </a:r>
          </a:p>
        </p:txBody>
      </p:sp>
      <p:sp>
        <p:nvSpPr>
          <p:cNvPr id="487427" name="Rectangle 3"/>
          <p:cNvSpPr>
            <a:spLocks noGrp="1" noChangeArrowheads="1"/>
          </p:cNvSpPr>
          <p:nvPr>
            <p:ph type="body" idx="1"/>
          </p:nvPr>
        </p:nvSpPr>
        <p:spPr>
          <a:xfrm>
            <a:off x="457200" y="1302328"/>
            <a:ext cx="8229600" cy="3948546"/>
          </a:xfrm>
        </p:spPr>
        <p:txBody>
          <a:bodyPr/>
          <a:lstStyle/>
          <a:p>
            <a:pPr>
              <a:buFontTx/>
              <a:buNone/>
            </a:pPr>
            <a:r>
              <a:rPr lang="en-US" dirty="0"/>
              <a:t>	</a:t>
            </a:r>
          </a:p>
          <a:p>
            <a:pPr>
              <a:buFontTx/>
              <a:buNone/>
            </a:pPr>
            <a:r>
              <a:rPr lang="en-US" dirty="0"/>
              <a:t>	</a:t>
            </a:r>
            <a:r>
              <a:rPr lang="en-US" sz="3600" dirty="0"/>
              <a:t>Evidence-based practice is the </a:t>
            </a:r>
            <a:r>
              <a:rPr lang="en-US" sz="3600" b="1" i="1" dirty="0"/>
              <a:t>conscientious</a:t>
            </a:r>
            <a:r>
              <a:rPr lang="en-US" sz="3600" b="1" dirty="0"/>
              <a:t>, </a:t>
            </a:r>
            <a:r>
              <a:rPr lang="en-US" sz="3600" b="1" i="1" dirty="0"/>
              <a:t>explicit</a:t>
            </a:r>
            <a:r>
              <a:rPr lang="en-US" sz="3600" b="1" dirty="0"/>
              <a:t> and </a:t>
            </a:r>
            <a:r>
              <a:rPr lang="en-US" sz="3600" b="1" i="1" dirty="0"/>
              <a:t>judicious</a:t>
            </a:r>
            <a:r>
              <a:rPr lang="en-US" sz="3600" b="1" dirty="0"/>
              <a:t> </a:t>
            </a:r>
            <a:r>
              <a:rPr lang="en-US" sz="3600" dirty="0"/>
              <a:t>use of </a:t>
            </a:r>
            <a:r>
              <a:rPr lang="en-US" sz="3600" i="1" dirty="0"/>
              <a:t>current best evidence</a:t>
            </a:r>
            <a:r>
              <a:rPr lang="en-US" sz="3600" dirty="0"/>
              <a:t> in making decisions regarding how best to intervene in a given situation.</a:t>
            </a:r>
            <a:endParaRPr lang="en-US"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360363"/>
            <a:ext cx="8086725" cy="2757487"/>
          </a:xfrm>
        </p:spPr>
        <p:txBody>
          <a:bodyPr/>
          <a:lstStyle/>
          <a:p>
            <a:r>
              <a:rPr lang="en-GB" sz="3200"/>
              <a:t/>
            </a:r>
            <a:br>
              <a:rPr lang="en-GB" sz="3200"/>
            </a:br>
            <a:r>
              <a:rPr lang="en-GB" sz="2400"/>
              <a:t> A final thought from Prof. Doug Altman (</a:t>
            </a:r>
            <a:r>
              <a:rPr lang="en-GB" sz="2400">
                <a:latin typeface="Verdana" pitchFamily="34" charset="0"/>
              </a:rPr>
              <a:t>Cancer</a:t>
            </a:r>
            <a:r>
              <a:rPr lang="en-GB" sz="2400" baseline="30000">
                <a:latin typeface="Verdana" pitchFamily="34" charset="0"/>
              </a:rPr>
              <a:t> </a:t>
            </a:r>
            <a:r>
              <a:rPr lang="en-GB" sz="2400">
                <a:latin typeface="Verdana" pitchFamily="34" charset="0"/>
              </a:rPr>
              <a:t>Research UK/ NHS Centre for Statistics in Medicine, Oxford </a:t>
            </a:r>
            <a:r>
              <a:rPr lang="en-GB" sz="2400"/>
              <a:t>) to the medical research community at large on PRIMARY research:</a:t>
            </a:r>
          </a:p>
        </p:txBody>
      </p:sp>
      <p:sp>
        <p:nvSpPr>
          <p:cNvPr id="90115" name="Rectangle 3"/>
          <p:cNvSpPr>
            <a:spLocks noGrp="1" noChangeArrowheads="1"/>
          </p:cNvSpPr>
          <p:nvPr>
            <p:ph type="body" idx="1"/>
          </p:nvPr>
        </p:nvSpPr>
        <p:spPr>
          <a:xfrm>
            <a:off x="762000" y="3200400"/>
            <a:ext cx="7588250" cy="2154238"/>
          </a:xfrm>
        </p:spPr>
        <p:txBody>
          <a:bodyPr/>
          <a:lstStyle/>
          <a:p>
            <a:r>
              <a:rPr lang="en-GB" sz="3600" dirty="0"/>
              <a:t>DO LESS RESEARCH. </a:t>
            </a:r>
          </a:p>
          <a:p>
            <a:r>
              <a:rPr lang="en-GB" sz="3600" dirty="0"/>
              <a:t>Do what research you DO </a:t>
            </a:r>
            <a:r>
              <a:rPr lang="en-GB" sz="3600" dirty="0" err="1"/>
              <a:t>do</a:t>
            </a:r>
            <a:r>
              <a:rPr lang="en-GB" sz="3600" dirty="0"/>
              <a:t>…</a:t>
            </a:r>
          </a:p>
          <a:p>
            <a:pPr>
              <a:buNone/>
            </a:pPr>
            <a:r>
              <a:rPr lang="en-GB" sz="3600" dirty="0" smtClean="0"/>
              <a:t>			….. </a:t>
            </a:r>
            <a:r>
              <a:rPr lang="en-GB" sz="3600" dirty="0"/>
              <a:t>BETTER.</a:t>
            </a:r>
          </a:p>
          <a:p>
            <a:endParaRPr lang="en-GB" sz="36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457200"/>
            <a:ext cx="8077200" cy="609600"/>
          </a:xfrm>
        </p:spPr>
        <p:txBody>
          <a:bodyPr/>
          <a:lstStyle/>
          <a:p>
            <a:endParaRPr lang="en-US"/>
          </a:p>
        </p:txBody>
      </p:sp>
      <p:sp>
        <p:nvSpPr>
          <p:cNvPr id="92163" name="Rectangle 3"/>
          <p:cNvSpPr>
            <a:spLocks noGrp="1" noChangeArrowheads="1"/>
          </p:cNvSpPr>
          <p:nvPr>
            <p:ph type="body" idx="1"/>
          </p:nvPr>
        </p:nvSpPr>
        <p:spPr>
          <a:xfrm>
            <a:off x="166256" y="1246908"/>
            <a:ext cx="8291944" cy="5382491"/>
          </a:xfrm>
        </p:spPr>
        <p:txBody>
          <a:bodyPr/>
          <a:lstStyle/>
          <a:p>
            <a:pPr>
              <a:buNone/>
            </a:pPr>
            <a:r>
              <a:rPr lang="en-GB" dirty="0" smtClean="0"/>
              <a:t>	</a:t>
            </a:r>
            <a:r>
              <a:rPr lang="en-GB" sz="2800" dirty="0" smtClean="0"/>
              <a:t>Poor </a:t>
            </a:r>
            <a:r>
              <a:rPr lang="en-GB" sz="2800" dirty="0"/>
              <a:t>research is the fault of authors,</a:t>
            </a:r>
            <a:r>
              <a:rPr lang="en-GB" sz="2800" baseline="30000" dirty="0"/>
              <a:t> </a:t>
            </a:r>
            <a:r>
              <a:rPr lang="en-GB" sz="2800" dirty="0"/>
              <a:t>not journals. Poor research methods, unnecessary research, redundant</a:t>
            </a:r>
            <a:r>
              <a:rPr lang="en-GB" sz="2800" baseline="30000" dirty="0"/>
              <a:t> </a:t>
            </a:r>
            <a:r>
              <a:rPr lang="en-GB" sz="2800" dirty="0"/>
              <a:t>or duplicate publication, thinly sliced study results, selective</a:t>
            </a:r>
            <a:r>
              <a:rPr lang="en-GB" sz="2800" baseline="30000" dirty="0"/>
              <a:t> </a:t>
            </a:r>
            <a:r>
              <a:rPr lang="en-GB" sz="2800" dirty="0"/>
              <a:t>reporting, and scientific fraud, as well as a general tendency</a:t>
            </a:r>
            <a:r>
              <a:rPr lang="en-GB" sz="2800" baseline="30000" dirty="0"/>
              <a:t> </a:t>
            </a:r>
            <a:r>
              <a:rPr lang="en-GB" sz="2800" dirty="0"/>
              <a:t>to inflate the importance of the results, should all be resisted</a:t>
            </a:r>
            <a:r>
              <a:rPr lang="en-GB" sz="2800" baseline="30000" dirty="0"/>
              <a:t> </a:t>
            </a:r>
            <a:r>
              <a:rPr lang="en-GB" sz="2800" dirty="0"/>
              <a:t>vigorously. All could be less likely if research were not a</a:t>
            </a:r>
            <a:r>
              <a:rPr lang="en-GB" sz="2800" baseline="30000" dirty="0"/>
              <a:t> </a:t>
            </a:r>
            <a:r>
              <a:rPr lang="en-GB" sz="2800" dirty="0"/>
              <a:t>career necessity for physicians.                Altman,  JAMA 2002</a:t>
            </a:r>
          </a:p>
          <a:p>
            <a:endParaRPr lang="en-GB"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74638"/>
            <a:ext cx="8229600" cy="703262"/>
          </a:xfrm>
        </p:spPr>
        <p:txBody>
          <a:bodyPr/>
          <a:lstStyle/>
          <a:p>
            <a:r>
              <a:rPr lang="en-GB" dirty="0"/>
              <a:t> </a:t>
            </a:r>
            <a:r>
              <a:rPr lang="en-GB" b="1" dirty="0"/>
              <a:t>Key messages:</a:t>
            </a:r>
          </a:p>
        </p:txBody>
      </p:sp>
      <p:sp>
        <p:nvSpPr>
          <p:cNvPr id="94211" name="Rectangle 3"/>
          <p:cNvSpPr>
            <a:spLocks noGrp="1" noChangeArrowheads="1"/>
          </p:cNvSpPr>
          <p:nvPr>
            <p:ph type="body" idx="1"/>
          </p:nvPr>
        </p:nvSpPr>
        <p:spPr>
          <a:xfrm>
            <a:off x="609600" y="1219200"/>
            <a:ext cx="7848600" cy="5105400"/>
          </a:xfrm>
        </p:spPr>
        <p:txBody>
          <a:bodyPr/>
          <a:lstStyle/>
          <a:p>
            <a:pPr>
              <a:lnSpc>
                <a:spcPct val="90000"/>
              </a:lnSpc>
            </a:pPr>
            <a:r>
              <a:rPr lang="en-GB" sz="2400" dirty="0"/>
              <a:t>It’s a good idea to base interventions on evidence – or in some cases, highlight that the existing evidence isn’t good enough to make decisions by</a:t>
            </a:r>
          </a:p>
          <a:p>
            <a:pPr>
              <a:lnSpc>
                <a:spcPct val="90000"/>
              </a:lnSpc>
            </a:pPr>
            <a:r>
              <a:rPr lang="en-GB" sz="2400" dirty="0"/>
              <a:t>‘Evidence’ certainly involves a review of existing research, and may involve secondary analysis</a:t>
            </a:r>
          </a:p>
          <a:p>
            <a:pPr>
              <a:lnSpc>
                <a:spcPct val="90000"/>
              </a:lnSpc>
            </a:pPr>
            <a:r>
              <a:rPr lang="en-GB" sz="2400" dirty="0"/>
              <a:t>Secondary analysis can be as rewarding as the more ‘spectacular’ rewards of primary research</a:t>
            </a:r>
          </a:p>
          <a:p>
            <a:pPr>
              <a:lnSpc>
                <a:spcPct val="90000"/>
              </a:lnSpc>
            </a:pPr>
            <a:r>
              <a:rPr lang="en-GB" sz="2400" dirty="0"/>
              <a:t>If you do an SR, keep your focus on what really constitutes good evidence for YOUR research area.  Accept no substitutes. Better an empty review than a misleading 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blinds(horizontal)">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blinds(horizontal)">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blinds(horizontal)">
                                      <p:cBhvr>
                                        <p:cTn id="17" dur="500"/>
                                        <p:tgtEl>
                                          <p:spTgt spid="94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blinds(horizontal)">
                                      <p:cBhvr>
                                        <p:cTn id="22" dur="500"/>
                                        <p:tgtEl>
                                          <p:spTgt spid="942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914400" y="274638"/>
            <a:ext cx="7315200" cy="685800"/>
          </a:xfrm>
          <a:noFill/>
          <a:ln/>
          <a:effectLst>
            <a:outerShdw dist="53882" dir="2700000" algn="ctr" rotWithShape="0">
              <a:schemeClr val="accent1"/>
            </a:outerShdw>
          </a:effectLst>
        </p:spPr>
        <p:txBody>
          <a:bodyPr lIns="90488" tIns="44450" rIns="90488" bIns="44450"/>
          <a:lstStyle/>
          <a:p>
            <a:r>
              <a:rPr lang="en-GB" b="1" dirty="0"/>
              <a:t>Archie Cochrane</a:t>
            </a:r>
          </a:p>
        </p:txBody>
      </p:sp>
      <p:sp>
        <p:nvSpPr>
          <p:cNvPr id="100355" name="Rectangle 3"/>
          <p:cNvSpPr>
            <a:spLocks noGrp="1" noChangeArrowheads="1"/>
          </p:cNvSpPr>
          <p:nvPr>
            <p:ph type="body" idx="1"/>
          </p:nvPr>
        </p:nvSpPr>
        <p:spPr>
          <a:xfrm>
            <a:off x="609600" y="4344988"/>
            <a:ext cx="7924800" cy="1519237"/>
          </a:xfrm>
          <a:noFill/>
          <a:ln/>
        </p:spPr>
        <p:txBody>
          <a:bodyPr lIns="90488" tIns="44450" rIns="90488" bIns="44450"/>
          <a:lstStyle/>
          <a:p>
            <a:pPr marL="0" indent="0">
              <a:lnSpc>
                <a:spcPct val="90000"/>
              </a:lnSpc>
              <a:buClr>
                <a:schemeClr val="tx1"/>
              </a:buClr>
              <a:buFont typeface="Wingdings" pitchFamily="2" charset="2"/>
              <a:buChar char="§"/>
            </a:pPr>
            <a:r>
              <a:rPr lang="en-GB" sz="1800"/>
              <a:t>Professor Archibald Leman Cochrane, CBE FRCP FFCM, (1909 - 1988)</a:t>
            </a:r>
          </a:p>
          <a:p>
            <a:pPr marL="0" indent="0">
              <a:lnSpc>
                <a:spcPct val="90000"/>
              </a:lnSpc>
              <a:buClr>
                <a:schemeClr val="tx1"/>
              </a:buClr>
              <a:buFont typeface="Wingdings" pitchFamily="2" charset="2"/>
              <a:buChar char="§"/>
            </a:pPr>
            <a:r>
              <a:rPr lang="en-GB" sz="1800"/>
              <a:t>One of the ‘parents’ of evidence-based medicine</a:t>
            </a:r>
          </a:p>
          <a:p>
            <a:pPr marL="0" indent="0">
              <a:lnSpc>
                <a:spcPct val="90000"/>
              </a:lnSpc>
              <a:buClr>
                <a:schemeClr val="tx1"/>
              </a:buClr>
              <a:buFont typeface="Wingdings" pitchFamily="2" charset="2"/>
              <a:buChar char="§"/>
            </a:pPr>
            <a:r>
              <a:rPr lang="en-GB" sz="1800"/>
              <a:t> In 1979 wrote, "It is surely a great criticism of our profession that we have not organised a critical summary, by specialty or subspecialty, adapted periodically, of all relevant randomised controlled trials." </a:t>
            </a:r>
          </a:p>
        </p:txBody>
      </p:sp>
      <p:pic>
        <p:nvPicPr>
          <p:cNvPr id="100356" name="Picture 4"/>
          <p:cNvPicPr>
            <a:picLocks noChangeArrowheads="1"/>
          </p:cNvPicPr>
          <p:nvPr/>
        </p:nvPicPr>
        <p:blipFill>
          <a:blip r:embed="rId3" cstate="print"/>
          <a:srcRect/>
          <a:stretch>
            <a:fillRect/>
          </a:stretch>
        </p:blipFill>
        <p:spPr bwMode="auto">
          <a:xfrm>
            <a:off x="2909888" y="1092200"/>
            <a:ext cx="3121025" cy="3109913"/>
          </a:xfrm>
          <a:prstGeom prst="rect">
            <a:avLst/>
          </a:prstGeom>
          <a:noFill/>
          <a:ln w="12700">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p:cTn id="7" dur="500" fill="hold"/>
                                        <p:tgtEl>
                                          <p:spTgt spid="100356"/>
                                        </p:tgtEl>
                                        <p:attrNameLst>
                                          <p:attrName>ppt_w</p:attrName>
                                        </p:attrNameLst>
                                      </p:cBhvr>
                                      <p:tavLst>
                                        <p:tav tm="0">
                                          <p:val>
                                            <p:strVal val="2/3*#ppt_w"/>
                                          </p:val>
                                        </p:tav>
                                        <p:tav tm="100000">
                                          <p:val>
                                            <p:strVal val="#ppt_w"/>
                                          </p:val>
                                        </p:tav>
                                      </p:tavLst>
                                    </p:anim>
                                    <p:anim calcmode="lin" valueType="num">
                                      <p:cBhvr>
                                        <p:cTn id="8" dur="500" fill="hold"/>
                                        <p:tgtEl>
                                          <p:spTgt spid="100356"/>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035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035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03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914400" y="274638"/>
            <a:ext cx="7315200" cy="685800"/>
          </a:xfrm>
          <a:noFill/>
          <a:ln/>
          <a:effectLst>
            <a:outerShdw dist="53882" dir="2700000" algn="ctr" rotWithShape="0">
              <a:schemeClr val="accent1"/>
            </a:outerShdw>
          </a:effectLst>
        </p:spPr>
        <p:txBody>
          <a:bodyPr lIns="90488" tIns="44450" rIns="90488" bIns="44450"/>
          <a:lstStyle/>
          <a:p>
            <a:r>
              <a:rPr lang="en-GB" b="1" dirty="0"/>
              <a:t>Donald T. Campbell</a:t>
            </a:r>
          </a:p>
        </p:txBody>
      </p:sp>
      <p:sp>
        <p:nvSpPr>
          <p:cNvPr id="160771" name="Rectangle 3"/>
          <p:cNvSpPr>
            <a:spLocks noGrp="1" noChangeArrowheads="1"/>
          </p:cNvSpPr>
          <p:nvPr>
            <p:ph type="body" idx="1"/>
          </p:nvPr>
        </p:nvSpPr>
        <p:spPr>
          <a:xfrm>
            <a:off x="609600" y="3990975"/>
            <a:ext cx="7924800" cy="1873250"/>
          </a:xfrm>
          <a:noFill/>
          <a:ln/>
        </p:spPr>
        <p:txBody>
          <a:bodyPr lIns="90488" tIns="44450" rIns="90488" bIns="44450"/>
          <a:lstStyle/>
          <a:p>
            <a:pPr marL="0" indent="0">
              <a:lnSpc>
                <a:spcPct val="90000"/>
              </a:lnSpc>
              <a:buClr>
                <a:schemeClr val="tx1"/>
              </a:buClr>
              <a:buFont typeface="Wingdings" pitchFamily="2" charset="2"/>
              <a:buChar char="§"/>
            </a:pPr>
            <a:r>
              <a:rPr lang="en-GB" sz="1800"/>
              <a:t>Professor Donald T Campbell, (1916 - 1996)</a:t>
            </a:r>
          </a:p>
          <a:p>
            <a:pPr marL="0" indent="0">
              <a:lnSpc>
                <a:spcPct val="90000"/>
              </a:lnSpc>
              <a:buClr>
                <a:schemeClr val="tx1"/>
              </a:buClr>
              <a:buFont typeface="Wingdings" pitchFamily="2" charset="2"/>
              <a:buChar char="§"/>
            </a:pPr>
            <a:r>
              <a:rPr lang="en-GB" sz="1800"/>
              <a:t>One of the ‘parents’ of evidence-based social care with a particular interest in ‘cures that harm’</a:t>
            </a:r>
          </a:p>
          <a:p>
            <a:pPr marL="0" indent="0">
              <a:lnSpc>
                <a:spcPct val="90000"/>
              </a:lnSpc>
              <a:buClr>
                <a:schemeClr val="tx1"/>
              </a:buClr>
              <a:buFont typeface="Wingdings" pitchFamily="2" charset="2"/>
              <a:buChar char="§"/>
            </a:pPr>
            <a:r>
              <a:rPr lang="en-GB" sz="1800"/>
              <a:t>Author of Campbell’s law - "The more any quantitative social indicator is used for social decision-making, the more subject it will be to corruption pressures and the more apt it will be to distort and corrupt the social processes it is intended to monitor."</a:t>
            </a:r>
          </a:p>
          <a:p>
            <a:pPr marL="0" indent="0">
              <a:lnSpc>
                <a:spcPct val="90000"/>
              </a:lnSpc>
              <a:buFontTx/>
              <a:buNone/>
            </a:pPr>
            <a:r>
              <a:rPr lang="en-GB" sz="2800"/>
              <a:t> </a:t>
            </a:r>
          </a:p>
        </p:txBody>
      </p:sp>
      <p:pic>
        <p:nvPicPr>
          <p:cNvPr id="160773" name="Picture 5"/>
          <p:cNvPicPr>
            <a:picLocks noChangeAspect="1" noChangeArrowheads="1"/>
          </p:cNvPicPr>
          <p:nvPr/>
        </p:nvPicPr>
        <p:blipFill>
          <a:blip r:embed="rId3" cstate="print"/>
          <a:srcRect/>
          <a:stretch>
            <a:fillRect/>
          </a:stretch>
        </p:blipFill>
        <p:spPr bwMode="auto">
          <a:xfrm>
            <a:off x="3222625" y="981075"/>
            <a:ext cx="2465388" cy="29241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0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0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0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0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autoUpdateAnimBg="0"/>
    </p:bldLst>
  </p:timing>
</p:sld>
</file>

<file path=ppt/theme/theme1.xml><?xml version="1.0" encoding="utf-8"?>
<a:theme xmlns:a="http://schemas.openxmlformats.org/drawingml/2006/main" name="UOBtemplate 13 Feb">
  <a:themeElements>
    <a:clrScheme name="UOBtemplate 13 F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Btemplate 13 Fe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OBtemplate 13 F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Btemplate 13 F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Btemplate 13 F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Btemplate 13 F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Btemplate 13 F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Btemplate 13 F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Btemplate 13 F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Btemplate 13 F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Btemplate 13 F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Btemplate 13 F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Btemplate 13 F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Btemplate 13 F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UOB template subtitle in white bar 01 May</Template>
  <TotalTime>470</TotalTime>
  <Words>3565</Words>
  <Application>Microsoft Office PowerPoint</Application>
  <PresentationFormat>On-screen Show (4:3)</PresentationFormat>
  <Paragraphs>378</Paragraphs>
  <Slides>72</Slides>
  <Notes>20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72</vt:i4>
      </vt:variant>
    </vt:vector>
  </HeadingPairs>
  <TitlesOfParts>
    <vt:vector size="76" baseType="lpstr">
      <vt:lpstr>UOBtemplate 13 Feb</vt:lpstr>
      <vt:lpstr>Picture</vt:lpstr>
      <vt:lpstr>Photo Editor Photo</vt:lpstr>
      <vt:lpstr>Microsoft Word Picture</vt:lpstr>
      <vt:lpstr>Systematic Reviews:   -Rationale  -Methods  -Challenges </vt:lpstr>
      <vt:lpstr> The best research is…. research that’s fit for purpose</vt:lpstr>
      <vt:lpstr>Today …</vt:lpstr>
      <vt:lpstr>Theory-Based Care.  1970s.  ‘Scared Straight’ </vt:lpstr>
      <vt:lpstr>Evidence-based practice</vt:lpstr>
      <vt:lpstr>Slide 6</vt:lpstr>
      <vt:lpstr>A  definition</vt:lpstr>
      <vt:lpstr>Archie Cochrane</vt:lpstr>
      <vt:lpstr>Donald T. Campbell</vt:lpstr>
      <vt:lpstr>Ah yes…   the ‘Evidence’…</vt:lpstr>
      <vt:lpstr>Primary  research</vt:lpstr>
      <vt:lpstr>Secondary  research</vt:lpstr>
      <vt:lpstr>Secondary analysis: a Cinderella to primary research?</vt:lpstr>
      <vt:lpstr>Evidence-based medicine</vt:lpstr>
      <vt:lpstr>What ISN’T a systematic review?</vt:lpstr>
      <vt:lpstr>What IS a systematic review?</vt:lpstr>
      <vt:lpstr>Different kinds of systematic reviews </vt:lpstr>
      <vt:lpstr>Different kinds of systematic reviews (or– does it HAVE to be quantitative?</vt:lpstr>
      <vt:lpstr>Systematic reviews…</vt:lpstr>
      <vt:lpstr>Pardon? </vt:lpstr>
      <vt:lpstr>Don’t get me started </vt:lpstr>
      <vt:lpstr>Systematic reviews can review…</vt:lpstr>
      <vt:lpstr>Systematic reviews are about context and synthesis and ultimately, for USEFULNESS </vt:lpstr>
      <vt:lpstr>Begin with the PROTOCOL</vt:lpstr>
      <vt:lpstr>Protocol for an effectiveness review: inclusion criteria (1)</vt:lpstr>
      <vt:lpstr>Protocol for an effectiveness review PICO (2)</vt:lpstr>
      <vt:lpstr>Protocol – planning to find your studies</vt:lpstr>
      <vt:lpstr>Protocol = research question</vt:lpstr>
      <vt:lpstr>Bias</vt:lpstr>
      <vt:lpstr>Selection Bias</vt:lpstr>
      <vt:lpstr>Allocation concealment  (Schulz 1995)</vt:lpstr>
      <vt:lpstr>Allocation concealment unlikely with:</vt:lpstr>
      <vt:lpstr>Blinding</vt:lpstr>
      <vt:lpstr>Drop-Outs:</vt:lpstr>
      <vt:lpstr>Intent-to-treat </vt:lpstr>
      <vt:lpstr>Sensitivity analysis – missing data</vt:lpstr>
      <vt:lpstr>Other kinds of bias</vt:lpstr>
      <vt:lpstr>Sensitivity analysis - general</vt:lpstr>
      <vt:lpstr> Plans for analysis</vt:lpstr>
      <vt:lpstr>Reminder: purpose of the protocol</vt:lpstr>
      <vt:lpstr>Exercise : 10 – 15 minutes</vt:lpstr>
      <vt:lpstr>Challenges of systematic reviews: the protocol stage (1) </vt:lpstr>
      <vt:lpstr>Challenges of systematic reviews: the protocol stage (2)</vt:lpstr>
      <vt:lpstr>Challenges of systematic reviews: the review stage</vt:lpstr>
      <vt:lpstr>Be sceptical of your investigators</vt:lpstr>
      <vt:lpstr>Challenges of systematic reviews: the review stage (continued) </vt:lpstr>
      <vt:lpstr>And challenges to SRs of the future:</vt:lpstr>
      <vt:lpstr>Keeping systematic reviews up-to-date</vt:lpstr>
      <vt:lpstr>Is it worth it?</vt:lpstr>
      <vt:lpstr>1st rationale for SRs: information overload</vt:lpstr>
      <vt:lpstr>2nd: decision-making</vt:lpstr>
      <vt:lpstr>3rd: efficient scientific technique</vt:lpstr>
      <vt:lpstr>4th : generalisibility</vt:lpstr>
      <vt:lpstr>5th : consistency of relationships </vt:lpstr>
      <vt:lpstr>6th : (conversely!) the inconsistencies?</vt:lpstr>
      <vt:lpstr>7th : power</vt:lpstr>
      <vt:lpstr>8th : precision</vt:lpstr>
      <vt:lpstr>9th : accuracy</vt:lpstr>
      <vt:lpstr>But… Nothing’s perfect.</vt:lpstr>
      <vt:lpstr>Slide 60</vt:lpstr>
      <vt:lpstr>Slide 61</vt:lpstr>
      <vt:lpstr>Slide 62</vt:lpstr>
      <vt:lpstr>Slide 63</vt:lpstr>
      <vt:lpstr>Slide 64</vt:lpstr>
      <vt:lpstr>Not everyone’s convinced, of course….</vt:lpstr>
      <vt:lpstr>Additionally….</vt:lpstr>
      <vt:lpstr>Four objections</vt:lpstr>
      <vt:lpstr>Systematic reviews </vt:lpstr>
      <vt:lpstr>(Shameless plug)</vt:lpstr>
      <vt:lpstr>  A final thought from Prof. Doug Altman (Cancer Research UK/ NHS Centre for Statistics in Medicine, Oxford ) to the medical research community at large on PRIMARY research:</vt:lpstr>
      <vt:lpstr>Slide 71</vt:lpstr>
      <vt:lpstr> Key messages:</vt:lpstr>
    </vt:vector>
  </TitlesOfParts>
  <Company>University of Bristol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dc:title>
  <dc:creator>isses</dc:creator>
  <cp:lastModifiedBy>ptwt</cp:lastModifiedBy>
  <cp:revision>22</cp:revision>
  <dcterms:created xsi:type="dcterms:W3CDTF">2007-05-01T15:00:58Z</dcterms:created>
  <dcterms:modified xsi:type="dcterms:W3CDTF">2010-09-08T12:31:30Z</dcterms:modified>
</cp:coreProperties>
</file>